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2" r:id="rId8"/>
    <p:sldId id="263"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5" autoAdjust="0"/>
    <p:restoredTop sz="94660"/>
  </p:normalViewPr>
  <p:slideViewPr>
    <p:cSldViewPr snapToGrid="0">
      <p:cViewPr varScale="1">
        <p:scale>
          <a:sx n="67" d="100"/>
          <a:sy n="67"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D975-1953-4BFD-94C6-28C942B9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16BDB0-47F0-46BD-A3C5-77FD5F3BB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FB73A87-328B-4E72-A827-F8930578A66B}"/>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7492E760-9362-4DA6-90EE-8310EC2B16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6A40A2-E81D-4F01-B668-67D1A808E55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48815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9ECA-1873-4A99-8E45-517FBD362BC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EE308E1-7DDF-4035-9913-B5DCE5550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DC4F37A-7719-4F41-BACA-08608358F6B1}"/>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68164336-5697-4549-9137-AE3752F88FE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FDD2F9-0721-4F0E-8CA4-543800361E45}"/>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728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0DD00-88B8-490E-A92F-8D68F72E3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382FAD-A5B4-46F5-B942-B65D05556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CE909C-8A9C-4B8C-8286-240A0CC3C34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6238CB7-9BBB-40C0-9B5E-7EBF870015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80B3E7-E898-4F8F-9F58-7FE1A071172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8629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F164-A454-4EBE-B299-D6894E3330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7F24F80-4776-4893-8421-7D9A6EA8A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6B19BB8-1AC4-4DCD-A8C2-E0524F82022D}"/>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A5320610-10E7-4C25-B5A1-FF1F149CB3E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40552A-D99C-4421-9B33-E52689BF2D23}"/>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6524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1DFD-5AF3-4706-B522-28D15DBA7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7183223-8463-4F45-A427-D8B9ABC75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D200F-F868-411B-A1E1-2AE0E59E0182}"/>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27E9F074-DCA1-4DE9-B12C-8E78C16D89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2109-0D23-4197-B568-278B5BD9856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961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9093-D3D5-4CA1-9252-38FD26D65CF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FF9F02-1B66-48EA-AC77-E6289E9BDB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AEF09C9-D3B7-4CDB-B80A-6F1FAE48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0F5BE52-C739-44FD-B950-D1BBC9F25A78}"/>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97E95447-8871-44BE-B25D-DA235CB4CBC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84B38AD-1AF0-40A9-AE14-2D5C7FF3EED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5050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FE99-92B2-428A-AE12-FD062FCE271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1F379F9-22B2-4336-909E-68CBD38D4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9C8DA-8136-49B1-ACA6-416193EAB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AA87DD-8D39-4C81-BB7C-A53ACF0F1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55D7D-34D8-4E51-8DA9-F3DA39574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05E85BE-81DA-4E88-8400-7AA45AA88866}"/>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8" name="Footer Placeholder 7">
            <a:extLst>
              <a:ext uri="{FF2B5EF4-FFF2-40B4-BE49-F238E27FC236}">
                <a16:creationId xmlns:a16="http://schemas.microsoft.com/office/drawing/2014/main" id="{777AD3E3-9A22-45C3-B8A0-130930BB357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65B666C-AF67-43AB-AE1B-BDB63139A36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24833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1F08-F34C-40C6-81BE-91B405486E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8268A03-8CF6-491A-817A-365815CE1550}"/>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4" name="Footer Placeholder 3">
            <a:extLst>
              <a:ext uri="{FF2B5EF4-FFF2-40B4-BE49-F238E27FC236}">
                <a16:creationId xmlns:a16="http://schemas.microsoft.com/office/drawing/2014/main" id="{9888F145-8603-4F96-B028-F9858D23038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C2AE930-DC58-4162-963F-ECD5E77F433C}"/>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0321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54F29-CF37-4E36-8EE0-36E4EBC6330A}"/>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3" name="Footer Placeholder 2">
            <a:extLst>
              <a:ext uri="{FF2B5EF4-FFF2-40B4-BE49-F238E27FC236}">
                <a16:creationId xmlns:a16="http://schemas.microsoft.com/office/drawing/2014/main" id="{D04A05A4-2E4D-4B0B-8004-32F3617E303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DA40A4C-92A4-4DB9-A691-5C96CA6F287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85100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C573-BBF7-4BBF-85C3-E8D926665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8CB8EAA-1083-40B0-991F-ADB98E15D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7DB3EBF-69C1-40B8-B6F0-EB8D1160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8266-B7D2-4F1D-A4E2-BD601514155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59470AC7-CAFF-44B2-A3C1-E58F2A82A9F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1645632-B456-4430-8831-D6A26B1689F1}"/>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3849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F590-4DDD-4675-8F57-B236D913B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DC3209-7EFF-47D1-946B-D89F3BA7B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1405E8E-AA68-44CE-919E-E36E32ED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76C50-8D74-46EB-A7ED-5B78798A0E67}"/>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0EA036DC-E0B4-4E92-AECC-A58DCBDB3B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1FB5F7B-1AB7-427C-AE24-8B09AB167DD6}"/>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4661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67F1C-CECF-42D7-863E-C061CD3F7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265BAE-0687-402B-B175-45AD01F51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9904A8-315B-4437-B8C6-643B3F5B9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837945B-7FC6-47D1-BCAA-D8AFF83D8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37A1D20-78C6-4C74-9B2F-726097B44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D63C8-C00D-4F2E-9953-6A3DD734C51F}" type="slidenum">
              <a:rPr lang="en-SG" smtClean="0"/>
              <a:t>‹#›</a:t>
            </a:fld>
            <a:endParaRPr lang="en-SG"/>
          </a:p>
        </p:txBody>
      </p:sp>
    </p:spTree>
    <p:extLst>
      <p:ext uri="{BB962C8B-B14F-4D97-AF65-F5344CB8AC3E}">
        <p14:creationId xmlns:p14="http://schemas.microsoft.com/office/powerpoint/2010/main" val="119887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69B623D-CBE9-4DF1-BF70-0B0F1D6CA183}"/>
              </a:ext>
            </a:extLst>
          </p:cNvPr>
          <p:cNvSpPr>
            <a:spLocks noGrp="1"/>
          </p:cNvSpPr>
          <p:nvPr>
            <p:ph type="ctrTitle"/>
          </p:nvPr>
        </p:nvSpPr>
        <p:spPr>
          <a:xfrm>
            <a:off x="3215729" y="1764407"/>
            <a:ext cx="5760846" cy="2310312"/>
          </a:xfrm>
        </p:spPr>
        <p:txBody>
          <a:bodyPr>
            <a:normAutofit/>
          </a:bodyPr>
          <a:lstStyle/>
          <a:p>
            <a:r>
              <a:rPr lang="en-SG" sz="5200" dirty="0">
                <a:solidFill>
                  <a:schemeClr val="tx2"/>
                </a:solidFill>
              </a:rPr>
              <a:t>Trading Trade-Offs</a:t>
            </a:r>
          </a:p>
        </p:txBody>
      </p:sp>
      <p:sp>
        <p:nvSpPr>
          <p:cNvPr id="3" name="Subtitle 2">
            <a:extLst>
              <a:ext uri="{FF2B5EF4-FFF2-40B4-BE49-F238E27FC236}">
                <a16:creationId xmlns:a16="http://schemas.microsoft.com/office/drawing/2014/main" id="{D0DDE133-A403-4EBA-BF91-B9ED5C55AA19}"/>
              </a:ext>
            </a:extLst>
          </p:cNvPr>
          <p:cNvSpPr>
            <a:spLocks noGrp="1"/>
          </p:cNvSpPr>
          <p:nvPr>
            <p:ph type="subTitle" idx="1"/>
          </p:nvPr>
        </p:nvSpPr>
        <p:spPr>
          <a:xfrm>
            <a:off x="3215729" y="4165152"/>
            <a:ext cx="5760846" cy="682079"/>
          </a:xfrm>
        </p:spPr>
        <p:txBody>
          <a:bodyPr>
            <a:normAutofit/>
          </a:bodyPr>
          <a:lstStyle/>
          <a:p>
            <a:r>
              <a:rPr lang="en-SG" sz="2000" dirty="0">
                <a:solidFill>
                  <a:schemeClr val="tx2"/>
                </a:solidFill>
              </a:rPr>
              <a:t>A machine learning study by Ethan Tan (p2012085)</a:t>
            </a:r>
          </a:p>
        </p:txBody>
      </p:sp>
    </p:spTree>
    <p:extLst>
      <p:ext uri="{BB962C8B-B14F-4D97-AF65-F5344CB8AC3E}">
        <p14:creationId xmlns:p14="http://schemas.microsoft.com/office/powerpoint/2010/main" val="383539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C115-A12D-45D4-A68A-35BFB376BD8A}"/>
              </a:ext>
            </a:extLst>
          </p:cNvPr>
          <p:cNvSpPr>
            <a:spLocks noGrp="1"/>
          </p:cNvSpPr>
          <p:nvPr>
            <p:ph type="title"/>
          </p:nvPr>
        </p:nvSpPr>
        <p:spPr>
          <a:xfrm>
            <a:off x="838200" y="365126"/>
            <a:ext cx="10515600" cy="863600"/>
          </a:xfrm>
        </p:spPr>
        <p:txBody>
          <a:bodyPr/>
          <a:lstStyle/>
          <a:p>
            <a:r>
              <a:rPr lang="en-SG" dirty="0"/>
              <a:t>Feature Importances</a:t>
            </a:r>
          </a:p>
        </p:txBody>
      </p:sp>
      <p:pic>
        <p:nvPicPr>
          <p:cNvPr id="6" name="Content Placeholder 5">
            <a:extLst>
              <a:ext uri="{FF2B5EF4-FFF2-40B4-BE49-F238E27FC236}">
                <a16:creationId xmlns:a16="http://schemas.microsoft.com/office/drawing/2014/main" id="{DFE8A898-8A5F-40BB-B5B8-EC0ADC305A05}"/>
              </a:ext>
            </a:extLst>
          </p:cNvPr>
          <p:cNvPicPr>
            <a:picLocks noGrp="1" noChangeAspect="1"/>
          </p:cNvPicPr>
          <p:nvPr>
            <p:ph sz="half" idx="1"/>
          </p:nvPr>
        </p:nvPicPr>
        <p:blipFill>
          <a:blip r:embed="rId2"/>
          <a:stretch>
            <a:fillRect/>
          </a:stretch>
        </p:blipFill>
        <p:spPr>
          <a:xfrm>
            <a:off x="833378" y="1228726"/>
            <a:ext cx="10545011" cy="1733549"/>
          </a:xfrm>
        </p:spPr>
      </p:pic>
      <p:sp>
        <p:nvSpPr>
          <p:cNvPr id="4" name="Content Placeholder 3">
            <a:extLst>
              <a:ext uri="{FF2B5EF4-FFF2-40B4-BE49-F238E27FC236}">
                <a16:creationId xmlns:a16="http://schemas.microsoft.com/office/drawing/2014/main" id="{72789C5F-5C51-4179-8A27-EA1841617F6B}"/>
              </a:ext>
            </a:extLst>
          </p:cNvPr>
          <p:cNvSpPr>
            <a:spLocks noGrp="1"/>
          </p:cNvSpPr>
          <p:nvPr>
            <p:ph sz="half" idx="2"/>
          </p:nvPr>
        </p:nvSpPr>
        <p:spPr>
          <a:xfrm>
            <a:off x="3495675" y="3110877"/>
            <a:ext cx="7858125" cy="3585196"/>
          </a:xfrm>
        </p:spPr>
        <p:txBody>
          <a:bodyPr/>
          <a:lstStyle/>
          <a:p>
            <a:r>
              <a:rPr lang="en-SG" dirty="0"/>
              <a:t>These importances are exclusive to our dataset and are in no aspect universal</a:t>
            </a:r>
          </a:p>
          <a:p>
            <a:r>
              <a:rPr lang="en-SG" dirty="0"/>
              <a:t>For example, in Singapore, however, the number of bedrooms could be a more important factor than the view, given that Singapore is very urbanised</a:t>
            </a:r>
          </a:p>
          <a:p>
            <a:endParaRPr lang="en-SG" dirty="0"/>
          </a:p>
        </p:txBody>
      </p:sp>
      <p:pic>
        <p:nvPicPr>
          <p:cNvPr id="8" name="Picture 7">
            <a:extLst>
              <a:ext uri="{FF2B5EF4-FFF2-40B4-BE49-F238E27FC236}">
                <a16:creationId xmlns:a16="http://schemas.microsoft.com/office/drawing/2014/main" id="{7ABCD68E-C770-4035-A217-CFBD341DC7ED}"/>
              </a:ext>
            </a:extLst>
          </p:cNvPr>
          <p:cNvPicPr>
            <a:picLocks noChangeAspect="1"/>
          </p:cNvPicPr>
          <p:nvPr/>
        </p:nvPicPr>
        <p:blipFill>
          <a:blip r:embed="rId3"/>
          <a:stretch>
            <a:fillRect/>
          </a:stretch>
        </p:blipFill>
        <p:spPr>
          <a:xfrm>
            <a:off x="833378" y="3110878"/>
            <a:ext cx="2464343" cy="3585196"/>
          </a:xfrm>
          <a:prstGeom prst="rect">
            <a:avLst/>
          </a:prstGeom>
        </p:spPr>
      </p:pic>
    </p:spTree>
    <p:extLst>
      <p:ext uri="{BB962C8B-B14F-4D97-AF65-F5344CB8AC3E}">
        <p14:creationId xmlns:p14="http://schemas.microsoft.com/office/powerpoint/2010/main" val="139331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804672" y="338328"/>
            <a:ext cx="4889945" cy="870712"/>
          </a:xfrm>
        </p:spPr>
        <p:txBody>
          <a:bodyPr vert="horz" lIns="91440" tIns="45720" rIns="91440" bIns="45720" rtlCol="0" anchor="ctr">
            <a:normAutofit/>
          </a:bodyPr>
          <a:lstStyle/>
          <a:p>
            <a:r>
              <a:rPr lang="en-US" sz="3600" dirty="0">
                <a:solidFill>
                  <a:schemeClr val="tx2"/>
                </a:solidFill>
              </a:rPr>
              <a:t>Exploratory Data Analysis</a:t>
            </a:r>
          </a:p>
        </p:txBody>
      </p:sp>
      <p:grpSp>
        <p:nvGrpSpPr>
          <p:cNvPr id="30" name="Group 2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1" name="Freeform: Shape 3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Content Placeholder 22">
            <a:extLst>
              <a:ext uri="{FF2B5EF4-FFF2-40B4-BE49-F238E27FC236}">
                <a16:creationId xmlns:a16="http://schemas.microsoft.com/office/drawing/2014/main" id="{CFA532B3-C0DC-4FAD-B358-9E570521A3B3}"/>
              </a:ext>
            </a:extLst>
          </p:cNvPr>
          <p:cNvSpPr>
            <a:spLocks noGrp="1"/>
          </p:cNvSpPr>
          <p:nvPr>
            <p:ph sz="half" idx="1"/>
          </p:nvPr>
        </p:nvSpPr>
        <p:spPr>
          <a:xfrm>
            <a:off x="662994" y="1773528"/>
            <a:ext cx="10859007" cy="1524000"/>
          </a:xfrm>
        </p:spPr>
        <p:txBody>
          <a:bodyPr vert="horz" lIns="91440" tIns="45720" rIns="91440" bIns="45720" rtlCol="0" anchor="t">
            <a:normAutofit lnSpcReduction="10000"/>
          </a:bodyPr>
          <a:lstStyle/>
          <a:p>
            <a:r>
              <a:rPr lang="en-US" sz="1800" dirty="0">
                <a:solidFill>
                  <a:schemeClr val="tx2"/>
                </a:solidFill>
              </a:rPr>
              <a:t>Many of the features are extremely positively skewed</a:t>
            </a:r>
          </a:p>
          <a:p>
            <a:r>
              <a:rPr lang="en-US" sz="1800" dirty="0">
                <a:solidFill>
                  <a:schemeClr val="tx2"/>
                </a:solidFill>
              </a:rPr>
              <a:t>Perhaps some (logarithmic/root) transformation could be applied to the data to make it conform more to a Normal distribution</a:t>
            </a:r>
          </a:p>
          <a:p>
            <a:r>
              <a:rPr lang="en-US" sz="1800" dirty="0">
                <a:solidFill>
                  <a:schemeClr val="tx2"/>
                </a:solidFill>
              </a:rPr>
              <a:t>It is easier for many machine learning algorithms to work with normally distributed data, especially if they are parametric</a:t>
            </a:r>
          </a:p>
        </p:txBody>
      </p:sp>
      <p:pic>
        <p:nvPicPr>
          <p:cNvPr id="6" name="Content Placeholder 5">
            <a:extLst>
              <a:ext uri="{FF2B5EF4-FFF2-40B4-BE49-F238E27FC236}">
                <a16:creationId xmlns:a16="http://schemas.microsoft.com/office/drawing/2014/main" id="{177F1446-3C22-496B-B5F7-BADCF5017454}"/>
              </a:ext>
            </a:extLst>
          </p:cNvPr>
          <p:cNvPicPr>
            <a:picLocks noChangeAspect="1"/>
          </p:cNvPicPr>
          <p:nvPr/>
        </p:nvPicPr>
        <p:blipFill rotWithShape="1">
          <a:blip r:embed="rId2"/>
          <a:srcRect/>
          <a:stretch/>
        </p:blipFill>
        <p:spPr>
          <a:xfrm>
            <a:off x="669999" y="3452636"/>
            <a:ext cx="5166360" cy="2518600"/>
          </a:xfrm>
          <a:prstGeom prst="rect">
            <a:avLst/>
          </a:prstGeom>
        </p:spPr>
      </p:pic>
      <p:pic>
        <p:nvPicPr>
          <p:cNvPr id="8" name="Content Placeholder 7">
            <a:extLst>
              <a:ext uri="{FF2B5EF4-FFF2-40B4-BE49-F238E27FC236}">
                <a16:creationId xmlns:a16="http://schemas.microsoft.com/office/drawing/2014/main" id="{19E82499-3598-47E4-8C64-946FE6A43371}"/>
              </a:ext>
            </a:extLst>
          </p:cNvPr>
          <p:cNvPicPr>
            <a:picLocks noGrp="1" noChangeAspect="1"/>
          </p:cNvPicPr>
          <p:nvPr>
            <p:ph sz="half" idx="2"/>
          </p:nvPr>
        </p:nvPicPr>
        <p:blipFill>
          <a:blip r:embed="rId3"/>
          <a:stretch>
            <a:fillRect/>
          </a:stretch>
        </p:blipFill>
        <p:spPr>
          <a:xfrm>
            <a:off x="6355641" y="3452636"/>
            <a:ext cx="5166360" cy="2518600"/>
          </a:xfrm>
          <a:prstGeom prst="rect">
            <a:avLst/>
          </a:prstGeom>
        </p:spPr>
      </p:pic>
      <p:pic>
        <p:nvPicPr>
          <p:cNvPr id="4" name="Picture 3">
            <a:extLst>
              <a:ext uri="{FF2B5EF4-FFF2-40B4-BE49-F238E27FC236}">
                <a16:creationId xmlns:a16="http://schemas.microsoft.com/office/drawing/2014/main" id="{933BEE32-863D-419B-8271-9CE2AC2A95BE}"/>
              </a:ext>
            </a:extLst>
          </p:cNvPr>
          <p:cNvPicPr>
            <a:picLocks noChangeAspect="1"/>
          </p:cNvPicPr>
          <p:nvPr/>
        </p:nvPicPr>
        <p:blipFill>
          <a:blip r:embed="rId4"/>
          <a:stretch>
            <a:fillRect/>
          </a:stretch>
        </p:blipFill>
        <p:spPr>
          <a:xfrm>
            <a:off x="5957823" y="267522"/>
            <a:ext cx="5961055" cy="1238484"/>
          </a:xfrm>
          <a:prstGeom prst="rect">
            <a:avLst/>
          </a:prstGeom>
        </p:spPr>
      </p:pic>
    </p:spTree>
    <p:extLst>
      <p:ext uri="{BB962C8B-B14F-4D97-AF65-F5344CB8AC3E}">
        <p14:creationId xmlns:p14="http://schemas.microsoft.com/office/powerpoint/2010/main" val="61189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Exploratory Data Analysis</a:t>
            </a:r>
          </a:p>
        </p:txBody>
      </p:sp>
      <p:sp>
        <p:nvSpPr>
          <p:cNvPr id="39" name="Rectangle 3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6C34203-9EC1-4EB8-9F77-4648E85B4A04}"/>
              </a:ext>
            </a:extLst>
          </p:cNvPr>
          <p:cNvPicPr>
            <a:picLocks noChangeAspect="1"/>
          </p:cNvPicPr>
          <p:nvPr/>
        </p:nvPicPr>
        <p:blipFill>
          <a:blip r:embed="rId2"/>
          <a:stretch>
            <a:fillRect/>
          </a:stretch>
        </p:blipFill>
        <p:spPr>
          <a:xfrm>
            <a:off x="6574365" y="2542023"/>
            <a:ext cx="4974336" cy="2785628"/>
          </a:xfrm>
          <a:prstGeom prst="rect">
            <a:avLst/>
          </a:prstGeom>
        </p:spPr>
      </p:pic>
      <p:grpSp>
        <p:nvGrpSpPr>
          <p:cNvPr id="15" name="Group 14">
            <a:extLst>
              <a:ext uri="{FF2B5EF4-FFF2-40B4-BE49-F238E27FC236}">
                <a16:creationId xmlns:a16="http://schemas.microsoft.com/office/drawing/2014/main" id="{475067F4-B09F-4F61-9755-1557FF4A67B4}"/>
              </a:ext>
            </a:extLst>
          </p:cNvPr>
          <p:cNvGrpSpPr/>
          <p:nvPr/>
        </p:nvGrpSpPr>
        <p:grpSpPr>
          <a:xfrm>
            <a:off x="536102" y="2542023"/>
            <a:ext cx="5184492" cy="2294137"/>
            <a:chOff x="531284" y="3304023"/>
            <a:chExt cx="5184492" cy="2294137"/>
          </a:xfrm>
        </p:grpSpPr>
        <p:pic>
          <p:nvPicPr>
            <p:cNvPr id="7" name="Picture 6">
              <a:extLst>
                <a:ext uri="{FF2B5EF4-FFF2-40B4-BE49-F238E27FC236}">
                  <a16:creationId xmlns:a16="http://schemas.microsoft.com/office/drawing/2014/main" id="{8384C8DE-884D-4AE6-8D0D-4FA35694F1A2}"/>
                </a:ext>
              </a:extLst>
            </p:cNvPr>
            <p:cNvPicPr>
              <a:picLocks noChangeAspect="1"/>
            </p:cNvPicPr>
            <p:nvPr/>
          </p:nvPicPr>
          <p:blipFill>
            <a:blip r:embed="rId3"/>
            <a:stretch>
              <a:fillRect/>
            </a:stretch>
          </p:blipFill>
          <p:spPr>
            <a:xfrm>
              <a:off x="531284" y="3304023"/>
              <a:ext cx="5184492" cy="2294137"/>
            </a:xfrm>
            <a:prstGeom prst="rect">
              <a:avLst/>
            </a:prstGeom>
          </p:spPr>
        </p:pic>
        <p:sp>
          <p:nvSpPr>
            <p:cNvPr id="3" name="Rectangle 2">
              <a:extLst>
                <a:ext uri="{FF2B5EF4-FFF2-40B4-BE49-F238E27FC236}">
                  <a16:creationId xmlns:a16="http://schemas.microsoft.com/office/drawing/2014/main" id="{D8E8847D-FD99-4029-8D1C-6B8367AF271E}"/>
                </a:ext>
              </a:extLst>
            </p:cNvPr>
            <p:cNvSpPr/>
            <p:nvPr/>
          </p:nvSpPr>
          <p:spPr>
            <a:xfrm>
              <a:off x="2733674" y="3562351"/>
              <a:ext cx="1095375" cy="1733550"/>
            </a:xfrm>
            <a:prstGeom prst="rect">
              <a:avLst/>
            </a:prstGeom>
            <a:noFill/>
            <a:ln w="38100" cmpd="dbl">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0" name="Content Placeholder 22">
            <a:extLst>
              <a:ext uri="{FF2B5EF4-FFF2-40B4-BE49-F238E27FC236}">
                <a16:creationId xmlns:a16="http://schemas.microsoft.com/office/drawing/2014/main" id="{88A8E154-62E3-4188-81E8-5A95FD4D2FAE}"/>
              </a:ext>
            </a:extLst>
          </p:cNvPr>
          <p:cNvSpPr txBox="1">
            <a:spLocks/>
          </p:cNvSpPr>
          <p:nvPr/>
        </p:nvSpPr>
        <p:spPr>
          <a:xfrm>
            <a:off x="536102" y="4836160"/>
            <a:ext cx="5184492" cy="14217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plot shows the distribution of the values after no transformation, logarithmic transformation and root transformation respectively</a:t>
            </a:r>
          </a:p>
          <a:p>
            <a:r>
              <a:rPr lang="en-US" sz="1600" dirty="0"/>
              <a:t>As seen above, the logarithmic transformation is quite successful in producing a rather Normal distribution</a:t>
            </a:r>
          </a:p>
        </p:txBody>
      </p:sp>
      <p:sp>
        <p:nvSpPr>
          <p:cNvPr id="21" name="Content Placeholder 22">
            <a:extLst>
              <a:ext uri="{FF2B5EF4-FFF2-40B4-BE49-F238E27FC236}">
                <a16:creationId xmlns:a16="http://schemas.microsoft.com/office/drawing/2014/main" id="{3F908386-FDB6-42EE-924F-6013A992ADF3}"/>
              </a:ext>
            </a:extLst>
          </p:cNvPr>
          <p:cNvSpPr txBox="1">
            <a:spLocks/>
          </p:cNvSpPr>
          <p:nvPr/>
        </p:nvSpPr>
        <p:spPr>
          <a:xfrm>
            <a:off x="6475227" y="5327651"/>
            <a:ext cx="5178551" cy="1071729"/>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1600" dirty="0"/>
              <a:t>This plot shows the correlation of the features with price after no transformation, logarithmic transformation and root transformation respectively</a:t>
            </a:r>
          </a:p>
          <a:p>
            <a:pPr>
              <a:spcBef>
                <a:spcPts val="0"/>
              </a:spcBef>
              <a:spcAft>
                <a:spcPts val="600"/>
              </a:spcAft>
            </a:pPr>
            <a:r>
              <a:rPr lang="en-US" sz="1600" dirty="0"/>
              <a:t>As seen above, the logarithmic transformation bends the distribution</a:t>
            </a:r>
          </a:p>
          <a:p>
            <a:pPr>
              <a:spcBef>
                <a:spcPts val="0"/>
              </a:spcBef>
              <a:spcAft>
                <a:spcPts val="600"/>
              </a:spcAft>
            </a:pPr>
            <a:r>
              <a:rPr lang="en-US" sz="1600" dirty="0"/>
              <a:t>To counter this, perhaps price should be transformed also</a:t>
            </a:r>
          </a:p>
        </p:txBody>
      </p:sp>
      <p:pic>
        <p:nvPicPr>
          <p:cNvPr id="13" name="Picture 12">
            <a:extLst>
              <a:ext uri="{FF2B5EF4-FFF2-40B4-BE49-F238E27FC236}">
                <a16:creationId xmlns:a16="http://schemas.microsoft.com/office/drawing/2014/main" id="{415AA018-CECF-45CF-8445-A626B8FB6E4C}"/>
              </a:ext>
            </a:extLst>
          </p:cNvPr>
          <p:cNvPicPr>
            <a:picLocks noChangeAspect="1"/>
          </p:cNvPicPr>
          <p:nvPr/>
        </p:nvPicPr>
        <p:blipFill>
          <a:blip r:embed="rId4"/>
          <a:stretch>
            <a:fillRect/>
          </a:stretch>
        </p:blipFill>
        <p:spPr>
          <a:xfrm>
            <a:off x="4627697" y="381327"/>
            <a:ext cx="7240621" cy="1504330"/>
          </a:xfrm>
          <a:prstGeom prst="rect">
            <a:avLst/>
          </a:prstGeom>
        </p:spPr>
      </p:pic>
    </p:spTree>
    <p:extLst>
      <p:ext uri="{BB962C8B-B14F-4D97-AF65-F5344CB8AC3E}">
        <p14:creationId xmlns:p14="http://schemas.microsoft.com/office/powerpoint/2010/main" val="86377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0CA8AE-F54E-49FF-8B08-EE8C75FB6A6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dirty="0"/>
              <a:t>Feature Engineering and Selection</a:t>
            </a:r>
          </a:p>
        </p:txBody>
      </p:sp>
      <p:pic>
        <p:nvPicPr>
          <p:cNvPr id="8" name="Picture 7">
            <a:extLst>
              <a:ext uri="{FF2B5EF4-FFF2-40B4-BE49-F238E27FC236}">
                <a16:creationId xmlns:a16="http://schemas.microsoft.com/office/drawing/2014/main" id="{852D0C51-DCDE-4F43-8B5F-3DA9FB534194}"/>
              </a:ext>
            </a:extLst>
          </p:cNvPr>
          <p:cNvPicPr>
            <a:picLocks noChangeAspect="1"/>
          </p:cNvPicPr>
          <p:nvPr/>
        </p:nvPicPr>
        <p:blipFill rotWithShape="1">
          <a:blip r:embed="rId2"/>
          <a:srcRect l="4675" t="3703" r="2732" b="1630"/>
          <a:stretch/>
        </p:blipFill>
        <p:spPr>
          <a:xfrm>
            <a:off x="470137" y="357270"/>
            <a:ext cx="818843" cy="3639935"/>
          </a:xfrm>
          <a:prstGeom prst="rect">
            <a:avLst/>
          </a:prstGeom>
        </p:spPr>
      </p:pic>
      <p:pic>
        <p:nvPicPr>
          <p:cNvPr id="6" name="Picture Placeholder 5">
            <a:extLst>
              <a:ext uri="{FF2B5EF4-FFF2-40B4-BE49-F238E27FC236}">
                <a16:creationId xmlns:a16="http://schemas.microsoft.com/office/drawing/2014/main" id="{FD682A48-6F6A-49CE-B381-A6190AEED866}"/>
              </a:ext>
            </a:extLst>
          </p:cNvPr>
          <p:cNvPicPr>
            <a:picLocks noGrp="1" noChangeAspect="1"/>
          </p:cNvPicPr>
          <p:nvPr>
            <p:ph type="pic" idx="1"/>
          </p:nvPr>
        </p:nvPicPr>
        <p:blipFill rotWithShape="1">
          <a:blip r:embed="rId3"/>
          <a:srcRect t="4664" b="4664"/>
          <a:stretch/>
        </p:blipFill>
        <p:spPr>
          <a:xfrm>
            <a:off x="1759117" y="718910"/>
            <a:ext cx="3584448" cy="2827578"/>
          </a:xfrm>
          <a:prstGeom prst="rect">
            <a:avLst/>
          </a:prstGeom>
        </p:spPr>
      </p:pic>
      <p:pic>
        <p:nvPicPr>
          <p:cNvPr id="10" name="Picture 9">
            <a:extLst>
              <a:ext uri="{FF2B5EF4-FFF2-40B4-BE49-F238E27FC236}">
                <a16:creationId xmlns:a16="http://schemas.microsoft.com/office/drawing/2014/main" id="{B8743BD5-618C-4DB5-92A6-4815D513787A}"/>
              </a:ext>
            </a:extLst>
          </p:cNvPr>
          <p:cNvPicPr>
            <a:picLocks noChangeAspect="1"/>
          </p:cNvPicPr>
          <p:nvPr/>
        </p:nvPicPr>
        <p:blipFill>
          <a:blip r:embed="rId4"/>
          <a:stretch>
            <a:fillRect/>
          </a:stretch>
        </p:blipFill>
        <p:spPr>
          <a:xfrm>
            <a:off x="5448629" y="643983"/>
            <a:ext cx="6743371" cy="976980"/>
          </a:xfrm>
          <a:prstGeom prst="rect">
            <a:avLst/>
          </a:prstGeom>
        </p:spPr>
      </p:pic>
      <p:sp>
        <p:nvSpPr>
          <p:cNvPr id="19" name="Rectangle 18">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43DB25C4-E8B3-4811-A985-FA8FDA378CA6}"/>
              </a:ext>
            </a:extLst>
          </p:cNvPr>
          <p:cNvSpPr>
            <a:spLocks noGrp="1"/>
          </p:cNvSpPr>
          <p:nvPr>
            <p:ph type="body" sz="half" idx="2"/>
          </p:nvPr>
        </p:nvSpPr>
        <p:spPr>
          <a:xfrm>
            <a:off x="4521643" y="4334863"/>
            <a:ext cx="7022184" cy="1857398"/>
          </a:xfrm>
        </p:spPr>
        <p:txBody>
          <a:bodyPr vert="horz" lIns="91440" tIns="45720" rIns="91440" bIns="45720" rtlCol="0" anchor="ctr">
            <a:normAutofit/>
          </a:bodyPr>
          <a:lstStyle/>
          <a:p>
            <a:pPr indent="-228600">
              <a:spcBef>
                <a:spcPts val="600"/>
              </a:spcBef>
              <a:buFont typeface="Arial" panose="020B0604020202020204" pitchFamily="34" charset="0"/>
              <a:buChar char="•"/>
            </a:pPr>
            <a:r>
              <a:rPr lang="en-US" dirty="0"/>
              <a:t>id was removed because it held little to no information for the machine learning model to learn from</a:t>
            </a:r>
          </a:p>
          <a:p>
            <a:pPr indent="-228600">
              <a:spcBef>
                <a:spcPts val="600"/>
              </a:spcBef>
              <a:buFont typeface="Arial" panose="020B0604020202020204" pitchFamily="34" charset="0"/>
              <a:buChar char="•"/>
            </a:pPr>
            <a:r>
              <a:rPr lang="en-US" dirty="0"/>
              <a:t>date was removed after its date parts (year, month, day) were extracted during feature engineering</a:t>
            </a:r>
          </a:p>
          <a:p>
            <a:pPr indent="-228600">
              <a:spcBef>
                <a:spcPts val="600"/>
              </a:spcBef>
              <a:buFont typeface="Arial" panose="020B0604020202020204" pitchFamily="34" charset="0"/>
              <a:buChar char="•"/>
            </a:pPr>
            <a:r>
              <a:rPr lang="en-US" dirty="0" err="1"/>
              <a:t>sqft_above</a:t>
            </a:r>
            <a:r>
              <a:rPr lang="en-US" dirty="0"/>
              <a:t>, </a:t>
            </a:r>
            <a:r>
              <a:rPr lang="en-US" dirty="0" err="1"/>
              <a:t>sqft_basement</a:t>
            </a:r>
            <a:r>
              <a:rPr lang="en-US" dirty="0"/>
              <a:t>, </a:t>
            </a:r>
            <a:r>
              <a:rPr lang="en-US" dirty="0" err="1"/>
              <a:t>sqft_lot</a:t>
            </a:r>
            <a:r>
              <a:rPr lang="en-US" dirty="0"/>
              <a:t> were removed because they were all interrelated with </a:t>
            </a:r>
            <a:r>
              <a:rPr lang="en-US" dirty="0" err="1"/>
              <a:t>sqft_living</a:t>
            </a:r>
            <a:endParaRPr lang="en-US" dirty="0"/>
          </a:p>
          <a:p>
            <a:pPr indent="-228600">
              <a:spcBef>
                <a:spcPts val="600"/>
              </a:spcBef>
              <a:buFont typeface="Arial" panose="020B0604020202020204" pitchFamily="34" charset="0"/>
              <a:buChar char="•"/>
            </a:pPr>
            <a:r>
              <a:rPr lang="en-US" dirty="0"/>
              <a:t>sqft_lot15 was removed because it was interrelated to sqft_living15</a:t>
            </a:r>
          </a:p>
        </p:txBody>
      </p:sp>
      <p:pic>
        <p:nvPicPr>
          <p:cNvPr id="18" name="Picture 17">
            <a:extLst>
              <a:ext uri="{FF2B5EF4-FFF2-40B4-BE49-F238E27FC236}">
                <a16:creationId xmlns:a16="http://schemas.microsoft.com/office/drawing/2014/main" id="{147B2381-B638-44FA-B5BD-9853AC7077E8}"/>
              </a:ext>
            </a:extLst>
          </p:cNvPr>
          <p:cNvPicPr>
            <a:picLocks noChangeAspect="1"/>
          </p:cNvPicPr>
          <p:nvPr/>
        </p:nvPicPr>
        <p:blipFill>
          <a:blip r:embed="rId5"/>
          <a:stretch>
            <a:fillRect/>
          </a:stretch>
        </p:blipFill>
        <p:spPr>
          <a:xfrm>
            <a:off x="5466565" y="2716635"/>
            <a:ext cx="6725435" cy="895746"/>
          </a:xfrm>
          <a:prstGeom prst="rect">
            <a:avLst/>
          </a:prstGeom>
        </p:spPr>
      </p:pic>
      <p:pic>
        <p:nvPicPr>
          <p:cNvPr id="22" name="Picture 21">
            <a:extLst>
              <a:ext uri="{FF2B5EF4-FFF2-40B4-BE49-F238E27FC236}">
                <a16:creationId xmlns:a16="http://schemas.microsoft.com/office/drawing/2014/main" id="{3AEDCE2D-3406-4FCF-AE78-8A5AF2358267}"/>
              </a:ext>
            </a:extLst>
          </p:cNvPr>
          <p:cNvPicPr>
            <a:picLocks noChangeAspect="1"/>
          </p:cNvPicPr>
          <p:nvPr/>
        </p:nvPicPr>
        <p:blipFill>
          <a:blip r:embed="rId6"/>
          <a:stretch>
            <a:fillRect/>
          </a:stretch>
        </p:blipFill>
        <p:spPr>
          <a:xfrm>
            <a:off x="5426402" y="1637838"/>
            <a:ext cx="5212665" cy="1078797"/>
          </a:xfrm>
          <a:prstGeom prst="rect">
            <a:avLst/>
          </a:prstGeom>
        </p:spPr>
      </p:pic>
    </p:spTree>
    <p:extLst>
      <p:ext uri="{BB962C8B-B14F-4D97-AF65-F5344CB8AC3E}">
        <p14:creationId xmlns:p14="http://schemas.microsoft.com/office/powerpoint/2010/main" val="117124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22" name="Freeform: Shape 21">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23">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Freeform: Shape 24">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28" name="Freeform: Shape 27">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EC0DAD0-1A6E-41A0-80C8-75303453EF41}"/>
              </a:ext>
            </a:extLst>
          </p:cNvPr>
          <p:cNvSpPr>
            <a:spLocks noGrp="1"/>
          </p:cNvSpPr>
          <p:nvPr>
            <p:ph idx="1"/>
          </p:nvPr>
        </p:nvSpPr>
        <p:spPr>
          <a:xfrm>
            <a:off x="690392" y="1835294"/>
            <a:ext cx="5691358" cy="2649309"/>
          </a:xfrm>
        </p:spPr>
        <p:txBody>
          <a:bodyPr anchor="ctr">
            <a:normAutofit lnSpcReduction="10000"/>
          </a:bodyPr>
          <a:lstStyle/>
          <a:p>
            <a:r>
              <a:rPr lang="en-SG" sz="1800" dirty="0">
                <a:solidFill>
                  <a:schemeClr val="tx2"/>
                </a:solidFill>
              </a:rPr>
              <a:t>Multiple algorithms were tested initially, with a maximum of 6 different combinations of their hyper-parameters</a:t>
            </a:r>
          </a:p>
          <a:p>
            <a:r>
              <a:rPr lang="en-SG" sz="1800" dirty="0">
                <a:solidFill>
                  <a:schemeClr val="tx2"/>
                </a:solidFill>
              </a:rPr>
              <a:t>This was meant to level the playing field for algorithms with poor default hyper-parameters (in this scenario)</a:t>
            </a:r>
          </a:p>
          <a:p>
            <a:r>
              <a:rPr lang="en-SG" sz="1800" dirty="0">
                <a:solidFill>
                  <a:schemeClr val="tx2"/>
                </a:solidFill>
              </a:rPr>
              <a:t>The </a:t>
            </a:r>
            <a:r>
              <a:rPr lang="en-SG" sz="1800" dirty="0" err="1">
                <a:solidFill>
                  <a:schemeClr val="tx2"/>
                </a:solidFill>
              </a:rPr>
              <a:t>GradientBoostingRegressor</a:t>
            </a:r>
            <a:r>
              <a:rPr lang="en-SG" sz="1800" dirty="0">
                <a:solidFill>
                  <a:schemeClr val="tx2"/>
                </a:solidFill>
              </a:rPr>
              <a:t> algorithm topped the charts, occupying the top 6 positions</a:t>
            </a:r>
          </a:p>
          <a:p>
            <a:r>
              <a:rPr lang="en-SG" sz="1800" dirty="0">
                <a:solidFill>
                  <a:schemeClr val="tx2"/>
                </a:solidFill>
              </a:rPr>
              <a:t>This isn’t particularly surprising, as it deploys ensemble learning</a:t>
            </a:r>
          </a:p>
        </p:txBody>
      </p:sp>
      <p:grpSp>
        <p:nvGrpSpPr>
          <p:cNvPr id="8" name="Group 7">
            <a:extLst>
              <a:ext uri="{FF2B5EF4-FFF2-40B4-BE49-F238E27FC236}">
                <a16:creationId xmlns:a16="http://schemas.microsoft.com/office/drawing/2014/main" id="{7EFD8785-1115-49DE-A2C7-9B9B94F08B71}"/>
              </a:ext>
            </a:extLst>
          </p:cNvPr>
          <p:cNvGrpSpPr/>
          <p:nvPr/>
        </p:nvGrpSpPr>
        <p:grpSpPr>
          <a:xfrm>
            <a:off x="6606468" y="344259"/>
            <a:ext cx="4997731" cy="3848251"/>
            <a:chOff x="6340865" y="238318"/>
            <a:chExt cx="4997731" cy="3848251"/>
          </a:xfrm>
        </p:grpSpPr>
        <p:pic>
          <p:nvPicPr>
            <p:cNvPr id="7" name="Picture 6">
              <a:extLst>
                <a:ext uri="{FF2B5EF4-FFF2-40B4-BE49-F238E27FC236}">
                  <a16:creationId xmlns:a16="http://schemas.microsoft.com/office/drawing/2014/main" id="{F97BF45C-03D1-4820-B715-3EB25D24DB8B}"/>
                </a:ext>
              </a:extLst>
            </p:cNvPr>
            <p:cNvPicPr>
              <a:picLocks noChangeAspect="1"/>
            </p:cNvPicPr>
            <p:nvPr/>
          </p:nvPicPr>
          <p:blipFill>
            <a:blip r:embed="rId2"/>
            <a:stretch>
              <a:fillRect/>
            </a:stretch>
          </p:blipFill>
          <p:spPr>
            <a:xfrm>
              <a:off x="6340865" y="3636775"/>
              <a:ext cx="4997731" cy="449794"/>
            </a:xfrm>
            <a:prstGeom prst="rect">
              <a:avLst/>
            </a:prstGeom>
          </p:spPr>
        </p:pic>
        <p:pic>
          <p:nvPicPr>
            <p:cNvPr id="5" name="Picture 4">
              <a:extLst>
                <a:ext uri="{FF2B5EF4-FFF2-40B4-BE49-F238E27FC236}">
                  <a16:creationId xmlns:a16="http://schemas.microsoft.com/office/drawing/2014/main" id="{A9497B8E-F442-45DA-9DA4-605B0A478198}"/>
                </a:ext>
              </a:extLst>
            </p:cNvPr>
            <p:cNvPicPr>
              <a:picLocks noChangeAspect="1"/>
            </p:cNvPicPr>
            <p:nvPr/>
          </p:nvPicPr>
          <p:blipFill>
            <a:blip r:embed="rId3"/>
            <a:stretch>
              <a:fillRect/>
            </a:stretch>
          </p:blipFill>
          <p:spPr>
            <a:xfrm>
              <a:off x="6340865" y="238318"/>
              <a:ext cx="4997731" cy="3398457"/>
            </a:xfrm>
            <a:prstGeom prst="rect">
              <a:avLst/>
            </a:prstGeom>
          </p:spPr>
        </p:pic>
      </p:grpSp>
      <p:pic>
        <p:nvPicPr>
          <p:cNvPr id="6" name="Picture 5">
            <a:extLst>
              <a:ext uri="{FF2B5EF4-FFF2-40B4-BE49-F238E27FC236}">
                <a16:creationId xmlns:a16="http://schemas.microsoft.com/office/drawing/2014/main" id="{33751EEC-5F40-4A53-A36C-4F47CE9BB5DC}"/>
              </a:ext>
            </a:extLst>
          </p:cNvPr>
          <p:cNvPicPr>
            <a:picLocks noChangeAspect="1"/>
          </p:cNvPicPr>
          <p:nvPr/>
        </p:nvPicPr>
        <p:blipFill>
          <a:blip r:embed="rId4"/>
          <a:stretch>
            <a:fillRect/>
          </a:stretch>
        </p:blipFill>
        <p:spPr>
          <a:xfrm>
            <a:off x="668305" y="4518826"/>
            <a:ext cx="10939839" cy="2012858"/>
          </a:xfrm>
          <a:prstGeom prst="rect">
            <a:avLst/>
          </a:prstGeom>
        </p:spPr>
      </p:pic>
      <p:sp>
        <p:nvSpPr>
          <p:cNvPr id="2" name="Title 1">
            <a:extLst>
              <a:ext uri="{FF2B5EF4-FFF2-40B4-BE49-F238E27FC236}">
                <a16:creationId xmlns:a16="http://schemas.microsoft.com/office/drawing/2014/main" id="{6868DC3B-77E2-40FB-A23E-D6AC653D2826}"/>
              </a:ext>
            </a:extLst>
          </p:cNvPr>
          <p:cNvSpPr>
            <a:spLocks noGrp="1"/>
          </p:cNvSpPr>
          <p:nvPr>
            <p:ph type="title"/>
          </p:nvPr>
        </p:nvSpPr>
        <p:spPr>
          <a:xfrm>
            <a:off x="771406" y="381243"/>
            <a:ext cx="5172193" cy="1415097"/>
          </a:xfrm>
        </p:spPr>
        <p:txBody>
          <a:bodyPr anchor="b">
            <a:normAutofit/>
          </a:bodyPr>
          <a:lstStyle/>
          <a:p>
            <a:r>
              <a:rPr lang="en-SG" sz="3600" dirty="0">
                <a:solidFill>
                  <a:schemeClr val="tx2"/>
                </a:solidFill>
              </a:rPr>
              <a:t>Algorithm Selection</a:t>
            </a:r>
          </a:p>
        </p:txBody>
      </p:sp>
    </p:spTree>
    <p:extLst>
      <p:ext uri="{BB962C8B-B14F-4D97-AF65-F5344CB8AC3E}">
        <p14:creationId xmlns:p14="http://schemas.microsoft.com/office/powerpoint/2010/main" val="17036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AD007-60D8-43E4-9CC6-1D3643DA1FA0}"/>
              </a:ext>
            </a:extLst>
          </p:cNvPr>
          <p:cNvSpPr>
            <a:spLocks noGrp="1"/>
          </p:cNvSpPr>
          <p:nvPr>
            <p:ph idx="1"/>
          </p:nvPr>
        </p:nvSpPr>
        <p:spPr>
          <a:xfrm>
            <a:off x="476249" y="1495036"/>
            <a:ext cx="5057775" cy="2734047"/>
          </a:xfrm>
        </p:spPr>
        <p:txBody>
          <a:bodyPr>
            <a:normAutofit lnSpcReduction="10000"/>
          </a:bodyPr>
          <a:lstStyle/>
          <a:p>
            <a:r>
              <a:rPr lang="en-SG" sz="1600" dirty="0"/>
              <a:t>2 sets of </a:t>
            </a:r>
            <a:r>
              <a:rPr lang="en-SG" sz="1600" dirty="0" err="1"/>
              <a:t>GridSearchCV</a:t>
            </a:r>
            <a:r>
              <a:rPr lang="en-SG" sz="1600" dirty="0"/>
              <a:t> were used to tune the hyper-parameters of the </a:t>
            </a:r>
            <a:r>
              <a:rPr lang="en-SG" sz="1600" dirty="0" err="1"/>
              <a:t>GradientBoostingRegressor</a:t>
            </a:r>
            <a:r>
              <a:rPr lang="en-SG" sz="1600" dirty="0"/>
              <a:t> algorithm, namely maximum depth, minimum samples for leaf nodes and minimum samples for splits</a:t>
            </a:r>
          </a:p>
          <a:p>
            <a:r>
              <a:rPr lang="en-SG" sz="1600" dirty="0"/>
              <a:t>The first was a broader search, while the second narrowed down the best hyper-parameters to {4, 7, 30}</a:t>
            </a:r>
          </a:p>
          <a:p>
            <a:r>
              <a:rPr lang="en-SG" sz="1600" dirty="0" err="1"/>
              <a:t>min_samples_leaf</a:t>
            </a:r>
            <a:r>
              <a:rPr lang="en-SG" sz="1600" dirty="0"/>
              <a:t> and </a:t>
            </a:r>
            <a:r>
              <a:rPr lang="en-SG" sz="1600" dirty="0" err="1"/>
              <a:t>min_samples_split</a:t>
            </a:r>
            <a:r>
              <a:rPr lang="en-SG" sz="1600" dirty="0"/>
              <a:t> could be reduced further to improve performance, but I did not want to overfit the model</a:t>
            </a:r>
          </a:p>
          <a:p>
            <a:r>
              <a:rPr lang="en-SG" sz="1600" dirty="0"/>
              <a:t>If the performance of the model was substandard, I would have tuned the hyper-parameters further</a:t>
            </a:r>
          </a:p>
        </p:txBody>
      </p:sp>
      <p:grpSp>
        <p:nvGrpSpPr>
          <p:cNvPr id="11" name="Group 10">
            <a:extLst>
              <a:ext uri="{FF2B5EF4-FFF2-40B4-BE49-F238E27FC236}">
                <a16:creationId xmlns:a16="http://schemas.microsoft.com/office/drawing/2014/main" id="{6D8AB524-409F-44A9-83CD-9F7157E72B28}"/>
              </a:ext>
            </a:extLst>
          </p:cNvPr>
          <p:cNvGrpSpPr/>
          <p:nvPr/>
        </p:nvGrpSpPr>
        <p:grpSpPr>
          <a:xfrm>
            <a:off x="5619100" y="365125"/>
            <a:ext cx="6220565" cy="2734046"/>
            <a:chOff x="5619100" y="1340966"/>
            <a:chExt cx="6220565" cy="2734046"/>
          </a:xfrm>
        </p:grpSpPr>
        <p:sp>
          <p:nvSpPr>
            <p:cNvPr id="9" name="Rectangle 8">
              <a:extLst>
                <a:ext uri="{FF2B5EF4-FFF2-40B4-BE49-F238E27FC236}">
                  <a16:creationId xmlns:a16="http://schemas.microsoft.com/office/drawing/2014/main" id="{9185BC6D-C8E3-4839-8154-BA0A65239ECD}"/>
                </a:ext>
              </a:extLst>
            </p:cNvPr>
            <p:cNvSpPr/>
            <p:nvPr/>
          </p:nvSpPr>
          <p:spPr>
            <a:xfrm>
              <a:off x="5619100" y="1340966"/>
              <a:ext cx="6208251" cy="2734046"/>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Picture 3">
              <a:extLst>
                <a:ext uri="{FF2B5EF4-FFF2-40B4-BE49-F238E27FC236}">
                  <a16:creationId xmlns:a16="http://schemas.microsoft.com/office/drawing/2014/main" id="{1CD70FE4-F4D2-41C5-B9F4-5362F9FB8B84}"/>
                </a:ext>
              </a:extLst>
            </p:cNvPr>
            <p:cNvPicPr>
              <a:picLocks noChangeAspect="1"/>
            </p:cNvPicPr>
            <p:nvPr/>
          </p:nvPicPr>
          <p:blipFill>
            <a:blip r:embed="rId2"/>
            <a:stretch>
              <a:fillRect/>
            </a:stretch>
          </p:blipFill>
          <p:spPr>
            <a:xfrm>
              <a:off x="6533500" y="1346726"/>
              <a:ext cx="5306165" cy="933580"/>
            </a:xfrm>
            <a:prstGeom prst="rect">
              <a:avLst/>
            </a:prstGeom>
          </p:spPr>
        </p:pic>
        <p:pic>
          <p:nvPicPr>
            <p:cNvPr id="6" name="Picture 5">
              <a:extLst>
                <a:ext uri="{FF2B5EF4-FFF2-40B4-BE49-F238E27FC236}">
                  <a16:creationId xmlns:a16="http://schemas.microsoft.com/office/drawing/2014/main" id="{5AFAF640-DD63-42EA-8FCA-97437C6EBF8D}"/>
                </a:ext>
              </a:extLst>
            </p:cNvPr>
            <p:cNvPicPr>
              <a:picLocks noChangeAspect="1"/>
            </p:cNvPicPr>
            <p:nvPr/>
          </p:nvPicPr>
          <p:blipFill>
            <a:blip r:embed="rId3"/>
            <a:stretch>
              <a:fillRect/>
            </a:stretch>
          </p:blipFill>
          <p:spPr>
            <a:xfrm>
              <a:off x="5625257" y="2319716"/>
              <a:ext cx="6214408" cy="302323"/>
            </a:xfrm>
            <a:prstGeom prst="rect">
              <a:avLst/>
            </a:prstGeom>
          </p:spPr>
        </p:pic>
        <p:pic>
          <p:nvPicPr>
            <p:cNvPr id="8" name="Picture 7">
              <a:extLst>
                <a:ext uri="{FF2B5EF4-FFF2-40B4-BE49-F238E27FC236}">
                  <a16:creationId xmlns:a16="http://schemas.microsoft.com/office/drawing/2014/main" id="{CAE5B2D6-1D43-4F8E-A3E6-D1E6868E660A}"/>
                </a:ext>
              </a:extLst>
            </p:cNvPr>
            <p:cNvPicPr>
              <a:picLocks noChangeAspect="1"/>
            </p:cNvPicPr>
            <p:nvPr/>
          </p:nvPicPr>
          <p:blipFill>
            <a:blip r:embed="rId4"/>
            <a:stretch>
              <a:fillRect/>
            </a:stretch>
          </p:blipFill>
          <p:spPr>
            <a:xfrm>
              <a:off x="6513497" y="2657126"/>
              <a:ext cx="5313854" cy="1067039"/>
            </a:xfrm>
            <a:prstGeom prst="rect">
              <a:avLst/>
            </a:prstGeom>
          </p:spPr>
        </p:pic>
        <p:pic>
          <p:nvPicPr>
            <p:cNvPr id="10" name="Picture 9">
              <a:extLst>
                <a:ext uri="{FF2B5EF4-FFF2-40B4-BE49-F238E27FC236}">
                  <a16:creationId xmlns:a16="http://schemas.microsoft.com/office/drawing/2014/main" id="{B194283D-0A37-4162-8300-EA9667893F16}"/>
                </a:ext>
              </a:extLst>
            </p:cNvPr>
            <p:cNvPicPr>
              <a:picLocks noChangeAspect="1"/>
            </p:cNvPicPr>
            <p:nvPr/>
          </p:nvPicPr>
          <p:blipFill>
            <a:blip r:embed="rId5"/>
            <a:stretch>
              <a:fillRect/>
            </a:stretch>
          </p:blipFill>
          <p:spPr>
            <a:xfrm>
              <a:off x="5625256" y="3767963"/>
              <a:ext cx="6214409" cy="307049"/>
            </a:xfrm>
            <a:prstGeom prst="rect">
              <a:avLst/>
            </a:prstGeom>
          </p:spPr>
        </p:pic>
      </p:grpSp>
      <p:pic>
        <p:nvPicPr>
          <p:cNvPr id="7" name="Picture 6">
            <a:extLst>
              <a:ext uri="{FF2B5EF4-FFF2-40B4-BE49-F238E27FC236}">
                <a16:creationId xmlns:a16="http://schemas.microsoft.com/office/drawing/2014/main" id="{AC012414-446A-4AB3-B495-101B01061F21}"/>
              </a:ext>
            </a:extLst>
          </p:cNvPr>
          <p:cNvPicPr>
            <a:picLocks noChangeAspect="1"/>
          </p:cNvPicPr>
          <p:nvPr/>
        </p:nvPicPr>
        <p:blipFill>
          <a:blip r:embed="rId6"/>
          <a:stretch>
            <a:fillRect/>
          </a:stretch>
        </p:blipFill>
        <p:spPr>
          <a:xfrm>
            <a:off x="572746" y="4272881"/>
            <a:ext cx="11046508" cy="2333642"/>
          </a:xfrm>
          <a:prstGeom prst="rect">
            <a:avLst/>
          </a:prstGeom>
        </p:spPr>
      </p:pic>
      <p:sp>
        <p:nvSpPr>
          <p:cNvPr id="2" name="Title 1">
            <a:extLst>
              <a:ext uri="{FF2B5EF4-FFF2-40B4-BE49-F238E27FC236}">
                <a16:creationId xmlns:a16="http://schemas.microsoft.com/office/drawing/2014/main" id="{7DAE0E80-533E-41B7-BF6F-3E9122E8D20E}"/>
              </a:ext>
            </a:extLst>
          </p:cNvPr>
          <p:cNvSpPr>
            <a:spLocks noGrp="1"/>
          </p:cNvSpPr>
          <p:nvPr>
            <p:ph type="title"/>
          </p:nvPr>
        </p:nvSpPr>
        <p:spPr>
          <a:xfrm>
            <a:off x="388385" y="441672"/>
            <a:ext cx="5218401" cy="1239613"/>
          </a:xfrm>
        </p:spPr>
        <p:txBody>
          <a:bodyPr>
            <a:normAutofit/>
          </a:bodyPr>
          <a:lstStyle/>
          <a:p>
            <a:r>
              <a:rPr lang="en-SG" sz="4000" dirty="0"/>
              <a:t>Hyper-Parameter Tuning</a:t>
            </a:r>
            <a:endParaRPr lang="en-SG" sz="4000" dirty="0">
              <a:solidFill>
                <a:schemeClr val="bg1"/>
              </a:solidFill>
            </a:endParaRPr>
          </a:p>
        </p:txBody>
      </p:sp>
    </p:spTree>
    <p:extLst>
      <p:ext uri="{BB962C8B-B14F-4D97-AF65-F5344CB8AC3E}">
        <p14:creationId xmlns:p14="http://schemas.microsoft.com/office/powerpoint/2010/main" val="5820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6EAC-0B38-4D38-826C-7397EE4337DE}"/>
              </a:ext>
            </a:extLst>
          </p:cNvPr>
          <p:cNvSpPr>
            <a:spLocks noGrp="1"/>
          </p:cNvSpPr>
          <p:nvPr>
            <p:ph type="title"/>
          </p:nvPr>
        </p:nvSpPr>
        <p:spPr/>
        <p:txBody>
          <a:bodyPr/>
          <a:lstStyle/>
          <a:p>
            <a:r>
              <a:rPr lang="en-SG" dirty="0"/>
              <a:t>Transformations</a:t>
            </a:r>
          </a:p>
        </p:txBody>
      </p:sp>
      <p:sp>
        <p:nvSpPr>
          <p:cNvPr id="3" name="Text Placeholder 2">
            <a:extLst>
              <a:ext uri="{FF2B5EF4-FFF2-40B4-BE49-F238E27FC236}">
                <a16:creationId xmlns:a16="http://schemas.microsoft.com/office/drawing/2014/main" id="{F07C81AB-F817-468F-B9C3-DE053256B7B3}"/>
              </a:ext>
            </a:extLst>
          </p:cNvPr>
          <p:cNvSpPr>
            <a:spLocks noGrp="1"/>
          </p:cNvSpPr>
          <p:nvPr>
            <p:ph type="body" idx="1"/>
          </p:nvPr>
        </p:nvSpPr>
        <p:spPr>
          <a:xfrm>
            <a:off x="839789" y="1438275"/>
            <a:ext cx="4989512" cy="1255448"/>
          </a:xfrm>
        </p:spPr>
        <p:txBody>
          <a:bodyPr>
            <a:normAutofit fontScale="92500" lnSpcReduction="20000"/>
          </a:bodyPr>
          <a:lstStyle/>
          <a:p>
            <a:pPr marL="342900" indent="-342900">
              <a:buFont typeface="Arial" panose="020B0604020202020204" pitchFamily="34" charset="0"/>
              <a:buChar char="•"/>
            </a:pPr>
            <a:r>
              <a:rPr lang="en-SG" b="0" dirty="0"/>
              <a:t>For the target transformation, a loop was used to compare</a:t>
            </a:r>
          </a:p>
        </p:txBody>
      </p:sp>
      <p:pic>
        <p:nvPicPr>
          <p:cNvPr id="8" name="Content Placeholder 7">
            <a:extLst>
              <a:ext uri="{FF2B5EF4-FFF2-40B4-BE49-F238E27FC236}">
                <a16:creationId xmlns:a16="http://schemas.microsoft.com/office/drawing/2014/main" id="{7F367D40-EF5F-4DDC-BD4B-DBFDFCD32CE8}"/>
              </a:ext>
            </a:extLst>
          </p:cNvPr>
          <p:cNvPicPr>
            <a:picLocks noGrp="1" noChangeAspect="1"/>
          </p:cNvPicPr>
          <p:nvPr>
            <p:ph sz="half" idx="2"/>
          </p:nvPr>
        </p:nvPicPr>
        <p:blipFill>
          <a:blip r:embed="rId2"/>
          <a:stretch>
            <a:fillRect/>
          </a:stretch>
        </p:blipFill>
        <p:spPr>
          <a:xfrm>
            <a:off x="232137" y="2931284"/>
            <a:ext cx="3804500" cy="3684588"/>
          </a:xfrm>
        </p:spPr>
      </p:pic>
      <p:sp>
        <p:nvSpPr>
          <p:cNvPr id="5" name="Text Placeholder 4">
            <a:extLst>
              <a:ext uri="{FF2B5EF4-FFF2-40B4-BE49-F238E27FC236}">
                <a16:creationId xmlns:a16="http://schemas.microsoft.com/office/drawing/2014/main" id="{2561F449-BFDC-4676-B88D-967B0ED82F01}"/>
              </a:ext>
            </a:extLst>
          </p:cNvPr>
          <p:cNvSpPr>
            <a:spLocks noGrp="1"/>
          </p:cNvSpPr>
          <p:nvPr>
            <p:ph type="body" sz="quarter" idx="3"/>
          </p:nvPr>
        </p:nvSpPr>
        <p:spPr>
          <a:xfrm>
            <a:off x="6529630" y="308238"/>
            <a:ext cx="5183188" cy="2385485"/>
          </a:xfrm>
        </p:spPr>
        <p:txBody>
          <a:bodyPr anchor="ctr">
            <a:normAutofit fontScale="92500" lnSpcReduction="20000"/>
          </a:bodyPr>
          <a:lstStyle/>
          <a:p>
            <a:pPr marL="342900" indent="-342900">
              <a:buFont typeface="Arial" panose="020B0604020202020204" pitchFamily="34" charset="0"/>
              <a:buChar char="•"/>
            </a:pPr>
            <a:r>
              <a:rPr lang="en-SG" b="0" dirty="0"/>
              <a:t>I defined two custom transformer classes: log and sqrt, which were used to transform the feature variables.</a:t>
            </a:r>
          </a:p>
          <a:p>
            <a:pPr marL="342900" indent="-342900">
              <a:buFont typeface="Arial" panose="020B0604020202020204" pitchFamily="34" charset="0"/>
              <a:buChar char="•"/>
            </a:pPr>
            <a:r>
              <a:rPr lang="en-SG" b="0" dirty="0" err="1"/>
              <a:t>GridSearchCV</a:t>
            </a:r>
            <a:r>
              <a:rPr lang="en-SG" b="0" dirty="0"/>
              <a:t> was used to compare the different scalers and transformers for the feature variables</a:t>
            </a:r>
          </a:p>
          <a:p>
            <a:pPr marL="342900" indent="-342900">
              <a:buFont typeface="Arial" panose="020B0604020202020204" pitchFamily="34" charset="0"/>
              <a:buChar char="•"/>
            </a:pPr>
            <a:r>
              <a:rPr lang="en-SG" b="0" dirty="0" err="1"/>
              <a:t>LogTransformer</a:t>
            </a:r>
            <a:r>
              <a:rPr lang="en-SG" b="0" dirty="0"/>
              <a:t> with </a:t>
            </a:r>
            <a:r>
              <a:rPr lang="en-SG" b="0" dirty="0" err="1"/>
              <a:t>RobustScaler</a:t>
            </a:r>
            <a:r>
              <a:rPr lang="en-SG" b="0" dirty="0"/>
              <a:t> performed the best as the X transformer</a:t>
            </a:r>
          </a:p>
          <a:p>
            <a:pPr marL="342900" indent="-342900">
              <a:buFont typeface="Arial" panose="020B0604020202020204" pitchFamily="34" charset="0"/>
              <a:buChar char="•"/>
            </a:pPr>
            <a:endParaRPr lang="en-SG" b="0" dirty="0"/>
          </a:p>
        </p:txBody>
      </p:sp>
      <p:pic>
        <p:nvPicPr>
          <p:cNvPr id="9" name="Picture 8">
            <a:extLst>
              <a:ext uri="{FF2B5EF4-FFF2-40B4-BE49-F238E27FC236}">
                <a16:creationId xmlns:a16="http://schemas.microsoft.com/office/drawing/2014/main" id="{94E10BF3-A3C4-400E-B721-776A51FB0ABF}"/>
              </a:ext>
            </a:extLst>
          </p:cNvPr>
          <p:cNvPicPr>
            <a:picLocks noChangeAspect="1"/>
          </p:cNvPicPr>
          <p:nvPr/>
        </p:nvPicPr>
        <p:blipFill>
          <a:blip r:embed="rId3"/>
          <a:stretch>
            <a:fillRect/>
          </a:stretch>
        </p:blipFill>
        <p:spPr>
          <a:xfrm>
            <a:off x="4345928" y="2931284"/>
            <a:ext cx="7613935" cy="3684588"/>
          </a:xfrm>
          <a:prstGeom prst="rect">
            <a:avLst/>
          </a:prstGeom>
        </p:spPr>
      </p:pic>
    </p:spTree>
    <p:extLst>
      <p:ext uri="{BB962C8B-B14F-4D97-AF65-F5344CB8AC3E}">
        <p14:creationId xmlns:p14="http://schemas.microsoft.com/office/powerpoint/2010/main" val="181096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CAF-28EE-4C8D-956B-497E3FD161FA}"/>
              </a:ext>
            </a:extLst>
          </p:cNvPr>
          <p:cNvSpPr>
            <a:spLocks noGrp="1"/>
          </p:cNvSpPr>
          <p:nvPr>
            <p:ph type="title"/>
          </p:nvPr>
        </p:nvSpPr>
        <p:spPr/>
        <p:txBody>
          <a:bodyPr/>
          <a:lstStyle/>
          <a:p>
            <a:r>
              <a:rPr lang="en-SG" dirty="0"/>
              <a:t>Machine Learning Pipeline</a:t>
            </a:r>
          </a:p>
        </p:txBody>
      </p:sp>
      <p:sp>
        <p:nvSpPr>
          <p:cNvPr id="3" name="Content Placeholder 2">
            <a:extLst>
              <a:ext uri="{FF2B5EF4-FFF2-40B4-BE49-F238E27FC236}">
                <a16:creationId xmlns:a16="http://schemas.microsoft.com/office/drawing/2014/main" id="{0F197050-3194-461D-AF38-7C9264E4F550}"/>
              </a:ext>
            </a:extLst>
          </p:cNvPr>
          <p:cNvSpPr>
            <a:spLocks noGrp="1"/>
          </p:cNvSpPr>
          <p:nvPr>
            <p:ph idx="1"/>
          </p:nvPr>
        </p:nvSpPr>
        <p:spPr/>
        <p:txBody>
          <a:bodyPr/>
          <a:lstStyle/>
          <a:p>
            <a:r>
              <a:rPr lang="en-SG" dirty="0"/>
              <a:t>A custom feature engineering and feature selection transformer classes were defined.</a:t>
            </a:r>
          </a:p>
          <a:p>
            <a:r>
              <a:rPr lang="en-SG" dirty="0"/>
              <a:t>The machine learning pipeline was then assembled, incorporating the feature engineering and selection transformers, the robust scaler and the logarithmic X transformer, before piping the transformed to an instance of the </a:t>
            </a:r>
            <a:r>
              <a:rPr lang="en-SG" dirty="0" err="1"/>
              <a:t>GradientBoostingRegressor</a:t>
            </a:r>
            <a:r>
              <a:rPr lang="en-SG" dirty="0"/>
              <a:t> class with </a:t>
            </a:r>
            <a:r>
              <a:rPr lang="en-SG" dirty="0" err="1"/>
              <a:t>max_depth</a:t>
            </a:r>
            <a:r>
              <a:rPr lang="en-SG" dirty="0"/>
              <a:t>=4, </a:t>
            </a:r>
            <a:r>
              <a:rPr lang="en-SG" dirty="0" err="1"/>
              <a:t>min_samples_leaf</a:t>
            </a:r>
            <a:r>
              <a:rPr lang="en-SG" dirty="0"/>
              <a:t>=7 and </a:t>
            </a:r>
            <a:r>
              <a:rPr lang="en-SG" dirty="0" err="1"/>
              <a:t>min_samples_split</a:t>
            </a:r>
            <a:r>
              <a:rPr lang="en-SG" dirty="0"/>
              <a:t>=30</a:t>
            </a:r>
          </a:p>
          <a:p>
            <a:r>
              <a:rPr lang="en-SG" dirty="0"/>
              <a:t>After building the pipeline, it was wrapped in a </a:t>
            </a:r>
            <a:r>
              <a:rPr lang="en-SG" dirty="0" err="1"/>
              <a:t>TransformedTargetRegressor</a:t>
            </a:r>
            <a:r>
              <a:rPr lang="en-SG" dirty="0"/>
              <a:t>, which is the square root y transformer, with square as the inverse function</a:t>
            </a:r>
          </a:p>
          <a:p>
            <a:endParaRPr lang="en-SG" dirty="0"/>
          </a:p>
        </p:txBody>
      </p:sp>
    </p:spTree>
    <p:extLst>
      <p:ext uri="{BB962C8B-B14F-4D97-AF65-F5344CB8AC3E}">
        <p14:creationId xmlns:p14="http://schemas.microsoft.com/office/powerpoint/2010/main" val="398108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4C58D-A3CB-4FB8-B64E-EA45832C235C}"/>
              </a:ext>
            </a:extLst>
          </p:cNvPr>
          <p:cNvSpPr>
            <a:spLocks noGrp="1"/>
          </p:cNvSpPr>
          <p:nvPr>
            <p:ph type="title"/>
          </p:nvPr>
        </p:nvSpPr>
        <p:spPr>
          <a:xfrm>
            <a:off x="828961" y="1060766"/>
            <a:ext cx="4572287" cy="1037688"/>
          </a:xfrm>
        </p:spPr>
        <p:txBody>
          <a:bodyPr anchor="t">
            <a:normAutofit/>
          </a:bodyPr>
          <a:lstStyle/>
          <a:p>
            <a:r>
              <a:rPr lang="en-SG" dirty="0">
                <a:solidFill>
                  <a:schemeClr val="tx2"/>
                </a:solidFill>
              </a:rPr>
              <a:t>Model Evaluation</a:t>
            </a:r>
          </a:p>
        </p:txBody>
      </p:sp>
      <p:grpSp>
        <p:nvGrpSpPr>
          <p:cNvPr id="16" name="Group 15">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17" name="Freeform: Shape 16">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CD36C009-B0CC-4A84-AE53-A6ACD21D28C4}"/>
              </a:ext>
            </a:extLst>
          </p:cNvPr>
          <p:cNvPicPr>
            <a:picLocks noChangeAspect="1"/>
          </p:cNvPicPr>
          <p:nvPr/>
        </p:nvPicPr>
        <p:blipFill>
          <a:blip r:embed="rId2"/>
          <a:stretch>
            <a:fillRect/>
          </a:stretch>
        </p:blipFill>
        <p:spPr>
          <a:xfrm>
            <a:off x="8869680" y="226984"/>
            <a:ext cx="2880092" cy="1056778"/>
          </a:xfrm>
          <a:prstGeom prst="rect">
            <a:avLst/>
          </a:prstGeom>
        </p:spPr>
      </p:pic>
      <p:sp>
        <p:nvSpPr>
          <p:cNvPr id="3" name="Content Placeholder 2">
            <a:extLst>
              <a:ext uri="{FF2B5EF4-FFF2-40B4-BE49-F238E27FC236}">
                <a16:creationId xmlns:a16="http://schemas.microsoft.com/office/drawing/2014/main" id="{F9849D3B-2CB6-45DA-9D5B-2DD00C7EA3AE}"/>
              </a:ext>
            </a:extLst>
          </p:cNvPr>
          <p:cNvSpPr>
            <a:spLocks noGrp="1"/>
          </p:cNvSpPr>
          <p:nvPr>
            <p:ph idx="1"/>
          </p:nvPr>
        </p:nvSpPr>
        <p:spPr>
          <a:xfrm>
            <a:off x="804672" y="2421682"/>
            <a:ext cx="4620867" cy="4236294"/>
          </a:xfrm>
        </p:spPr>
        <p:txBody>
          <a:bodyPr anchor="ctr">
            <a:normAutofit lnSpcReduction="10000"/>
          </a:bodyPr>
          <a:lstStyle/>
          <a:p>
            <a:r>
              <a:rPr lang="en-SG" sz="1800" dirty="0">
                <a:solidFill>
                  <a:schemeClr val="tx2"/>
                </a:solidFill>
              </a:rPr>
              <a:t>The machine learning model was then evaluated against the data wherewith it was trained, the testing data and the entire dataset in terms of mean squared error, mean absolute error and the coefficient of determination (r</a:t>
            </a:r>
            <a:r>
              <a:rPr lang="en-SG" sz="1800" baseline="30000" dirty="0">
                <a:solidFill>
                  <a:schemeClr val="tx2"/>
                </a:solidFill>
              </a:rPr>
              <a:t>2</a:t>
            </a:r>
            <a:r>
              <a:rPr lang="en-SG" sz="1800" dirty="0">
                <a:solidFill>
                  <a:schemeClr val="tx2"/>
                </a:solidFill>
              </a:rPr>
              <a:t>)</a:t>
            </a:r>
          </a:p>
          <a:p>
            <a:r>
              <a:rPr lang="en-SG" sz="1800" dirty="0">
                <a:solidFill>
                  <a:schemeClr val="tx2"/>
                </a:solidFill>
              </a:rPr>
              <a:t>Since the difference in r2 between the train and test sets (build and final) was &lt; 5%, the model was not overfitted and could generalize the data comparably well.</a:t>
            </a:r>
          </a:p>
          <a:p>
            <a:r>
              <a:rPr lang="en-SG" sz="1800" dirty="0">
                <a:solidFill>
                  <a:schemeClr val="tx2"/>
                </a:solidFill>
              </a:rPr>
              <a:t>The model was also evaluated against random samples of the data in different sample sizes (called buffers in this case)</a:t>
            </a:r>
          </a:p>
          <a:p>
            <a:r>
              <a:rPr lang="en-SG" sz="1800" dirty="0">
                <a:solidFill>
                  <a:schemeClr val="tx2"/>
                </a:solidFill>
              </a:rPr>
              <a:t>It seems to perform </a:t>
            </a:r>
            <a:r>
              <a:rPr lang="en-US" sz="1800" dirty="0">
                <a:solidFill>
                  <a:schemeClr val="tx2"/>
                </a:solidFill>
              </a:rPr>
              <a:t>quite consistently within the 0.8 - 1.0 band, hovering around 0.9, especially if the sample size is at least 500</a:t>
            </a:r>
            <a:endParaRPr lang="en-SG" sz="1800" dirty="0">
              <a:solidFill>
                <a:schemeClr val="tx2"/>
              </a:solidFill>
            </a:endParaRPr>
          </a:p>
        </p:txBody>
      </p:sp>
      <p:pic>
        <p:nvPicPr>
          <p:cNvPr id="5" name="Picture 4">
            <a:extLst>
              <a:ext uri="{FF2B5EF4-FFF2-40B4-BE49-F238E27FC236}">
                <a16:creationId xmlns:a16="http://schemas.microsoft.com/office/drawing/2014/main" id="{1465D337-367D-4420-B32D-A924E63EC098}"/>
              </a:ext>
            </a:extLst>
          </p:cNvPr>
          <p:cNvPicPr>
            <a:picLocks noChangeAspect="1"/>
          </p:cNvPicPr>
          <p:nvPr/>
        </p:nvPicPr>
        <p:blipFill>
          <a:blip r:embed="rId3"/>
          <a:stretch>
            <a:fillRect/>
          </a:stretch>
        </p:blipFill>
        <p:spPr>
          <a:xfrm>
            <a:off x="5677797" y="231002"/>
            <a:ext cx="2891045" cy="1056778"/>
          </a:xfrm>
          <a:prstGeom prst="rect">
            <a:avLst/>
          </a:prstGeom>
        </p:spPr>
      </p:pic>
      <p:pic>
        <p:nvPicPr>
          <p:cNvPr id="9" name="Picture 8">
            <a:extLst>
              <a:ext uri="{FF2B5EF4-FFF2-40B4-BE49-F238E27FC236}">
                <a16:creationId xmlns:a16="http://schemas.microsoft.com/office/drawing/2014/main" id="{A0C57553-1969-4285-A4A0-077CCC0FB72D}"/>
              </a:ext>
            </a:extLst>
          </p:cNvPr>
          <p:cNvPicPr>
            <a:picLocks noChangeAspect="1"/>
          </p:cNvPicPr>
          <p:nvPr/>
        </p:nvPicPr>
        <p:blipFill>
          <a:blip r:embed="rId4"/>
          <a:stretch>
            <a:fillRect/>
          </a:stretch>
        </p:blipFill>
        <p:spPr>
          <a:xfrm>
            <a:off x="7257551" y="1499692"/>
            <a:ext cx="2955156" cy="1037688"/>
          </a:xfrm>
          <a:prstGeom prst="rect">
            <a:avLst/>
          </a:prstGeom>
        </p:spPr>
      </p:pic>
      <p:pic>
        <p:nvPicPr>
          <p:cNvPr id="13" name="Picture 12">
            <a:extLst>
              <a:ext uri="{FF2B5EF4-FFF2-40B4-BE49-F238E27FC236}">
                <a16:creationId xmlns:a16="http://schemas.microsoft.com/office/drawing/2014/main" id="{49F16A27-8F01-48DC-8905-72BF95AF466B}"/>
              </a:ext>
            </a:extLst>
          </p:cNvPr>
          <p:cNvPicPr>
            <a:picLocks noChangeAspect="1"/>
          </p:cNvPicPr>
          <p:nvPr/>
        </p:nvPicPr>
        <p:blipFill>
          <a:blip r:embed="rId5"/>
          <a:stretch>
            <a:fillRect/>
          </a:stretch>
        </p:blipFill>
        <p:spPr>
          <a:xfrm>
            <a:off x="5677797" y="2828959"/>
            <a:ext cx="6218264" cy="3918158"/>
          </a:xfrm>
          <a:prstGeom prst="rect">
            <a:avLst/>
          </a:prstGeom>
        </p:spPr>
      </p:pic>
    </p:spTree>
    <p:extLst>
      <p:ext uri="{BB962C8B-B14F-4D97-AF65-F5344CB8AC3E}">
        <p14:creationId xmlns:p14="http://schemas.microsoft.com/office/powerpoint/2010/main" val="251149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697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Trading Trade-Offs</vt:lpstr>
      <vt:lpstr>Exploratory Data Analysis</vt:lpstr>
      <vt:lpstr>Exploratory Data Analysis</vt:lpstr>
      <vt:lpstr>Feature Engineering and Selection</vt:lpstr>
      <vt:lpstr>Algorithm Selection</vt:lpstr>
      <vt:lpstr>Hyper-Parameter Tuning</vt:lpstr>
      <vt:lpstr>Transformations</vt:lpstr>
      <vt:lpstr>Machine Learning Pipeline</vt:lpstr>
      <vt:lpstr>Model Evaluation</vt:lpstr>
      <vt:lpstr>Feature Importances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in Trade-Offs</dc:title>
  <dc:creator>Ethan Tan</dc:creator>
  <cp:lastModifiedBy>Ethan Tan</cp:lastModifiedBy>
  <cp:revision>19</cp:revision>
  <dcterms:created xsi:type="dcterms:W3CDTF">2021-06-01T07:34:35Z</dcterms:created>
  <dcterms:modified xsi:type="dcterms:W3CDTF">2021-06-02T09:30:54Z</dcterms:modified>
</cp:coreProperties>
</file>