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7" r:id="rId4"/>
    <p:sldId id="291" r:id="rId5"/>
    <p:sldId id="260" r:id="rId6"/>
    <p:sldId id="261" r:id="rId7"/>
    <p:sldId id="276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90" r:id="rId16"/>
    <p:sldId id="286" r:id="rId17"/>
    <p:sldId id="28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4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8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5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4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0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4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4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17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24BA4E-6C81-45A2-B56C-200DDE7DC7AA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2513-0974-4C52-BEA1-7F038A09C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69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lab.com/2b03.2012085.ethantan/ca1-2b03-2012085-ethantan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sveneschlbeck/resale-flat-prices-in-singapo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2A2B-1935-45EE-B0B2-A71F6950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77363"/>
          </a:xfrm>
        </p:spPr>
        <p:txBody>
          <a:bodyPr/>
          <a:lstStyle/>
          <a:p>
            <a:r>
              <a:rPr lang="en-SG" dirty="0"/>
              <a:t>DOAA CA1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7D8DD-77DF-4BFC-945B-3B0AA2D0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66749"/>
            <a:ext cx="8825658" cy="1527727"/>
          </a:xfrm>
        </p:spPr>
        <p:txBody>
          <a:bodyPr>
            <a:normAutofit/>
          </a:bodyPr>
          <a:lstStyle/>
          <a:p>
            <a:pPr marL="72000">
              <a:lnSpc>
                <a:spcPct val="100000"/>
              </a:lnSpc>
            </a:pPr>
            <a:r>
              <a:rPr lang="en-SG" sz="1800" dirty="0"/>
              <a:t>By</a:t>
            </a:r>
          </a:p>
          <a:p>
            <a:pPr marL="720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SG" sz="1800" dirty="0"/>
              <a:t>Ethan Tan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P2012085</a:t>
            </a:r>
          </a:p>
          <a:p>
            <a:pPr marL="7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SG" sz="1800" dirty="0"/>
              <a:t>DAAA/2B/03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3786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Backend – Obtain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2052084"/>
            <a:ext cx="4972766" cy="362570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Once the prediction is sent, the data is posted to /</a:t>
            </a:r>
            <a:r>
              <a:rPr lang="en-SG" sz="2400" dirty="0" err="1"/>
              <a:t>api</a:t>
            </a:r>
            <a:r>
              <a:rPr lang="en-SG" sz="2400" dirty="0"/>
              <a:t>/predict to obtain the predicted resale price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predicted price is capped at a minimum of S$5000, because that was the lowest value in the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EDCEAF-CCBA-4902-BA21-6F534AC2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2084"/>
            <a:ext cx="5504325" cy="21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Backend – Store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2052084"/>
            <a:ext cx="4972766" cy="427428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SQLAlchemy ORM was used to model and save data to the database for data persistence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database engine used is SQLite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predictions are tagged by user id so that users can only view their own past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F7ED-D769-4140-BF23-2DBC400B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4" y="2052084"/>
            <a:ext cx="4816779" cy="33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Backend – Review History of Predictions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97" y="4221126"/>
            <a:ext cx="10295327" cy="191939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At the website, once a user is logged in, he/she is able to view all his/her past predictions under </a:t>
            </a:r>
            <a:r>
              <a:rPr lang="en-SG" sz="2400" dirty="0">
                <a:solidFill>
                  <a:srgbClr val="FFFF00"/>
                </a:solidFill>
              </a:rPr>
              <a:t>Home &gt; Prediction History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Above the prediction history table, regression plots for the latest prediction will be displayed (if there is at least one record)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61144-F06D-4034-A6BE-9A00EACE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8" y="2136185"/>
            <a:ext cx="10208706" cy="17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Backend – Login Credentials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47" y="1947857"/>
            <a:ext cx="5824604" cy="396084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Flask-Login, a Flask extension, was used to manage user sessions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If a user is not logged in, he/she will only be able to view the about page and the login/sign-up page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If a user is logged in, he/she can view the about page, home page and can log out at any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01AEF-3689-4367-A7C1-D2B906DB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22" y="1561944"/>
            <a:ext cx="4544059" cy="1076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CC8FA-C8BB-421B-B18A-0DF54F1C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522" y="5164324"/>
            <a:ext cx="2819794" cy="685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5E7EA9-8CC7-451A-A334-DBF72000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522" y="3613909"/>
            <a:ext cx="1857634" cy="62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014F33-B254-41AC-B466-59CB0BB07A0F}"/>
              </a:ext>
            </a:extLst>
          </p:cNvPr>
          <p:cNvSpPr txBox="1"/>
          <p:nvPr/>
        </p:nvSpPr>
        <p:spPr>
          <a:xfrm>
            <a:off x="7097522" y="4301126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Navbar of a guest user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BA8A1-552F-4E47-90CA-B92B0F3BE88F}"/>
              </a:ext>
            </a:extLst>
          </p:cNvPr>
          <p:cNvSpPr txBox="1"/>
          <p:nvPr/>
        </p:nvSpPr>
        <p:spPr>
          <a:xfrm>
            <a:off x="7066997" y="5908699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Navbar of a logged in member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3DF66-6AA6-4AB6-81AE-D7863E812D50}"/>
              </a:ext>
            </a:extLst>
          </p:cNvPr>
          <p:cNvSpPr txBox="1"/>
          <p:nvPr/>
        </p:nvSpPr>
        <p:spPr>
          <a:xfrm>
            <a:off x="7097522" y="2722157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Flask-Login manages logins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0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Backend – Remove History Record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46" y="3742660"/>
            <a:ext cx="10208707" cy="266262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A user can delete any of his/her past predictions by clicking on the </a:t>
            </a:r>
            <a:r>
              <a:rPr lang="en-S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</a:t>
            </a:r>
            <a:r>
              <a:rPr lang="en-SG" sz="2400" dirty="0"/>
              <a:t>button beside any of the prediction records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A form will be sent to the backend, which will send a DELETE request to /</a:t>
            </a:r>
            <a:r>
              <a:rPr lang="en-SG" sz="2400" dirty="0" err="1"/>
              <a:t>api</a:t>
            </a:r>
            <a:r>
              <a:rPr lang="en-SG" sz="2400" dirty="0"/>
              <a:t>/delete/&lt;</a:t>
            </a:r>
            <a:r>
              <a:rPr lang="en-SG" sz="2400" dirty="0" err="1"/>
              <a:t>pred_id</a:t>
            </a:r>
            <a:r>
              <a:rPr lang="en-SG" sz="2400" dirty="0"/>
              <a:t>&gt;, where id is the id of the record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Users can only view and delete their own prediction records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F1223F-09F7-4A76-A5DE-5319E4FF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7" y="1647087"/>
            <a:ext cx="10208706" cy="17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0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– 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98" y="2020187"/>
            <a:ext cx="5775659" cy="376089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SG" sz="2400" dirty="0"/>
              <a:t>PyTest was the tool of choice for unit testing</a:t>
            </a:r>
          </a:p>
          <a:p>
            <a:pPr>
              <a:spcBef>
                <a:spcPts val="2400"/>
              </a:spcBef>
            </a:pPr>
            <a:r>
              <a:rPr lang="en-SG" sz="2400" dirty="0"/>
              <a:t>Since an application factory was used, it was easy to configure the testing environment</a:t>
            </a:r>
          </a:p>
          <a:p>
            <a:pPr>
              <a:spcBef>
                <a:spcPts val="2400"/>
              </a:spcBef>
            </a:pPr>
            <a:r>
              <a:rPr lang="en-SG" sz="2400" dirty="0"/>
              <a:t>PyTest fixtures app and client were defined to allow the API endpoints to be easily accessed and tested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6DA45-C61F-4B65-91EF-90650416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26" y="1608549"/>
            <a:ext cx="421063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Testing – Database Models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6CC06C-20CE-4811-BC9A-BC2CD903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54" y="1853248"/>
            <a:ext cx="5002533" cy="419548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Unit testing was conducted on both the User and History classes</a:t>
            </a:r>
          </a:p>
          <a:p>
            <a:pPr>
              <a:spcBef>
                <a:spcPts val="1800"/>
              </a:spcBef>
            </a:pPr>
            <a:r>
              <a:rPr lang="en-GB" sz="2400" dirty="0"/>
              <a:t>PyTest’s parametrize decorator was used to run the tests against multiple samples</a:t>
            </a:r>
          </a:p>
          <a:p>
            <a:pPr>
              <a:spcBef>
                <a:spcPts val="1800"/>
              </a:spcBef>
            </a:pPr>
            <a:r>
              <a:rPr lang="en-GB" sz="2400" dirty="0"/>
              <a:t>Some tests were expected to fail due to null, invalid or data that were out of 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52F8-CD9B-4E4F-B758-65C50040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54" y="1493411"/>
            <a:ext cx="5002532" cy="2657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69F658-EBB0-436F-836F-FC2833F8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754" y="4300579"/>
            <a:ext cx="5002533" cy="23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22922" cy="1400530"/>
          </a:xfrm>
        </p:spPr>
        <p:txBody>
          <a:bodyPr/>
          <a:lstStyle/>
          <a:p>
            <a:r>
              <a:rPr lang="en-SG" dirty="0"/>
              <a:t>Testing – APIs / GUI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83EB9-137F-4898-A361-19C2B969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61" y="1736290"/>
            <a:ext cx="6847367" cy="1393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C90FB-A164-471A-B31C-46346AE38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3"/>
          <a:stretch/>
        </p:blipFill>
        <p:spPr>
          <a:xfrm>
            <a:off x="646112" y="3655071"/>
            <a:ext cx="4946051" cy="865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BF9D4-C168-4EB9-B028-DF7C360BE436}"/>
              </a:ext>
            </a:extLst>
          </p:cNvPr>
          <p:cNvSpPr txBox="1"/>
          <p:nvPr/>
        </p:nvSpPr>
        <p:spPr>
          <a:xfrm>
            <a:off x="8708065" y="1366130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Example of Range Testing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D41EF-2595-4310-A267-3C1A27B46174}"/>
              </a:ext>
            </a:extLst>
          </p:cNvPr>
          <p:cNvSpPr txBox="1"/>
          <p:nvPr/>
        </p:nvSpPr>
        <p:spPr>
          <a:xfrm>
            <a:off x="646112" y="3244334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Example of Validity Testing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F212D3-711F-43BB-9768-0453C7D6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812" y="4707088"/>
            <a:ext cx="5948516" cy="1769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756B94-AE13-4CA9-B02F-283CB66EBC7E}"/>
              </a:ext>
            </a:extLst>
          </p:cNvPr>
          <p:cNvSpPr txBox="1"/>
          <p:nvPr/>
        </p:nvSpPr>
        <p:spPr>
          <a:xfrm>
            <a:off x="8103734" y="433610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Example of Consistency Testing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20043-E81C-4B61-A845-92BC51947575}"/>
              </a:ext>
            </a:extLst>
          </p:cNvPr>
          <p:cNvSpPr txBox="1"/>
          <p:nvPr/>
        </p:nvSpPr>
        <p:spPr>
          <a:xfrm>
            <a:off x="596036" y="1784663"/>
            <a:ext cx="397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API endpoints were also set up to test the components of the app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F9BCD9-BBB9-452F-9F86-C98559F73F6D}"/>
              </a:ext>
            </a:extLst>
          </p:cNvPr>
          <p:cNvSpPr txBox="1"/>
          <p:nvPr/>
        </p:nvSpPr>
        <p:spPr>
          <a:xfrm>
            <a:off x="730891" y="5204953"/>
            <a:ext cx="410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GUI was also tested to ensure that the formats were consistent. One example is that form labels must come before the input boxes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86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Testing –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36" y="2709137"/>
            <a:ext cx="4659536" cy="3696145"/>
          </a:xfrm>
        </p:spPr>
        <p:txBody>
          <a:bodyPr>
            <a:normAutofit/>
          </a:bodyPr>
          <a:lstStyle/>
          <a:p>
            <a:r>
              <a:rPr lang="en-SG" sz="2400" dirty="0"/>
              <a:t>Most of the tests passed</a:t>
            </a:r>
          </a:p>
          <a:p>
            <a:r>
              <a:rPr lang="en-SG" sz="2400" dirty="0"/>
              <a:t>The majority of failures were expected</a:t>
            </a:r>
          </a:p>
          <a:p>
            <a:r>
              <a:rPr lang="en-SG" sz="2400" dirty="0"/>
              <a:t>There were, however, two unexpected failures as the tests expected to retrieve response code 200, whereas the endpoints returned redirects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8EA88-CCA9-4082-9D8A-59FB9685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63392"/>
            <a:ext cx="10874365" cy="786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FE5EB-E920-4118-8F94-41F15BDD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20" y="2709137"/>
            <a:ext cx="5859556" cy="22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9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GitLab 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69" y="1816109"/>
            <a:ext cx="4656201" cy="4552034"/>
          </a:xfrm>
        </p:spPr>
        <p:txBody>
          <a:bodyPr>
            <a:normAutofit/>
          </a:bodyPr>
          <a:lstStyle/>
          <a:p>
            <a:r>
              <a:rPr lang="en-SG"/>
              <a:t>The repository can be found at </a:t>
            </a:r>
            <a:r>
              <a:rPr lang="en-SG">
                <a:hlinkClick r:id="rId2"/>
              </a:rPr>
              <a:t>https://gitlab.com/2b03.2012085.ethantan/ca1-2b03-2012085-ethantan.git</a:t>
            </a:r>
            <a:r>
              <a:rPr lang="en-SG"/>
              <a:t>, as indicated in README.md</a:t>
            </a:r>
          </a:p>
          <a:p>
            <a:r>
              <a:rPr lang="en-SG"/>
              <a:t>The 6 branches used are as follows: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SG"/>
              <a:t>main (main branch)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model (develop ML model)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app (application without db)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db (data persistence)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testing (unit testing)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/>
              <a:t>refactoring (refactoring code)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CCFC-5F70-4658-8E20-6E55FE17B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73" y="335403"/>
            <a:ext cx="5793674" cy="115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4266F1-54E2-47A4-864B-056CAEF3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27" y="1970563"/>
            <a:ext cx="4493166" cy="42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1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Scrum 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9522"/>
            <a:ext cx="5253062" cy="4759823"/>
          </a:xfrm>
        </p:spPr>
        <p:txBody>
          <a:bodyPr>
            <a:normAutofit/>
          </a:bodyPr>
          <a:lstStyle/>
          <a:p>
            <a:r>
              <a:rPr lang="en-SG" sz="2400" dirty="0"/>
              <a:t>Most of the issues have been resolved and closed, with the exception of deployment</a:t>
            </a:r>
          </a:p>
          <a:p>
            <a:r>
              <a:rPr lang="en-SG" sz="2400" dirty="0"/>
              <a:t>The 7 issues are: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SG" sz="2200" dirty="0"/>
              <a:t>User Interface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Backend Form Handling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SQL Database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Machine Learning Model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Testing the App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Deploying the App (not done)</a:t>
            </a:r>
          </a:p>
          <a:p>
            <a:pPr marL="85725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SG" sz="2200" dirty="0"/>
              <a:t>Documentation</a:t>
            </a:r>
          </a:p>
          <a:p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CCFC-5F70-4658-8E20-6E55FE17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73" y="335403"/>
            <a:ext cx="5793674" cy="115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6EBB5-4CA4-46A2-B6AC-6A6FB1ED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32" y="1853248"/>
            <a:ext cx="4031755" cy="42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1DF8-3D9C-4197-A2AD-FE833F1C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Obtaining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A6E2-1354-4CAF-BF93-D2BFC8ED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18753" cy="4195481"/>
          </a:xfrm>
        </p:spPr>
        <p:txBody>
          <a:bodyPr/>
          <a:lstStyle/>
          <a:p>
            <a:r>
              <a:rPr lang="en-SG" dirty="0"/>
              <a:t>The data was sourced from Kaggle at: </a:t>
            </a:r>
            <a:r>
              <a:rPr lang="en-SG" dirty="0">
                <a:hlinkClick r:id="rId2"/>
              </a:rPr>
              <a:t>https://www.kaggle.com/sveneschlbeck/resale-flat-prices-in-singapore</a:t>
            </a:r>
            <a:r>
              <a:rPr lang="en-SG" dirty="0"/>
              <a:t> </a:t>
            </a:r>
          </a:p>
          <a:p>
            <a:r>
              <a:rPr lang="en-SG" dirty="0"/>
              <a:t>It is a resale housing prediction dataset based on Singapore</a:t>
            </a:r>
          </a:p>
          <a:p>
            <a:r>
              <a:rPr lang="en-SG" dirty="0"/>
              <a:t>It contains details such as floor area, type of flat, year of lease commencement and resale price</a:t>
            </a:r>
          </a:p>
          <a:p>
            <a:r>
              <a:rPr lang="en-GB" dirty="0"/>
              <a:t>The problem is a regression one</a:t>
            </a:r>
          </a:p>
          <a:p>
            <a:r>
              <a:rPr lang="en-GB" dirty="0"/>
              <a:t>For simplicity, a Linear Regression model was chosen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716D7-0D36-4362-A337-291C5B7E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91" y="2052917"/>
            <a:ext cx="4237020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514" y="2014340"/>
            <a:ext cx="4483211" cy="4025257"/>
          </a:xfrm>
        </p:spPr>
        <p:txBody>
          <a:bodyPr/>
          <a:lstStyle/>
          <a:p>
            <a:r>
              <a:rPr lang="en-SG" dirty="0"/>
              <a:t>Anomalies (floor area &gt;= 200) were removed</a:t>
            </a:r>
          </a:p>
          <a:p>
            <a:r>
              <a:rPr lang="en-SG" dirty="0"/>
              <a:t>Month was converted to date type and renamed to “</a:t>
            </a:r>
            <a:r>
              <a:rPr lang="en-SG" dirty="0" err="1"/>
              <a:t>approval_date</a:t>
            </a:r>
            <a:r>
              <a:rPr lang="en-SG" dirty="0"/>
              <a:t>”</a:t>
            </a:r>
          </a:p>
          <a:p>
            <a:r>
              <a:rPr lang="en-SG" dirty="0"/>
              <a:t>“</a:t>
            </a:r>
            <a:r>
              <a:rPr lang="en-SG" dirty="0" err="1"/>
              <a:t>lease_commence_date</a:t>
            </a:r>
            <a:r>
              <a:rPr lang="en-SG" dirty="0"/>
              <a:t>” was renamed to “</a:t>
            </a:r>
            <a:r>
              <a:rPr lang="en-SG" dirty="0" err="1"/>
              <a:t>lease_commencement_year</a:t>
            </a:r>
            <a:r>
              <a:rPr lang="en-SG" dirty="0"/>
              <a:t>”</a:t>
            </a:r>
          </a:p>
          <a:p>
            <a:r>
              <a:rPr lang="en-SG" dirty="0"/>
              <a:t>Number of bedrooms was extracted from the flat type</a:t>
            </a:r>
          </a:p>
          <a:p>
            <a:r>
              <a:rPr lang="en-SG" dirty="0"/>
              <a:t>Unused columns were dropped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80961-5F8E-445F-87D7-87FD5D6C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4340"/>
            <a:ext cx="579200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0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Machine Learning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5395"/>
            <a:ext cx="5946075" cy="5192402"/>
          </a:xfrm>
        </p:spPr>
        <p:txBody>
          <a:bodyPr>
            <a:normAutofit/>
          </a:bodyPr>
          <a:lstStyle/>
          <a:p>
            <a:r>
              <a:rPr lang="en-SG" dirty="0"/>
              <a:t>A custom transformer was used to pre-process the approval date column, converting it to integer type before scaling</a:t>
            </a:r>
          </a:p>
          <a:p>
            <a:r>
              <a:rPr lang="en-SG" dirty="0"/>
              <a:t>A pipeline was used to integrate data pre-processing before predicting</a:t>
            </a:r>
          </a:p>
          <a:p>
            <a:r>
              <a:rPr lang="en-SG" dirty="0"/>
              <a:t>Using cross-validation, the ML pipeline scores 0.78 consistently</a:t>
            </a:r>
          </a:p>
          <a:p>
            <a:r>
              <a:rPr lang="en-SG" dirty="0"/>
              <a:t>The model was exported using </a:t>
            </a:r>
            <a:r>
              <a:rPr lang="en-SG" dirty="0" err="1"/>
              <a:t>cloudpickle</a:t>
            </a:r>
            <a:r>
              <a:rPr lang="en-SG" dirty="0"/>
              <a:t>, an extension of pickle which is able to serialize non-default Python constructs</a:t>
            </a:r>
          </a:p>
          <a:p>
            <a:r>
              <a:rPr lang="en-SG" dirty="0"/>
              <a:t>The input and output boundaries were also exported for data validation</a:t>
            </a:r>
          </a:p>
          <a:p>
            <a:r>
              <a:rPr lang="en-SG" dirty="0"/>
              <a:t>The binaries were then copied over to the application/static/</a:t>
            </a:r>
            <a:r>
              <a:rPr lang="en-SG" dirty="0" err="1"/>
              <a:t>dist</a:t>
            </a:r>
            <a:r>
              <a:rPr lang="en-SG" dirty="0"/>
              <a:t> 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30CB8-3573-4EDB-82FD-C9BAF4BB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6" y="2915280"/>
            <a:ext cx="5383103" cy="1334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09669-6658-4844-938B-D39EBD13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86" y="1435393"/>
            <a:ext cx="5383103" cy="1400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56DBA-0183-4EA1-8352-6C36B0A4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86" y="4329364"/>
            <a:ext cx="5383103" cy="301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84060-315C-41F8-A39B-8E59ED7C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86" y="4709929"/>
            <a:ext cx="5383103" cy="15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Website Wireframe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68" y="1685578"/>
            <a:ext cx="4744595" cy="4719704"/>
          </a:xfrm>
        </p:spPr>
        <p:txBody>
          <a:bodyPr>
            <a:normAutofit/>
          </a:bodyPr>
          <a:lstStyle/>
          <a:p>
            <a:r>
              <a:rPr lang="en-SG" dirty="0"/>
              <a:t>The wireframe was made using diagrams.net, and saved as a .</a:t>
            </a:r>
            <a:r>
              <a:rPr lang="en-SG" dirty="0" err="1"/>
              <a:t>drawio</a:t>
            </a:r>
            <a:r>
              <a:rPr lang="en-SG" dirty="0"/>
              <a:t> file under doc/</a:t>
            </a:r>
          </a:p>
          <a:p>
            <a:r>
              <a:rPr lang="en-SG" dirty="0"/>
              <a:t> The wireframe depicted 5 pages: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SG" dirty="0"/>
              <a:t>Login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Sign-Up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About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Home (new prediction) Page</a:t>
            </a:r>
          </a:p>
          <a:p>
            <a:pPr marL="85725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SG" dirty="0"/>
              <a:t>Home (prediction history) Page</a:t>
            </a:r>
          </a:p>
          <a:p>
            <a:r>
              <a:rPr lang="en-SG" dirty="0"/>
              <a:t>The UI for the application mostly followed the wireframe</a:t>
            </a:r>
          </a:p>
          <a:p>
            <a:r>
              <a:rPr lang="en-SG" dirty="0"/>
              <a:t>However, some unplanned changes were made later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31ED-EAF8-47BF-A21D-BAAC59B3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248"/>
            <a:ext cx="5081894" cy="39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1853248"/>
            <a:ext cx="6371376" cy="4350622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The application was developed using the Flask micro-framework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An application factory design was used to accommodate various configurations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Blueprints were used to implement the controllers in a modular fashion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Using Jinja’s templating engine, layout.html defined a standard structure for the web pages and macros were used to replace repetitive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DB366-10AC-4DCC-A2E0-E5E3ADF8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745" y="338336"/>
            <a:ext cx="3575628" cy="200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7F9FE-F41E-4491-8BB1-1B3C984D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45" y="2566084"/>
            <a:ext cx="3575628" cy="1948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0D9D3-1DA5-4068-9608-6F842784A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745" y="4737187"/>
            <a:ext cx="3575628" cy="17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45B4-6AF3-4195-AB8B-BAE6F7A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Backend – Send in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4C13-88B9-4848-8438-1D724861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02" y="2052084"/>
            <a:ext cx="4972766" cy="415178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SG" sz="2400" dirty="0"/>
              <a:t>Flask WTF module was used to implement the prediction form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Default validators and custom validators were used to prevent users from entering invalid data</a:t>
            </a:r>
          </a:p>
          <a:p>
            <a:pPr>
              <a:spcBef>
                <a:spcPts val="1800"/>
              </a:spcBef>
            </a:pPr>
            <a:r>
              <a:rPr lang="en-SG" sz="2400" dirty="0"/>
              <a:t>The form is posted to the endpoint /predict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37A22-0223-48A8-B816-F8D185F6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23" y="1543667"/>
            <a:ext cx="4972766" cy="1760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271A2C-94EE-406F-B047-83D2DF29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28" y="3553753"/>
            <a:ext cx="3249155" cy="27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966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DOAA CA1</vt:lpstr>
      <vt:lpstr>GitLab Repository</vt:lpstr>
      <vt:lpstr>Scrum Board</vt:lpstr>
      <vt:lpstr>Obtaining Data</vt:lpstr>
      <vt:lpstr>Feature Engineering</vt:lpstr>
      <vt:lpstr>Machine Learning Model</vt:lpstr>
      <vt:lpstr>Website Wireframe</vt:lpstr>
      <vt:lpstr>User Interface</vt:lpstr>
      <vt:lpstr>Backend – Send in Prediction</vt:lpstr>
      <vt:lpstr>Backend – Obtain Prediction</vt:lpstr>
      <vt:lpstr>Backend – Store Prediction</vt:lpstr>
      <vt:lpstr>Backend – Review History of Predictions</vt:lpstr>
      <vt:lpstr>Backend – Login Credentials</vt:lpstr>
      <vt:lpstr>Backend – Remove History Record</vt:lpstr>
      <vt:lpstr>Testing – Setup</vt:lpstr>
      <vt:lpstr>Testing – Database Models</vt:lpstr>
      <vt:lpstr>Testing – APIs / GUI</vt:lpstr>
      <vt:lpstr>Testing –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DOAA CA1</dc:title>
  <dc:creator>ETHAN TAN WEE EN</dc:creator>
  <cp:lastModifiedBy>ETHAN TAN WEE EN</cp:lastModifiedBy>
  <cp:revision>4</cp:revision>
  <dcterms:created xsi:type="dcterms:W3CDTF">2021-12-01T08:06:45Z</dcterms:created>
  <dcterms:modified xsi:type="dcterms:W3CDTF">2021-12-02T08:18:31Z</dcterms:modified>
</cp:coreProperties>
</file>