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  <p:sldMasterId id="2147483658" r:id="rId2"/>
    <p:sldMasterId id="2147483662" r:id="rId3"/>
    <p:sldMasterId id="2147483666" r:id="rId4"/>
  </p:sldMasterIdLst>
  <p:notesMasterIdLst>
    <p:notesMasterId r:id="rId27"/>
  </p:notesMasterIdLst>
  <p:sldIdLst>
    <p:sldId id="256" r:id="rId5"/>
    <p:sldId id="266" r:id="rId6"/>
    <p:sldId id="259" r:id="rId7"/>
    <p:sldId id="263" r:id="rId8"/>
    <p:sldId id="279" r:id="rId9"/>
    <p:sldId id="278" r:id="rId10"/>
    <p:sldId id="284" r:id="rId11"/>
    <p:sldId id="264" r:id="rId12"/>
    <p:sldId id="280" r:id="rId13"/>
    <p:sldId id="274" r:id="rId14"/>
    <p:sldId id="282" r:id="rId15"/>
    <p:sldId id="276" r:id="rId16"/>
    <p:sldId id="285" r:id="rId17"/>
    <p:sldId id="277" r:id="rId18"/>
    <p:sldId id="270" r:id="rId19"/>
    <p:sldId id="268" r:id="rId20"/>
    <p:sldId id="269" r:id="rId21"/>
    <p:sldId id="271" r:id="rId22"/>
    <p:sldId id="272" r:id="rId23"/>
    <p:sldId id="273" r:id="rId24"/>
    <p:sldId id="260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94" autoAdjust="0"/>
    <p:restoredTop sz="96461" autoAdjust="0"/>
  </p:normalViewPr>
  <p:slideViewPr>
    <p:cSldViewPr snapToGrid="0" snapToObjects="1">
      <p:cViewPr varScale="1">
        <p:scale>
          <a:sx n="128" d="100"/>
          <a:sy n="128" d="100"/>
        </p:scale>
        <p:origin x="13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95DC-1543-493A-B890-E6A676E81F6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E146-C275-483C-A888-F0B1FB260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Published in CPT in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2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Tacrolimus</a:t>
            </a:r>
            <a:r>
              <a:rPr lang="en-US" baseline="0" dirty="0" smtClean="0"/>
              <a:t> (immunosuppressive drug commonly given to transplant pts to prevent organ rejection)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smtClean="0"/>
              <a:t>simple prescribing patterns involving same dose given twice a day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Lamotrigine (antiepileptic drug) </a:t>
            </a:r>
            <a:r>
              <a:rPr lang="en-US" baseline="0" dirty="0" smtClean="0">
                <a:sym typeface="Wingdings" panose="05000000000000000000" pitchFamily="2" charset="2"/>
              </a:rPr>
              <a:t> complex and variable prescribing patterns that can be taken 2 or 3 times a day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Allopurinol (uric acid reducer indicated for treatment of gout and kidney stones)  simple prescribing pattern taken once or twice a day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MIMIC-III Database contains de-identified data on &gt;40,000 patients including clinical notes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Performed well on several different medications which ranged from simple to complex dosing schedules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Outperformed previous NLP systems to extract medication information, possibly due to being</a:t>
            </a:r>
            <a:r>
              <a:rPr lang="en-US" baseline="0" dirty="0" smtClean="0"/>
              <a:t> general-purpose medication extraction algorithms that may face difficulty extracting specific drug, site, or patient cohort information</a:t>
            </a:r>
            <a:endParaRPr lang="en-US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MedEx</a:t>
            </a:r>
            <a:r>
              <a:rPr lang="en-US" dirty="0" smtClean="0"/>
              <a:t> was developed by Josh Denny at Vanderbilt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MedXN</a:t>
            </a:r>
            <a:r>
              <a:rPr lang="en-US" baseline="0" dirty="0" smtClean="0"/>
              <a:t> was a rule-based system developed at Mayo Clinic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CLAMP can detect treatments, laboratory tests, and drug-related information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3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9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Time: Time since dose. Dosing events are noted as a Time 0. Each concentration collected thereafter is the time (in hours) since the dose was administered. You can use actual time and dates. NONMEM can read those. I have found that transforming the dates and times into the above format alleviates some errors.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AMT: Amount of the dose administered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DV: Dependent variable. The drug concentration. Typically, in the same units as the dose administered. 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Even</a:t>
            </a:r>
            <a:r>
              <a:rPr lang="en-US" baseline="0" dirty="0" smtClean="0"/>
              <a:t> with methods to optimize this, there is still not a structured, scalable method that can be applied across various studies… especially true when we consider EHR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Uses regular expressions and dictionary-defined terms </a:t>
            </a:r>
            <a:r>
              <a:rPr lang="en-US" dirty="0" smtClean="0"/>
              <a:t>(e.g. </a:t>
            </a:r>
            <a:r>
              <a:rPr lang="en-US" dirty="0" err="1" smtClean="0"/>
              <a:t>RxNorm</a:t>
            </a:r>
            <a:r>
              <a:rPr lang="en-US" dirty="0" smtClean="0"/>
              <a:t>) to </a:t>
            </a:r>
            <a:r>
              <a:rPr lang="en-US" dirty="0"/>
              <a:t>identify drugs of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Search window is defined by the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edit distance is also another argument of this function to allow for identification of medications that are misspelled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Search window and max edit distance can be determined via a tuning procedure to identify what parameters correctly obtain the correct entities and corresponding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E146-C275-483C-A888-F0B1FB260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1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6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2946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2946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1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10200" cy="4285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5410200" cy="4285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1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2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835309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820876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32897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EHR Package: A Tool to Facilitate Population PK/PD Studies using EHR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Poweleit</a:t>
            </a:r>
          </a:p>
          <a:p>
            <a:r>
              <a:rPr lang="en-US" dirty="0" smtClean="0"/>
              <a:t>July 22</a:t>
            </a:r>
            <a:r>
              <a:rPr lang="en-US" baseline="30000" dirty="0" smtClean="0"/>
              <a:t>nd</a:t>
            </a:r>
            <a:r>
              <a:rPr lang="en-US" dirty="0" smtClean="0"/>
              <a:t>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38255"/>
            <a:ext cx="10972800" cy="1137662"/>
          </a:xfrm>
        </p:spPr>
        <p:txBody>
          <a:bodyPr/>
          <a:lstStyle/>
          <a:p>
            <a:r>
              <a:rPr lang="en-US" dirty="0"/>
              <a:t>Rule-based natural language processing system to extract medication information from clinical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434"/>
            <a:ext cx="9542847" cy="4180875"/>
          </a:xfrm>
          <a:prstGeom prst="rect">
            <a:avLst/>
          </a:prstGeom>
        </p:spPr>
      </p:pic>
      <p:pic>
        <p:nvPicPr>
          <p:cNvPr id="2050" name="Picture 2" descr="File:RStudio logo flat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65"/>
          <a:stretch/>
        </p:blipFill>
        <p:spPr bwMode="auto">
          <a:xfrm>
            <a:off x="10152447" y="476178"/>
            <a:ext cx="1222541" cy="116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genetic code &amp;amp; codon table (article) | Khan Academy">
            <a:extLst>
              <a:ext uri="{FF2B5EF4-FFF2-40B4-BE49-F238E27FC236}">
                <a16:creationId xmlns="" xmlns:a16="http://schemas.microsoft.com/office/drawing/2014/main" id="{87CB8E7C-0F2A-4FEF-B332-2F6171ACC3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3" y="868680"/>
            <a:ext cx="11478642" cy="47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42055"/>
            <a:ext cx="9509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https://www.khanacademy.org/science/ap-biology/gene-expression-and-regulation/translation/a/the-genetic-code-discovery-and-properties</a:t>
            </a:r>
          </a:p>
        </p:txBody>
      </p:sp>
    </p:spTree>
    <p:extLst>
      <p:ext uri="{BB962C8B-B14F-4D97-AF65-F5344CB8AC3E}">
        <p14:creationId xmlns:p14="http://schemas.microsoft.com/office/powerpoint/2010/main" val="7773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201391" cy="1143000"/>
          </a:xfrm>
        </p:spPr>
        <p:txBody>
          <a:bodyPr/>
          <a:lstStyle/>
          <a:p>
            <a:r>
              <a:rPr lang="en-US" dirty="0" err="1"/>
              <a:t>medExtractR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0039"/>
            <a:ext cx="4201391" cy="33250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drug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search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and extract drug 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00" y="157388"/>
            <a:ext cx="6579900" cy="6359098"/>
          </a:xfrm>
          <a:prstGeom prst="rect">
            <a:avLst/>
          </a:prstGeom>
        </p:spPr>
      </p:pic>
      <p:pic>
        <p:nvPicPr>
          <p:cNvPr id="6" name="Picture 2" descr="The genetic code &amp;amp; codon table (article) | Khan Academy">
            <a:extLst>
              <a:ext uri="{FF2B5EF4-FFF2-40B4-BE49-F238E27FC236}">
                <a16:creationId xmlns="" xmlns:a16="http://schemas.microsoft.com/office/drawing/2014/main" id="{4FF3D150-C9FD-4994-A3F9-9B2B0E37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6769"/>
            <a:ext cx="4201391" cy="17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1408" y="6438946"/>
            <a:ext cx="245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1 from Weeks et al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37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medExtractR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55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Developed using tacrolimus and lamotrigine</a:t>
            </a:r>
          </a:p>
          <a:p>
            <a:pPr lvl="1"/>
            <a:r>
              <a:rPr lang="en-US" dirty="0" smtClean="0"/>
              <a:t>Tested additionally on allopurinol</a:t>
            </a:r>
          </a:p>
          <a:p>
            <a:r>
              <a:rPr lang="en-US" dirty="0" smtClean="0"/>
              <a:t>Manually annotated notes for each drug of interest</a:t>
            </a:r>
          </a:p>
          <a:p>
            <a:r>
              <a:rPr lang="en-US" dirty="0" smtClean="0"/>
              <a:t>Compared to previously developed medication-extraction systems</a:t>
            </a:r>
          </a:p>
          <a:p>
            <a:r>
              <a:rPr lang="en-US" dirty="0" smtClean="0"/>
              <a:t>Applied to MIMIC-III Clinical Care Database</a:t>
            </a:r>
          </a:p>
          <a:p>
            <a:pPr lvl="1"/>
            <a:r>
              <a:rPr lang="en-US" i="1" dirty="0" smtClean="0"/>
              <a:t>Tuning Step (pre-processing notes, updating dictionaries, select parameter values)</a:t>
            </a:r>
          </a:p>
          <a:p>
            <a:pPr lvl="1"/>
            <a:r>
              <a:rPr lang="en-US" dirty="0" smtClean="0"/>
              <a:t>Customization Step (changing/adding rules to identify entities within the source code)</a:t>
            </a:r>
          </a:p>
          <a:p>
            <a:pPr lvl="2"/>
            <a:r>
              <a:rPr lang="en-US" dirty="0" smtClean="0"/>
              <a:t>Adding a text number followed by a digit in parenthesis indicates a dose amount (e.g. five (5))</a:t>
            </a:r>
          </a:p>
        </p:txBody>
      </p:sp>
    </p:spTree>
    <p:extLst>
      <p:ext uri="{BB962C8B-B14F-4D97-AF65-F5344CB8AC3E}">
        <p14:creationId xmlns:p14="http://schemas.microsoft.com/office/powerpoint/2010/main" val="32924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medExtractR</a:t>
            </a:r>
            <a:r>
              <a:rPr lang="en-US" dirty="0"/>
              <a:t>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" y="3715056"/>
            <a:ext cx="12010117" cy="2863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2" y="1412940"/>
            <a:ext cx="5821486" cy="205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415289"/>
            <a:ext cx="5896703" cy="2052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301" y="280169"/>
            <a:ext cx="1630218" cy="1152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6304" y="593177"/>
            <a:ext cx="1682920" cy="876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8" y="1192219"/>
            <a:ext cx="251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4 from Weeks et al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5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18308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EHR Package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1234"/>
            <a:ext cx="6035039" cy="3903426"/>
          </a:xfrm>
        </p:spPr>
        <p:txBody>
          <a:bodyPr>
            <a:normAutofit/>
          </a:bodyPr>
          <a:lstStyle/>
          <a:p>
            <a:r>
              <a:rPr lang="en-US" dirty="0" smtClean="0"/>
              <a:t>Standardized workflow for generating Pop PK/PD studies</a:t>
            </a:r>
          </a:p>
          <a:p>
            <a:r>
              <a:rPr lang="en-US" dirty="0" smtClean="0"/>
              <a:t>Developed </a:t>
            </a:r>
            <a:r>
              <a:rPr lang="en-US" dirty="0"/>
              <a:t>in </a:t>
            </a:r>
            <a:r>
              <a:rPr lang="en-US" i="1" dirty="0" smtClean="0"/>
              <a:t>R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Extraction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Building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50"/>
          <a:stretch/>
        </p:blipFill>
        <p:spPr>
          <a:xfrm>
            <a:off x="6949440" y="0"/>
            <a:ext cx="4847271" cy="6538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0931" y="6424120"/>
            <a:ext cx="230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1 from Choi et al (2021)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417638"/>
            <a:ext cx="10275605" cy="3290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6944" y="5352811"/>
            <a:ext cx="151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medExtractR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MedEx</a:t>
            </a:r>
            <a:r>
              <a:rPr lang="en-US" dirty="0" smtClean="0"/>
              <a:t>, CLAMP, </a:t>
            </a:r>
            <a:r>
              <a:rPr lang="en-US" dirty="0" err="1" smtClean="0"/>
              <a:t>MedXN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89" y="4755333"/>
            <a:ext cx="1" cy="550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90253" y="4755333"/>
            <a:ext cx="1" cy="550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047" y="5352810"/>
            <a:ext cx="169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Still Under Development</a:t>
            </a:r>
          </a:p>
        </p:txBody>
      </p:sp>
    </p:spTree>
    <p:extLst>
      <p:ext uri="{BB962C8B-B14F-4D97-AF65-F5344CB8AC3E}">
        <p14:creationId xmlns:p14="http://schemas.microsoft.com/office/powerpoint/2010/main" val="10252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1" y="1033174"/>
            <a:ext cx="7979317" cy="55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Building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278627"/>
            <a:ext cx="1147922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98543"/>
            <a:ext cx="4461165" cy="4807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Generated fentanyl </a:t>
            </a:r>
            <a:r>
              <a:rPr lang="en-US" dirty="0" smtClean="0"/>
              <a:t>pop PK </a:t>
            </a:r>
            <a:r>
              <a:rPr lang="en-US" dirty="0"/>
              <a:t>dataset with developed system</a:t>
            </a:r>
          </a:p>
          <a:p>
            <a:r>
              <a:rPr lang="en-US" dirty="0">
                <a:sym typeface="Wingdings" panose="05000000000000000000" pitchFamily="2" charset="2"/>
              </a:rPr>
              <a:t>“Comparable” estimates between studies</a:t>
            </a:r>
            <a:endParaRPr lang="en-US" dirty="0"/>
          </a:p>
          <a:p>
            <a:r>
              <a:rPr lang="en-US" dirty="0"/>
              <a:t>Data Preparation:       </a:t>
            </a:r>
            <a:r>
              <a:rPr lang="en-US" dirty="0" smtClean="0"/>
              <a:t>&gt;1 </a:t>
            </a:r>
            <a:r>
              <a:rPr lang="en-US" dirty="0"/>
              <a:t>year </a:t>
            </a:r>
            <a:r>
              <a:rPr lang="en-US" dirty="0">
                <a:sym typeface="Wingdings" panose="05000000000000000000" pitchFamily="2" charset="2"/>
              </a:rPr>
              <a:t> 2 </a:t>
            </a:r>
            <a:r>
              <a:rPr lang="en-US" dirty="0" smtClean="0">
                <a:sym typeface="Wingdings" panose="05000000000000000000" pitchFamily="2" charset="2"/>
              </a:rPr>
              <a:t>weeks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Time Limiting Step: Data Checking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4" y="274638"/>
            <a:ext cx="6674427" cy="5454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028" y="6120246"/>
            <a:ext cx="8146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Van Driest et al. (2016). Pragmatic pharmacology: population pharmacokinetic analysis of fentanyl using remnant samples from children after cardiac surgery. </a:t>
            </a:r>
            <a:r>
              <a:rPr lang="en-US" sz="1100" i="1" dirty="0"/>
              <a:t>Br J </a:t>
            </a:r>
            <a:r>
              <a:rPr lang="en-US" sz="1100" i="1" dirty="0" err="1"/>
              <a:t>Clin</a:t>
            </a:r>
            <a:r>
              <a:rPr lang="en-US" sz="1100" i="1" dirty="0"/>
              <a:t> </a:t>
            </a:r>
            <a:r>
              <a:rPr lang="en-US" sz="1100" i="1" dirty="0" err="1"/>
              <a:t>Pharmacol</a:t>
            </a:r>
            <a:r>
              <a:rPr lang="en-US" sz="1100" dirty="0"/>
              <a:t>. PMID: 26861166.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4601" y="5729540"/>
            <a:ext cx="220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2 from Choi et al (2021)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74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27" y="301337"/>
            <a:ext cx="9967946" cy="57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 Package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Extract-Med (</a:t>
            </a:r>
            <a:r>
              <a:rPr lang="en-US" dirty="0" err="1"/>
              <a:t>medExtractR</a:t>
            </a:r>
            <a:r>
              <a:rPr lang="en-US" dirty="0"/>
              <a:t>) and Pro-Med-NLP Modules</a:t>
            </a:r>
          </a:p>
          <a:p>
            <a:r>
              <a:rPr lang="en-US" dirty="0"/>
              <a:t>Processing Structured Data</a:t>
            </a:r>
          </a:p>
          <a:p>
            <a:pPr lvl="1"/>
            <a:r>
              <a:rPr lang="en-US" dirty="0"/>
              <a:t>Pro-Demographic</a:t>
            </a:r>
          </a:p>
          <a:p>
            <a:pPr lvl="1"/>
            <a:r>
              <a:rPr lang="en-US" dirty="0"/>
              <a:t>Pro-Med-</a:t>
            </a:r>
            <a:r>
              <a:rPr lang="en-US" dirty="0" err="1"/>
              <a:t>Str</a:t>
            </a:r>
            <a:endParaRPr lang="en-US" dirty="0"/>
          </a:p>
          <a:p>
            <a:pPr lvl="1"/>
            <a:r>
              <a:rPr lang="en-US" dirty="0"/>
              <a:t>Pro-Drug Level</a:t>
            </a:r>
          </a:p>
          <a:p>
            <a:pPr lvl="1"/>
            <a:r>
              <a:rPr lang="en-US" dirty="0"/>
              <a:t>Pro-Laboratory</a:t>
            </a:r>
          </a:p>
          <a:p>
            <a:r>
              <a:rPr lang="en-US" dirty="0"/>
              <a:t>Build-PK-IV and Build-PK-Oral (NONMEM) Modules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Unknown how this system will perform for other </a:t>
            </a:r>
            <a:r>
              <a:rPr lang="en-US" dirty="0" smtClean="0"/>
              <a:t>medications</a:t>
            </a:r>
          </a:p>
          <a:p>
            <a:pPr lvl="1"/>
            <a:r>
              <a:rPr lang="en-US" dirty="0" smtClean="0"/>
              <a:t>Haven’t applied to any of our current studies</a:t>
            </a:r>
          </a:p>
          <a:p>
            <a:r>
              <a:rPr lang="en-US" dirty="0" smtClean="0"/>
              <a:t>EHR data availability (e.g. last dose times)</a:t>
            </a:r>
            <a:endParaRPr lang="en-US" dirty="0"/>
          </a:p>
          <a:p>
            <a:r>
              <a:rPr lang="en-US" dirty="0"/>
              <a:t>Differences in each institution’s EHR Systems</a:t>
            </a:r>
          </a:p>
          <a:p>
            <a:pPr lvl="1"/>
            <a:r>
              <a:rPr lang="en-US" dirty="0"/>
              <a:t>Vender (e.g., Cerner, Epic)</a:t>
            </a:r>
          </a:p>
          <a:p>
            <a:pPr lvl="1"/>
            <a:r>
              <a:rPr lang="en-US" dirty="0"/>
              <a:t>Location of data</a:t>
            </a:r>
          </a:p>
        </p:txBody>
      </p:sp>
    </p:spTree>
    <p:extLst>
      <p:ext uri="{BB962C8B-B14F-4D97-AF65-F5344CB8AC3E}">
        <p14:creationId xmlns:p14="http://schemas.microsoft.com/office/powerpoint/2010/main" val="1051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Points </a:t>
            </a:r>
            <a:r>
              <a:rPr lang="en-US" dirty="0" smtClean="0"/>
              <a:t>for </a:t>
            </a:r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useful to you? </a:t>
            </a:r>
          </a:p>
          <a:p>
            <a:pPr lvl="1"/>
            <a:r>
              <a:rPr lang="en-US" dirty="0"/>
              <a:t>Would you implement/replace parts of your workflow with this package?</a:t>
            </a:r>
          </a:p>
          <a:p>
            <a:r>
              <a:rPr lang="en-US" dirty="0"/>
              <a:t>Are there other </a:t>
            </a:r>
            <a:r>
              <a:rPr lang="en-US" dirty="0" smtClean="0"/>
              <a:t>processes or modules that </a:t>
            </a:r>
            <a:r>
              <a:rPr lang="en-US" dirty="0"/>
              <a:t>the EHR package did not cover?</a:t>
            </a:r>
          </a:p>
          <a:p>
            <a:r>
              <a:rPr lang="en-US" dirty="0"/>
              <a:t>Are there any limitations of CCHMC’s EHR that may limit the EHR package’s usability?</a:t>
            </a:r>
          </a:p>
        </p:txBody>
      </p:sp>
    </p:spTree>
    <p:extLst>
      <p:ext uri="{BB962C8B-B14F-4D97-AF65-F5344CB8AC3E}">
        <p14:creationId xmlns:p14="http://schemas.microsoft.com/office/powerpoint/2010/main" val="37932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Population PK/PD Studies</a:t>
            </a:r>
          </a:p>
          <a:p>
            <a:pPr lvl="1"/>
            <a:r>
              <a:rPr lang="en-US" dirty="0"/>
              <a:t>EHR Data</a:t>
            </a:r>
          </a:p>
          <a:p>
            <a:r>
              <a:rPr lang="en-US" dirty="0" err="1"/>
              <a:t>medExtractR</a:t>
            </a:r>
            <a:endParaRPr lang="en-US" dirty="0"/>
          </a:p>
          <a:p>
            <a:r>
              <a:rPr lang="en-US" dirty="0"/>
              <a:t>System Architecture of the EHR Package</a:t>
            </a:r>
          </a:p>
          <a:p>
            <a:pPr lvl="1"/>
            <a:r>
              <a:rPr lang="en-US" dirty="0"/>
              <a:t>Data Extraction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Data Building</a:t>
            </a:r>
          </a:p>
          <a:p>
            <a:r>
              <a:rPr lang="en-US" dirty="0"/>
              <a:t>Demo (EHR Package)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944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PK/PD </a:t>
            </a:r>
            <a:r>
              <a:rPr lang="en-US" dirty="0"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Capture patient characteristics affecting PK/PD </a:t>
            </a:r>
          </a:p>
          <a:p>
            <a:pPr lvl="1"/>
            <a:r>
              <a:rPr lang="en-US" dirty="0"/>
              <a:t>Identify intrinsic and extrinsic factors affecting PK/PD</a:t>
            </a:r>
          </a:p>
          <a:p>
            <a:pPr lvl="1"/>
            <a:r>
              <a:rPr lang="en-US" dirty="0"/>
              <a:t>Define dose-exposure-response relationships</a:t>
            </a:r>
          </a:p>
          <a:p>
            <a:r>
              <a:rPr lang="en-US" dirty="0"/>
              <a:t>Requires longitudinally measured information on dose, drug concentrations, and covariates</a:t>
            </a:r>
          </a:p>
          <a:p>
            <a:pPr lvl="1"/>
            <a:r>
              <a:rPr lang="en-US" dirty="0"/>
              <a:t>Sparse sampling</a:t>
            </a:r>
          </a:p>
          <a:p>
            <a:r>
              <a:rPr lang="en-US" dirty="0"/>
              <a:t>Analyzed using nonlinear mixed effects modeling (NONMEM)</a:t>
            </a:r>
          </a:p>
        </p:txBody>
      </p:sp>
    </p:spTree>
    <p:extLst>
      <p:ext uri="{BB962C8B-B14F-4D97-AF65-F5344CB8AC3E}">
        <p14:creationId xmlns:p14="http://schemas.microsoft.com/office/powerpoint/2010/main" val="30032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54CB23-3B2A-47BF-B448-D3B590DE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</a:t>
            </a:r>
            <a:r>
              <a:rPr lang="en-US" dirty="0" smtClean="0"/>
              <a:t>Pop PK/PD </a:t>
            </a:r>
            <a:r>
              <a:rPr lang="en-US" dirty="0"/>
              <a:t>Studies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944DB14-53FA-46B4-8FBB-B4A7F86E1090}"/>
              </a:ext>
            </a:extLst>
          </p:cNvPr>
          <p:cNvGrpSpPr/>
          <p:nvPr/>
        </p:nvGrpSpPr>
        <p:grpSpPr>
          <a:xfrm>
            <a:off x="361362" y="1294546"/>
            <a:ext cx="11469275" cy="4718146"/>
            <a:chOff x="204716" y="1367618"/>
            <a:chExt cx="11469275" cy="4718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42E27C6A-D163-470A-A5F2-06D762A7B53C}"/>
                </a:ext>
              </a:extLst>
            </p:cNvPr>
            <p:cNvSpPr/>
            <p:nvPr/>
          </p:nvSpPr>
          <p:spPr>
            <a:xfrm>
              <a:off x="204716" y="3084394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Data File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B1A46C27-14E7-40E6-9898-3433D875958A}"/>
                </a:ext>
              </a:extLst>
            </p:cNvPr>
            <p:cNvSpPr/>
            <p:nvPr/>
          </p:nvSpPr>
          <p:spPr>
            <a:xfrm>
              <a:off x="2172269" y="3084394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NONMEM Control File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EEBFFC50-F210-4831-BAFB-5E279503C6DD}"/>
                </a:ext>
              </a:extLst>
            </p:cNvPr>
            <p:cNvSpPr/>
            <p:nvPr/>
          </p:nvSpPr>
          <p:spPr>
            <a:xfrm>
              <a:off x="470847" y="4942764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Estimation Method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FDD39BB8-78EC-45DA-AA5C-56614881A6D5}"/>
                </a:ext>
              </a:extLst>
            </p:cNvPr>
            <p:cNvSpPr/>
            <p:nvPr/>
          </p:nvSpPr>
          <p:spPr>
            <a:xfrm>
              <a:off x="3873689" y="4940489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Statistical Model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EEFC00D4-B253-43B1-BDB6-6B9D2D60FCBC}"/>
                </a:ext>
              </a:extLst>
            </p:cNvPr>
            <p:cNvSpPr/>
            <p:nvPr/>
          </p:nvSpPr>
          <p:spPr>
            <a:xfrm>
              <a:off x="2172268" y="4942764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Structural Model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034EE5A7-A738-4251-90A5-3BC23929784A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1132764" y="4227394"/>
              <a:ext cx="1701422" cy="71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DEF74044-FE48-42BF-B9AA-0D0378551BF7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V="1">
              <a:off x="2834185" y="4227394"/>
              <a:ext cx="1" cy="71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781349C2-DF2D-4E71-B6D8-FE333EC508DD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2834186" y="4227394"/>
              <a:ext cx="1701420" cy="713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1B4E8401-E3CB-484F-BB1A-DD8049165FD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528549" y="3655894"/>
              <a:ext cx="643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22B17E-AA38-4B66-A19D-2DC84DA3C863}"/>
                </a:ext>
              </a:extLst>
            </p:cNvPr>
            <p:cNvSpPr/>
            <p:nvPr/>
          </p:nvSpPr>
          <p:spPr>
            <a:xfrm>
              <a:off x="5130258" y="3082119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Base Model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E8EB6BC9-0C14-4E23-8A6D-FC5815537507}"/>
                </a:ext>
              </a:extLst>
            </p:cNvPr>
            <p:cNvSpPr/>
            <p:nvPr/>
          </p:nvSpPr>
          <p:spPr>
            <a:xfrm>
              <a:off x="7740208" y="3084394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Covariate Model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002BB039-BF09-48C5-846A-CD235E8DCC82}"/>
                </a:ext>
              </a:extLst>
            </p:cNvPr>
            <p:cNvSpPr/>
            <p:nvPr/>
          </p:nvSpPr>
          <p:spPr>
            <a:xfrm>
              <a:off x="10350158" y="3082119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Final Model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FDAD024E-504C-4641-B908-9F3E9DABD7B2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 flipV="1">
              <a:off x="3496102" y="3653619"/>
              <a:ext cx="1634156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AA250391-CEC3-4EDF-871D-F1DF5F3549E0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6454091" y="3653619"/>
              <a:ext cx="1286117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09D69CB2-0D44-4F32-AE72-8252A2825DA6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9064041" y="3653619"/>
              <a:ext cx="1286117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7E5F9175-0D18-4D78-B830-3ED77949E067}"/>
                </a:ext>
              </a:extLst>
            </p:cNvPr>
            <p:cNvSpPr/>
            <p:nvPr/>
          </p:nvSpPr>
          <p:spPr>
            <a:xfrm>
              <a:off x="6434205" y="1367619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Patient Demographics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="" xmlns:a16="http://schemas.microsoft.com/office/drawing/2014/main" id="{7E86291C-F05C-4B6E-B934-FABB99028A93}"/>
                </a:ext>
              </a:extLst>
            </p:cNvPr>
            <p:cNvSpPr/>
            <p:nvPr/>
          </p:nvSpPr>
          <p:spPr>
            <a:xfrm>
              <a:off x="9045182" y="1367619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Model Validation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2A9D8F62-13EF-433C-AA56-1D362A07EA5A}"/>
                </a:ext>
              </a:extLst>
            </p:cNvPr>
            <p:cNvSpPr/>
            <p:nvPr/>
          </p:nvSpPr>
          <p:spPr>
            <a:xfrm>
              <a:off x="2172267" y="1367619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50000"/>
                    </a:schemeClr>
                  </a:solidFill>
                </a:rPr>
                <a:t>Estimated PK Parameters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BBE61B57-BA80-42D6-8D73-B29432047AF6}"/>
                </a:ext>
              </a:extLst>
            </p:cNvPr>
            <p:cNvCxnSpPr>
              <a:cxnSpLocks/>
              <a:stCxn id="22" idx="2"/>
              <a:endCxn id="6" idx="0"/>
            </p:cNvCxnSpPr>
            <p:nvPr/>
          </p:nvCxnSpPr>
          <p:spPr>
            <a:xfrm>
              <a:off x="2834184" y="2510619"/>
              <a:ext cx="2" cy="5737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="" xmlns:a16="http://schemas.microsoft.com/office/drawing/2014/main" id="{EADE2AD1-1E92-4111-B161-3904DB8C78B2}"/>
                </a:ext>
              </a:extLst>
            </p:cNvPr>
            <p:cNvCxnSpPr>
              <a:cxnSpLocks/>
              <a:stCxn id="20" idx="2"/>
              <a:endCxn id="15" idx="1"/>
            </p:cNvCxnSpPr>
            <p:nvPr/>
          </p:nvCxnSpPr>
          <p:spPr>
            <a:xfrm rot="16200000" flipH="1">
              <a:off x="6845528" y="2761213"/>
              <a:ext cx="1145275" cy="64408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="" xmlns:a16="http://schemas.microsoft.com/office/drawing/2014/main" id="{CAA0AE60-D5E8-489C-94E6-F5E5692892F1}"/>
                </a:ext>
              </a:extLst>
            </p:cNvPr>
            <p:cNvCxnSpPr>
              <a:cxnSpLocks/>
              <a:stCxn id="21" idx="2"/>
              <a:endCxn id="16" idx="1"/>
            </p:cNvCxnSpPr>
            <p:nvPr/>
          </p:nvCxnSpPr>
          <p:spPr>
            <a:xfrm rot="16200000" flipH="1">
              <a:off x="9457128" y="2760589"/>
              <a:ext cx="1143000" cy="64305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="" xmlns:a16="http://schemas.microsoft.com/office/drawing/2014/main" id="{F3A307F8-678F-4DC1-BF3E-B9F442299D1B}"/>
                </a:ext>
              </a:extLst>
            </p:cNvPr>
            <p:cNvSpPr/>
            <p:nvPr/>
          </p:nvSpPr>
          <p:spPr>
            <a:xfrm>
              <a:off x="3651263" y="1367618"/>
              <a:ext cx="1323833" cy="1143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</a:schemeClr>
                  </a:solidFill>
                </a:rPr>
                <a:t>Optimize and Refine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="" xmlns:a16="http://schemas.microsoft.com/office/drawing/2014/main" id="{DEF9A828-2B9D-48D3-8B7D-41588BE01F3E}"/>
                </a:ext>
              </a:extLst>
            </p:cNvPr>
            <p:cNvCxnSpPr>
              <a:cxnSpLocks/>
              <a:stCxn id="26" idx="2"/>
              <a:endCxn id="14" idx="1"/>
            </p:cNvCxnSpPr>
            <p:nvPr/>
          </p:nvCxnSpPr>
          <p:spPr>
            <a:xfrm rot="16200000" flipH="1">
              <a:off x="4150219" y="2673579"/>
              <a:ext cx="1143001" cy="81707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1" name="Picture 22" descr="Hand drawn circle element #AD , #ad, #sponsored, #drawn, #circle, #element,  #Hand | Circle svg, Circle vector, How to draw hands">
            <a:extLst>
              <a:ext uri="{FF2B5EF4-FFF2-40B4-BE49-F238E27FC236}">
                <a16:creationId xmlns="" xmlns:a16="http://schemas.microsoft.com/office/drawing/2014/main" id="{0D4DB321-093F-4D32-AA68-1D3F42B6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399" y="2484894"/>
            <a:ext cx="2201072" cy="220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3D62D6D-AE2E-4616-9AD0-CFA92E9583AB}"/>
              </a:ext>
            </a:extLst>
          </p:cNvPr>
          <p:cNvSpPr txBox="1"/>
          <p:nvPr/>
        </p:nvSpPr>
        <p:spPr>
          <a:xfrm>
            <a:off x="564835" y="6388427"/>
            <a:ext cx="265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created by </a:t>
            </a:r>
            <a:r>
              <a:rPr lang="en-US" sz="1400" dirty="0" smtClean="0"/>
              <a:t>Zach Taylor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65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2AB908C-EE68-45DA-906B-869AC1D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NONMEM Data File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9D6C33D-5DE2-4A97-94E9-E086C8A85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253333" cy="444434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Data stored in “long” format with patients spanning multiple rows in chronological order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Required to have </a:t>
            </a:r>
            <a:r>
              <a:rPr lang="en-US" dirty="0" smtClean="0"/>
              <a:t>variables on medication information (e.g. AMT, TIME)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include optional additional covariates</a:t>
            </a:r>
          </a:p>
          <a:p>
            <a:pPr>
              <a:spcBef>
                <a:spcPts val="1200"/>
              </a:spcBef>
            </a:pPr>
            <a:r>
              <a:rPr lang="en-US" dirty="0"/>
              <a:t>Methods to optimize this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294F969-0FA0-4A6E-8B81-95D890451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58"/>
          <a:stretch/>
        </p:blipFill>
        <p:spPr>
          <a:xfrm>
            <a:off x="4862933" y="1162594"/>
            <a:ext cx="7080099" cy="47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corporating social determinants of health into EHR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"/>
          <a:stretch/>
        </p:blipFill>
        <p:spPr bwMode="auto">
          <a:xfrm>
            <a:off x="1195753" y="252082"/>
            <a:ext cx="10281139" cy="638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092" y="450484"/>
            <a:ext cx="10972800" cy="79216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Electronic Health Record (EHR) Data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380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EHR Data</a:t>
            </a:r>
            <a:endParaRPr lang="en-US" dirty="0"/>
          </a:p>
        </p:txBody>
      </p:sp>
      <p:pic>
        <p:nvPicPr>
          <p:cNvPr id="5" name="Picture 6" descr="IconExperience » V-Collection » Data Table Icon">
            <a:extLst>
              <a:ext uri="{FF2B5EF4-FFF2-40B4-BE49-F238E27FC236}">
                <a16:creationId xmlns="" xmlns:a16="http://schemas.microsoft.com/office/drawing/2014/main" id="{AD901F7F-0447-40CF-8739-E8EDF4825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1" y="1596253"/>
            <a:ext cx="1839190" cy="183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FE62503-4FF5-4F03-B0A3-B412E05F7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092" y="1417638"/>
            <a:ext cx="1473913" cy="21964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C7AEFB7-C1D1-4296-8F78-C945C77829E3}"/>
              </a:ext>
            </a:extLst>
          </p:cNvPr>
          <p:cNvSpPr txBox="1">
            <a:spLocks/>
          </p:cNvSpPr>
          <p:nvPr/>
        </p:nvSpPr>
        <p:spPr>
          <a:xfrm>
            <a:off x="2401681" y="2108076"/>
            <a:ext cx="3724899" cy="3167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en-US" sz="3500" dirty="0"/>
              <a:t>Structured Data:</a:t>
            </a:r>
          </a:p>
          <a:p>
            <a:pPr>
              <a:spcBef>
                <a:spcPts val="1200"/>
              </a:spcBef>
            </a:pPr>
            <a:r>
              <a:rPr lang="en-US" dirty="0"/>
              <a:t>Demographics</a:t>
            </a:r>
          </a:p>
          <a:p>
            <a:r>
              <a:rPr lang="en-US" dirty="0"/>
              <a:t>Laboratory </a:t>
            </a:r>
          </a:p>
          <a:p>
            <a:r>
              <a:rPr lang="en-US" dirty="0"/>
              <a:t>Flowsheet</a:t>
            </a:r>
          </a:p>
          <a:p>
            <a:r>
              <a:rPr lang="en-US" dirty="0"/>
              <a:t>Medication Administration Records (MAR)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18E36002-D1C0-4E23-AE8B-69D2A2D963A7}"/>
              </a:ext>
            </a:extLst>
          </p:cNvPr>
          <p:cNvSpPr txBox="1">
            <a:spLocks/>
          </p:cNvSpPr>
          <p:nvPr/>
        </p:nvSpPr>
        <p:spPr>
          <a:xfrm>
            <a:off x="8101340" y="2108076"/>
            <a:ext cx="3481060" cy="2654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Unstructured Data:</a:t>
            </a:r>
          </a:p>
          <a:p>
            <a:pPr>
              <a:spcBef>
                <a:spcPts val="1200"/>
              </a:spcBef>
            </a:pPr>
            <a:r>
              <a:rPr lang="en-US" dirty="0"/>
              <a:t>Clinician Notes</a:t>
            </a:r>
          </a:p>
          <a:p>
            <a:r>
              <a:rPr lang="en-US" dirty="0"/>
              <a:t>Often requires manual review or NLP to extract relevant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B9A459-0341-449E-B09B-1380FDA7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of Using EHR Data for Pop PK/PD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9F54B8-3380-4F1F-A0F1-E1CA83C7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422647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Quality</a:t>
            </a:r>
          </a:p>
          <a:p>
            <a:r>
              <a:rPr lang="en-US" dirty="0"/>
              <a:t>Manual Curation</a:t>
            </a:r>
          </a:p>
          <a:p>
            <a:r>
              <a:rPr lang="en-US" dirty="0"/>
              <a:t>Error Prone</a:t>
            </a:r>
          </a:p>
          <a:p>
            <a:r>
              <a:rPr lang="en-US" dirty="0"/>
              <a:t>Tedious</a:t>
            </a:r>
          </a:p>
          <a:p>
            <a:r>
              <a:rPr lang="en-US" dirty="0"/>
              <a:t>Time Consuming</a:t>
            </a:r>
          </a:p>
        </p:txBody>
      </p:sp>
      <p:pic>
        <p:nvPicPr>
          <p:cNvPr id="4" name="Picture 2" descr="Unfiltered EHR Data Overloads Physicians, Perpetuates Burnout">
            <a:extLst>
              <a:ext uri="{FF2B5EF4-FFF2-40B4-BE49-F238E27FC236}">
                <a16:creationId xmlns="" xmlns:a16="http://schemas.microsoft.com/office/drawing/2014/main" id="{332BB12B-C87E-48AE-B64D-382AD47C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65" y="1754990"/>
            <a:ext cx="6226367" cy="36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H_PpointTemplate_16x9_UC_CCH (3)" id="{AD546DC5-F99B-48F8-97C2-1676F6FCCCBC}" vid="{F7C909FA-809B-4888-80C8-90E18FAD88F6}"/>
    </a:ext>
  </a:extLst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H_PpointTemplate_16x9_UC_CCH (3)" id="{AD546DC5-F99B-48F8-97C2-1676F6FCCCBC}" vid="{9B24FCBF-0189-4801-8C99-82C06579996D}"/>
    </a:ext>
  </a:extLst>
</a:theme>
</file>

<file path=ppt/theme/theme3.xml><?xml version="1.0" encoding="utf-8"?>
<a:theme xmlns:a="http://schemas.openxmlformats.org/drawingml/2006/main" name="2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H_PpointTemplate_16x9_UC_CCH (3)" id="{AD546DC5-F99B-48F8-97C2-1676F6FCCCBC}" vid="{5022ADF9-C140-4C59-B4EB-983072D0872B}"/>
    </a:ext>
  </a:extLst>
</a:theme>
</file>

<file path=ppt/theme/theme4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H_PpointTemplate_16x9_UC_CCH (3)" id="{AD546DC5-F99B-48F8-97C2-1676F6FCCCBC}" vid="{65138589-D96B-4ECA-ABF6-7F70B9E0675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CCH_PpointTemplate_16x9_UC_CCH</Template>
  <TotalTime>2449</TotalTime>
  <Words>950</Words>
  <Application>Microsoft Office PowerPoint</Application>
  <PresentationFormat>Widescreen</PresentationFormat>
  <Paragraphs>149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Wingdings</vt:lpstr>
      <vt:lpstr>Custom Design</vt:lpstr>
      <vt:lpstr>1_Custom Design</vt:lpstr>
      <vt:lpstr>2_Custom Design</vt:lpstr>
      <vt:lpstr>3_Custom Design</vt:lpstr>
      <vt:lpstr>The EHR Package: A Tool to Facilitate Population PK/PD Studies using EHR Data</vt:lpstr>
      <vt:lpstr>PowerPoint Presentation</vt:lpstr>
      <vt:lpstr>Outline</vt:lpstr>
      <vt:lpstr>Population PK/PD Studies</vt:lpstr>
      <vt:lpstr>Workflow for Pop PK/PD Studies</vt:lpstr>
      <vt:lpstr>NONMEM Data File</vt:lpstr>
      <vt:lpstr>Electronic Health Record (EHR) Data</vt:lpstr>
      <vt:lpstr>EHR Data</vt:lpstr>
      <vt:lpstr>Barriers of Using EHR Data for Pop PK/PD</vt:lpstr>
      <vt:lpstr>PowerPoint Presentation</vt:lpstr>
      <vt:lpstr>PowerPoint Presentation</vt:lpstr>
      <vt:lpstr>medExtractR</vt:lpstr>
      <vt:lpstr>medExtractR Development</vt:lpstr>
      <vt:lpstr>medExtractR Performance</vt:lpstr>
      <vt:lpstr>EHR Package System Architecture</vt:lpstr>
      <vt:lpstr>Data Extraction</vt:lpstr>
      <vt:lpstr>Data Processing</vt:lpstr>
      <vt:lpstr>Data Building</vt:lpstr>
      <vt:lpstr>Case Study</vt:lpstr>
      <vt:lpstr>EHR Package Demo</vt:lpstr>
      <vt:lpstr>Limitations</vt:lpstr>
      <vt:lpstr>Potential Points for Discussion</vt:lpstr>
    </vt:vector>
  </TitlesOfParts>
  <Company>Cincinnati Children's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Poweleit, Ethan</dc:creator>
  <cp:lastModifiedBy>Poweleit, Ethan</cp:lastModifiedBy>
  <cp:revision>68</cp:revision>
  <dcterms:created xsi:type="dcterms:W3CDTF">2021-07-07T21:01:14Z</dcterms:created>
  <dcterms:modified xsi:type="dcterms:W3CDTF">2023-04-21T18:48:16Z</dcterms:modified>
</cp:coreProperties>
</file>