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B50BEC-702C-4D18-89F2-2755FC8D61DD}">
  <a:tblStyle styleId="{4EB50BEC-702C-4D18-89F2-2755FC8D61D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bm.com/topics/gradient-descen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b0ba16a5e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b0ba16a5e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b0ba16a5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b0ba16a5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8e828e2b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8e828e2b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a2e26a77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a2e26a77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8e828e2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8e828e2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8e5d91a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8e5d91a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8e828e2b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8e828e2b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b0ba16a5e_1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b0ba16a5e_1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8e5d91a6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8e5d91a6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1A1A1A"/>
              </a:buClr>
              <a:buSzPts val="1000"/>
              <a:buFont typeface="Lato"/>
              <a:buChar char="●"/>
            </a:pPr>
            <a:r>
              <a:rPr lang="en" sz="1000">
                <a:solidFill>
                  <a:srgbClr val="374151"/>
                </a:solidFill>
                <a:latin typeface="Lato"/>
                <a:ea typeface="Lato"/>
                <a:cs typeface="Lato"/>
                <a:sym typeface="Lato"/>
              </a:rPr>
              <a:t>Our first approach to identify fraudulent transactions was to use the K-Nearest Neighbors (KNN) algorithm.</a:t>
            </a:r>
            <a:endParaRPr sz="1000">
              <a:solidFill>
                <a:srgbClr val="374151"/>
              </a:solidFill>
              <a:latin typeface="Lato"/>
              <a:ea typeface="Lato"/>
              <a:cs typeface="Lato"/>
              <a:sym typeface="Lato"/>
            </a:endParaRPr>
          </a:p>
          <a:p>
            <a:pPr indent="-292100" lvl="0" marL="457200" rtl="0" algn="l">
              <a:lnSpc>
                <a:spcPct val="115000"/>
              </a:lnSpc>
              <a:spcBef>
                <a:spcPts val="0"/>
              </a:spcBef>
              <a:spcAft>
                <a:spcPts val="0"/>
              </a:spcAft>
              <a:buClr>
                <a:srgbClr val="1A1A1A"/>
              </a:buClr>
              <a:buSzPts val="1000"/>
              <a:buFont typeface="Lato"/>
              <a:buChar char="●"/>
            </a:pPr>
            <a:r>
              <a:rPr lang="en" sz="1000">
                <a:solidFill>
                  <a:srgbClr val="374151"/>
                </a:solidFill>
                <a:latin typeface="Lato"/>
                <a:ea typeface="Lato"/>
                <a:cs typeface="Lato"/>
                <a:sym typeface="Lato"/>
              </a:rPr>
              <a:t>Our team thought KNN would be a good choice because it can identify patterns in the data that might not be immediately apparent and can handle large datasets with high-dimensional data with many features. Also an efficient algorithm and provides a good starting point for identifying fraudulent transactions in the dataset</a:t>
            </a:r>
            <a:endParaRPr sz="1000">
              <a:solidFill>
                <a:srgbClr val="374151"/>
              </a:solidFill>
              <a:latin typeface="Lato"/>
              <a:ea typeface="Lato"/>
              <a:cs typeface="Lato"/>
              <a:sym typeface="Lato"/>
            </a:endParaRPr>
          </a:p>
          <a:p>
            <a:pPr indent="-292100" lvl="0" marL="457200" rtl="0" algn="l">
              <a:lnSpc>
                <a:spcPct val="115000"/>
              </a:lnSpc>
              <a:spcBef>
                <a:spcPts val="0"/>
              </a:spcBef>
              <a:spcAft>
                <a:spcPts val="0"/>
              </a:spcAft>
              <a:buClr>
                <a:srgbClr val="1A1A1A"/>
              </a:buClr>
              <a:buSzPts val="1000"/>
              <a:buFont typeface="Lato"/>
              <a:buChar char="●"/>
            </a:pPr>
            <a:r>
              <a:rPr lang="en" sz="1000">
                <a:solidFill>
                  <a:srgbClr val="374151"/>
                </a:solidFill>
                <a:latin typeface="Lato"/>
                <a:ea typeface="Lato"/>
                <a:cs typeface="Lato"/>
                <a:sym typeface="Lato"/>
              </a:rPr>
              <a:t>We used the KNeighborsClassifier() function to create a KNN classifier, which we fit to the training data using the fit() function.</a:t>
            </a:r>
            <a:endParaRPr sz="1000">
              <a:solidFill>
                <a:srgbClr val="374151"/>
              </a:solidFill>
              <a:latin typeface="Lato"/>
              <a:ea typeface="Lato"/>
              <a:cs typeface="Lato"/>
              <a:sym typeface="Lato"/>
            </a:endParaRPr>
          </a:p>
          <a:p>
            <a:pPr indent="-292100" lvl="0" marL="457200" rtl="0" algn="l">
              <a:lnSpc>
                <a:spcPct val="115000"/>
              </a:lnSpc>
              <a:spcBef>
                <a:spcPts val="0"/>
              </a:spcBef>
              <a:spcAft>
                <a:spcPts val="0"/>
              </a:spcAft>
              <a:buClr>
                <a:srgbClr val="1A1A1A"/>
              </a:buClr>
              <a:buSzPts val="1000"/>
              <a:buFont typeface="Lato"/>
              <a:buChar char="●"/>
            </a:pPr>
            <a:r>
              <a:rPr lang="en" sz="1000">
                <a:solidFill>
                  <a:srgbClr val="374151"/>
                </a:solidFill>
                <a:latin typeface="Lato"/>
                <a:ea typeface="Lato"/>
                <a:cs typeface="Lato"/>
                <a:sym typeface="Lato"/>
              </a:rPr>
              <a:t>We predicted the labels of the test data using the predict() function, and evaluated the performance of the model using various classification metrics such as accuracy, precision, recall, F1 score, and confusion matrix.</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8e828e2b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8e828e2b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1A1A1A"/>
              </a:buClr>
              <a:buSzPts val="1000"/>
              <a:buFont typeface="Lato"/>
              <a:buChar char="●"/>
            </a:pPr>
            <a:r>
              <a:rPr lang="en" sz="1000">
                <a:solidFill>
                  <a:srgbClr val="1A1A1A"/>
                </a:solidFill>
                <a:latin typeface="Lato"/>
                <a:ea typeface="Lato"/>
                <a:cs typeface="Lato"/>
                <a:sym typeface="Lato"/>
              </a:rPr>
              <a:t>Accuracy score of 0.974, indicating that it can correctly identify 97.4% of the transactions.</a:t>
            </a:r>
            <a:endParaRPr sz="1000">
              <a:solidFill>
                <a:srgbClr val="1A1A1A"/>
              </a:solidFill>
              <a:latin typeface="Lato"/>
              <a:ea typeface="Lato"/>
              <a:cs typeface="Lato"/>
              <a:sym typeface="Lato"/>
            </a:endParaRPr>
          </a:p>
          <a:p>
            <a:pPr indent="-292100" lvl="0" marL="457200" rtl="0" algn="l">
              <a:lnSpc>
                <a:spcPct val="115000"/>
              </a:lnSpc>
              <a:spcBef>
                <a:spcPts val="0"/>
              </a:spcBef>
              <a:spcAft>
                <a:spcPts val="0"/>
              </a:spcAft>
              <a:buClr>
                <a:srgbClr val="1A1A1A"/>
              </a:buClr>
              <a:buSzPts val="1000"/>
              <a:buFont typeface="Lato"/>
              <a:buChar char="●"/>
            </a:pPr>
            <a:r>
              <a:rPr lang="en" sz="1000">
                <a:solidFill>
                  <a:srgbClr val="1A1A1A"/>
                </a:solidFill>
                <a:latin typeface="Lato"/>
                <a:ea typeface="Lato"/>
                <a:cs typeface="Lato"/>
                <a:sym typeface="Lato"/>
              </a:rPr>
              <a:t>The precision score of 0.778 suggests that out of all the transactions predicted as fraudulent, only 77.8% were actually fraudulent,</a:t>
            </a:r>
            <a:endParaRPr sz="1000">
              <a:solidFill>
                <a:srgbClr val="1A1A1A"/>
              </a:solidFill>
              <a:latin typeface="Lato"/>
              <a:ea typeface="Lato"/>
              <a:cs typeface="Lato"/>
              <a:sym typeface="Lato"/>
            </a:endParaRPr>
          </a:p>
          <a:p>
            <a:pPr indent="-292100" lvl="0" marL="457200" rtl="0" algn="l">
              <a:lnSpc>
                <a:spcPct val="115000"/>
              </a:lnSpc>
              <a:spcBef>
                <a:spcPts val="0"/>
              </a:spcBef>
              <a:spcAft>
                <a:spcPts val="0"/>
              </a:spcAft>
              <a:buClr>
                <a:srgbClr val="1A1A1A"/>
              </a:buClr>
              <a:buSzPts val="1000"/>
              <a:buFont typeface="Lato"/>
              <a:buChar char="●"/>
            </a:pPr>
            <a:r>
              <a:rPr lang="en" sz="1000">
                <a:solidFill>
                  <a:srgbClr val="1A1A1A"/>
                </a:solidFill>
                <a:latin typeface="Lato"/>
                <a:ea typeface="Lato"/>
                <a:cs typeface="Lato"/>
                <a:sym typeface="Lato"/>
              </a:rPr>
              <a:t>The recall score of 0.987 indicates that the model was able to correctly identify 98.7% of all actual fraudulent transactions.</a:t>
            </a:r>
            <a:endParaRPr sz="1000">
              <a:solidFill>
                <a:srgbClr val="1A1A1A"/>
              </a:solidFill>
              <a:latin typeface="Lato"/>
              <a:ea typeface="Lato"/>
              <a:cs typeface="Lato"/>
              <a:sym typeface="Lato"/>
            </a:endParaRPr>
          </a:p>
          <a:p>
            <a:pPr indent="-292100" lvl="0" marL="457200" rtl="0" algn="l">
              <a:lnSpc>
                <a:spcPct val="115000"/>
              </a:lnSpc>
              <a:spcBef>
                <a:spcPts val="0"/>
              </a:spcBef>
              <a:spcAft>
                <a:spcPts val="0"/>
              </a:spcAft>
              <a:buClr>
                <a:srgbClr val="1A1A1A"/>
              </a:buClr>
              <a:buSzPts val="1000"/>
              <a:buFont typeface="Lato"/>
              <a:buChar char="●"/>
            </a:pPr>
            <a:r>
              <a:rPr lang="en" sz="1000">
                <a:solidFill>
                  <a:srgbClr val="1A1A1A"/>
                </a:solidFill>
                <a:latin typeface="Lato"/>
                <a:ea typeface="Lato"/>
                <a:cs typeface="Lato"/>
                <a:sym typeface="Lato"/>
              </a:rPr>
              <a:t>The F1 score of 0.870, which is a weighted average of precision and recall, suggests that the overall performance of the model is good. The confusion matrix shows 3,957 false positives, but only 182 false negatives, indicating that most fraudulent transactions were correctly identified.</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8e828e2b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8e828e2b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Sources: </a:t>
            </a:r>
            <a:r>
              <a:rPr lang="en" u="sng">
                <a:solidFill>
                  <a:schemeClr val="hlink"/>
                </a:solidFill>
                <a:hlinkClick r:id="rId2"/>
              </a:rPr>
              <a:t>https://www.ibm.com/topics/gradient-descent</a:t>
            </a:r>
            <a:endParaRPr/>
          </a:p>
          <a:p>
            <a:pPr indent="0" lvl="0" marL="0" rtl="0" algn="l">
              <a:spcBef>
                <a:spcPts val="0"/>
              </a:spcBef>
              <a:spcAft>
                <a:spcPts val="0"/>
              </a:spcAft>
              <a:buClr>
                <a:schemeClr val="dk1"/>
              </a:buClr>
              <a:buSzPts val="1100"/>
              <a:buFont typeface="Arial"/>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aa9bff20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aa9bff20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the specific type sof gradient descent models(?)</a:t>
            </a:r>
            <a:endParaRPr/>
          </a:p>
          <a:p>
            <a:pPr indent="0" lvl="0" marL="0" rtl="0" algn="l">
              <a:spcBef>
                <a:spcPts val="0"/>
              </a:spcBef>
              <a:spcAft>
                <a:spcPts val="0"/>
              </a:spcAft>
              <a:buNone/>
            </a:pPr>
            <a:r>
              <a:rPr lang="en"/>
              <a:t>Precision: 0.8823758773069924</a:t>
            </a:r>
            <a:endParaRPr/>
          </a:p>
          <a:p>
            <a:pPr indent="0" lvl="0" marL="0" rtl="0" algn="l">
              <a:spcBef>
                <a:spcPts val="0"/>
              </a:spcBef>
              <a:spcAft>
                <a:spcPts val="0"/>
              </a:spcAft>
              <a:buNone/>
            </a:pPr>
            <a:r>
              <a:rPr lang="en"/>
              <a:t>Recall: 0.6228655589819119</a:t>
            </a:r>
            <a:endParaRPr/>
          </a:p>
          <a:p>
            <a:pPr indent="0" lvl="0" marL="0" rtl="0" algn="l">
              <a:spcBef>
                <a:spcPts val="0"/>
              </a:spcBef>
              <a:spcAft>
                <a:spcPts val="0"/>
              </a:spcAft>
              <a:buNone/>
            </a:pPr>
            <a:r>
              <a:rPr lang="en"/>
              <a:t>Accurcay: 0.960104</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[[226412   1861]</a:t>
            </a:r>
            <a:endParaRPr/>
          </a:p>
          <a:p>
            <a:pPr indent="0" lvl="0" marL="0" rtl="0" algn="l">
              <a:spcBef>
                <a:spcPts val="0"/>
              </a:spcBef>
              <a:spcAft>
                <a:spcPts val="0"/>
              </a:spcAft>
              <a:buNone/>
            </a:pPr>
            <a:r>
              <a:rPr lang="en"/>
              <a:t> [  8113  13614]]</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8e828e2b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8e828e2b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document/d/15E4UhE76_B0jqOGb3GWJbhLXz1U0QgDCzEFKcVotYeA/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Detecting Credit Card Fraud</a:t>
            </a:r>
            <a:endParaRPr/>
          </a:p>
          <a:p>
            <a:pPr indent="0" lvl="0" marL="0" rtl="0" algn="l">
              <a:spcBef>
                <a:spcPts val="0"/>
              </a:spcBef>
              <a:spcAft>
                <a:spcPts val="0"/>
              </a:spcAft>
              <a:buNone/>
            </a:pPr>
            <a:r>
              <a:rPr lang="en" sz="3000"/>
              <a:t>DS 4635 Final Presentation</a:t>
            </a:r>
            <a:endParaRPr sz="3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By </a:t>
            </a:r>
            <a:r>
              <a:rPr lang="en"/>
              <a:t>Jeffrey</a:t>
            </a:r>
            <a:r>
              <a:rPr lang="en"/>
              <a:t> Chan, </a:t>
            </a:r>
            <a:r>
              <a:rPr lang="en"/>
              <a:t>Adina Palayoor,</a:t>
            </a:r>
            <a:r>
              <a:rPr lang="en"/>
              <a:t> Ethan Rudometkin,</a:t>
            </a:r>
            <a:r>
              <a:rPr lang="en"/>
              <a:t> Taya Yakovenko,</a:t>
            </a:r>
            <a:r>
              <a:rPr lang="en"/>
              <a:t> Nathan Willemsen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pic>
        <p:nvPicPr>
          <p:cNvPr id="190" name="Google Shape;190;p22"/>
          <p:cNvPicPr preferRelativeResize="0"/>
          <p:nvPr/>
        </p:nvPicPr>
        <p:blipFill>
          <a:blip r:embed="rId3">
            <a:alphaModFix/>
          </a:blip>
          <a:stretch>
            <a:fillRect/>
          </a:stretch>
        </p:blipFill>
        <p:spPr>
          <a:xfrm>
            <a:off x="1211813" y="1935175"/>
            <a:ext cx="6720373" cy="292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of Decision Tree Classifier</a:t>
            </a:r>
            <a:endParaRPr/>
          </a:p>
        </p:txBody>
      </p:sp>
      <p:pic>
        <p:nvPicPr>
          <p:cNvPr id="196" name="Google Shape;196;p23"/>
          <p:cNvPicPr preferRelativeResize="0"/>
          <p:nvPr/>
        </p:nvPicPr>
        <p:blipFill>
          <a:blip r:embed="rId3">
            <a:alphaModFix/>
          </a:blip>
          <a:stretch>
            <a:fillRect/>
          </a:stretch>
        </p:blipFill>
        <p:spPr>
          <a:xfrm>
            <a:off x="152400" y="2006250"/>
            <a:ext cx="4412151" cy="2984850"/>
          </a:xfrm>
          <a:prstGeom prst="rect">
            <a:avLst/>
          </a:prstGeom>
          <a:noFill/>
          <a:ln>
            <a:noFill/>
          </a:ln>
        </p:spPr>
      </p:pic>
      <p:pic>
        <p:nvPicPr>
          <p:cNvPr id="197" name="Google Shape;197;p23"/>
          <p:cNvPicPr preferRelativeResize="0"/>
          <p:nvPr/>
        </p:nvPicPr>
        <p:blipFill>
          <a:blip r:embed="rId4">
            <a:alphaModFix/>
          </a:blip>
          <a:stretch>
            <a:fillRect/>
          </a:stretch>
        </p:blipFill>
        <p:spPr>
          <a:xfrm>
            <a:off x="4690226" y="2104763"/>
            <a:ext cx="4274649" cy="27878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Results</a:t>
            </a:r>
            <a:endParaRPr/>
          </a:p>
        </p:txBody>
      </p:sp>
      <p:graphicFrame>
        <p:nvGraphicFramePr>
          <p:cNvPr id="203" name="Google Shape;203;p24"/>
          <p:cNvGraphicFramePr/>
          <p:nvPr/>
        </p:nvGraphicFramePr>
        <p:xfrm>
          <a:off x="1786300" y="2065000"/>
          <a:ext cx="3000000" cy="3000000"/>
        </p:xfrm>
        <a:graphic>
          <a:graphicData uri="http://schemas.openxmlformats.org/drawingml/2006/table">
            <a:tbl>
              <a:tblPr>
                <a:noFill/>
                <a:tableStyleId>{4EB50BEC-702C-4D18-89F2-2755FC8D61DD}</a:tableStyleId>
              </a:tblPr>
              <a:tblGrid>
                <a:gridCol w="1125300"/>
                <a:gridCol w="1531650"/>
                <a:gridCol w="1000275"/>
                <a:gridCol w="1922400"/>
              </a:tblGrid>
              <a:tr h="551700">
                <a:tc>
                  <a:txBody>
                    <a:bodyPr/>
                    <a:lstStyle/>
                    <a:p>
                      <a:pPr indent="0" lvl="0" marL="0" rtl="0" algn="l">
                        <a:spcBef>
                          <a:spcPts val="0"/>
                        </a:spcBef>
                        <a:spcAft>
                          <a:spcPts val="0"/>
                        </a:spcAft>
                        <a:buNone/>
                      </a:pPr>
                      <a:r>
                        <a:rPr b="1" lang="en" sz="1100">
                          <a:solidFill>
                            <a:srgbClr val="FFFFFF"/>
                          </a:solidFill>
                        </a:rPr>
                        <a:t>metrics</a:t>
                      </a:r>
                      <a:endParaRPr b="1" sz="1100">
                        <a:solidFill>
                          <a:srgbClr val="FFFFFF"/>
                        </a:solidFill>
                      </a:endParaRPr>
                    </a:p>
                  </a:txBody>
                  <a:tcPr marT="91425" marB="91425" marR="91425" marL="91425">
                    <a:lnL cap="flat" cmpd="sng" w="6350">
                      <a:solidFill>
                        <a:srgbClr val="5B9BD5"/>
                      </a:solidFill>
                      <a:prstDash val="solid"/>
                      <a:round/>
                      <a:headEnd len="sm" w="sm" type="none"/>
                      <a:tailEnd len="sm" w="sm" type="none"/>
                    </a:lnL>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solidFill>
                      <a:srgbClr val="5B9BD5"/>
                    </a:solidFill>
                  </a:tcPr>
                </a:tc>
                <a:tc>
                  <a:txBody>
                    <a:bodyPr/>
                    <a:lstStyle/>
                    <a:p>
                      <a:pPr indent="0" lvl="0" marL="0" rtl="0" algn="l">
                        <a:spcBef>
                          <a:spcPts val="0"/>
                        </a:spcBef>
                        <a:spcAft>
                          <a:spcPts val="0"/>
                        </a:spcAft>
                        <a:buNone/>
                      </a:pPr>
                      <a:r>
                        <a:rPr b="1" lang="en" sz="1100">
                          <a:solidFill>
                            <a:srgbClr val="FFFFFF"/>
                          </a:solidFill>
                        </a:rPr>
                        <a:t>Decision Tree</a:t>
                      </a:r>
                      <a:endParaRPr b="1" sz="1100">
                        <a:solidFill>
                          <a:srgbClr val="FFFFFF"/>
                        </a:solidFill>
                      </a:endParaRPr>
                    </a:p>
                  </a:txBody>
                  <a:tcPr marT="91425" marB="91425" marR="91425" marL="91425">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solidFill>
                      <a:srgbClr val="5B9BD5"/>
                    </a:solidFill>
                  </a:tcPr>
                </a:tc>
                <a:tc>
                  <a:txBody>
                    <a:bodyPr/>
                    <a:lstStyle/>
                    <a:p>
                      <a:pPr indent="0" lvl="0" marL="0" rtl="0" algn="l">
                        <a:spcBef>
                          <a:spcPts val="0"/>
                        </a:spcBef>
                        <a:spcAft>
                          <a:spcPts val="0"/>
                        </a:spcAft>
                        <a:buNone/>
                      </a:pPr>
                      <a:r>
                        <a:rPr b="1" lang="en" sz="1100">
                          <a:solidFill>
                            <a:srgbClr val="FFFFFF"/>
                          </a:solidFill>
                        </a:rPr>
                        <a:t>KNN</a:t>
                      </a:r>
                      <a:endParaRPr b="1" sz="1100">
                        <a:solidFill>
                          <a:srgbClr val="FFFFFF"/>
                        </a:solidFill>
                      </a:endParaRPr>
                    </a:p>
                  </a:txBody>
                  <a:tcPr marT="91425" marB="91425" marR="91425" marL="91425">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solidFill>
                      <a:srgbClr val="5B9BD5"/>
                    </a:solidFill>
                  </a:tcPr>
                </a:tc>
                <a:tc>
                  <a:txBody>
                    <a:bodyPr/>
                    <a:lstStyle/>
                    <a:p>
                      <a:pPr indent="0" lvl="0" marL="0" rtl="0" algn="l">
                        <a:spcBef>
                          <a:spcPts val="0"/>
                        </a:spcBef>
                        <a:spcAft>
                          <a:spcPts val="0"/>
                        </a:spcAft>
                        <a:buNone/>
                      </a:pPr>
                      <a:r>
                        <a:rPr b="1" lang="en" sz="1100">
                          <a:solidFill>
                            <a:srgbClr val="FFFFFF"/>
                          </a:solidFill>
                        </a:rPr>
                        <a:t>Gradient Descent</a:t>
                      </a:r>
                      <a:endParaRPr b="1" sz="1100">
                        <a:solidFill>
                          <a:srgbClr val="FFFFFF"/>
                        </a:solidFill>
                      </a:endParaRPr>
                    </a:p>
                  </a:txBody>
                  <a:tcPr marT="91425" marB="91425" marR="91425" marL="91425">
                    <a:lnR cap="flat" cmpd="sng" w="6350">
                      <a:solidFill>
                        <a:srgbClr val="5B9BD5"/>
                      </a:solidFill>
                      <a:prstDash val="solid"/>
                      <a:round/>
                      <a:headEnd len="sm" w="sm" type="none"/>
                      <a:tailEnd len="sm" w="sm" type="none"/>
                    </a:lnR>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solidFill>
                      <a:srgbClr val="5B9BD5"/>
                    </a:solidFill>
                  </a:tcPr>
                </a:tc>
              </a:tr>
              <a:tr h="591700">
                <a:tc>
                  <a:txBody>
                    <a:bodyPr/>
                    <a:lstStyle/>
                    <a:p>
                      <a:pPr indent="0" lvl="0" marL="0" rtl="0" algn="l">
                        <a:spcBef>
                          <a:spcPts val="0"/>
                        </a:spcBef>
                        <a:spcAft>
                          <a:spcPts val="0"/>
                        </a:spcAft>
                        <a:buNone/>
                      </a:pPr>
                      <a:r>
                        <a:rPr b="1" lang="en" sz="1100"/>
                        <a:t>Accuracy</a:t>
                      </a:r>
                      <a:endParaRPr b="1" sz="1100"/>
                    </a:p>
                  </a:txBody>
                  <a:tcPr marT="91425" marB="91425" marR="91425" marL="91425">
                    <a:lnL cap="flat" cmpd="sng" w="6350">
                      <a:solidFill>
                        <a:srgbClr val="5B9BD5"/>
                      </a:solidFill>
                      <a:prstDash val="solid"/>
                      <a:round/>
                      <a:headEnd len="sm" w="sm" type="none"/>
                      <a:tailEnd len="sm" w="sm" type="none"/>
                    </a:lnL>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t>0.9999</a:t>
                      </a:r>
                      <a:endParaRPr b="1" sz="1100"/>
                    </a:p>
                  </a:txBody>
                  <a:tcPr marT="91425" marB="91425" marR="91425" marL="91425">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t>0.9741</a:t>
                      </a:r>
                      <a:endParaRPr b="1" sz="1100"/>
                    </a:p>
                  </a:txBody>
                  <a:tcPr marT="91425" marB="91425" marR="91425" marL="91425">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t>0.9638</a:t>
                      </a:r>
                      <a:endParaRPr b="1" sz="1100"/>
                    </a:p>
                  </a:txBody>
                  <a:tcPr marT="91425" marB="91425" marR="91425" marL="91425">
                    <a:lnR cap="flat" cmpd="sng" w="6350">
                      <a:solidFill>
                        <a:srgbClr val="5B9BD5"/>
                      </a:solidFill>
                      <a:prstDash val="solid"/>
                      <a:round/>
                      <a:headEnd len="sm" w="sm" type="none"/>
                      <a:tailEnd len="sm" w="sm" type="none"/>
                    </a:lnR>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tcPr>
                </a:tc>
              </a:tr>
              <a:tr h="591700">
                <a:tc>
                  <a:txBody>
                    <a:bodyPr/>
                    <a:lstStyle/>
                    <a:p>
                      <a:pPr indent="0" lvl="0" marL="0" rtl="0" algn="l">
                        <a:spcBef>
                          <a:spcPts val="0"/>
                        </a:spcBef>
                        <a:spcAft>
                          <a:spcPts val="0"/>
                        </a:spcAft>
                        <a:buNone/>
                      </a:pPr>
                      <a:r>
                        <a:rPr b="1" lang="en" sz="1100"/>
                        <a:t>Precision</a:t>
                      </a:r>
                      <a:endParaRPr b="1" sz="1100"/>
                    </a:p>
                  </a:txBody>
                  <a:tcPr marT="91425" marB="91425" marR="91425" marL="91425">
                    <a:lnL cap="flat" cmpd="sng" w="6350">
                      <a:solidFill>
                        <a:srgbClr val="5B9BD5"/>
                      </a:solidFill>
                      <a:prstDash val="solid"/>
                      <a:round/>
                      <a:headEnd len="sm" w="sm" type="none"/>
                      <a:tailEnd len="sm" w="sm" type="none"/>
                    </a:lnL>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t>0.9998</a:t>
                      </a:r>
                      <a:endParaRPr b="1" sz="1100"/>
                    </a:p>
                  </a:txBody>
                  <a:tcPr marT="91425" marB="91425" marR="91425" marL="91425">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t>0.7777</a:t>
                      </a:r>
                      <a:endParaRPr b="1" sz="1100"/>
                    </a:p>
                  </a:txBody>
                  <a:tcPr marT="91425" marB="91425" marR="91425" marL="91425">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t>0.8705</a:t>
                      </a:r>
                      <a:endParaRPr b="1" sz="1100"/>
                    </a:p>
                  </a:txBody>
                  <a:tcPr marT="91425" marB="91425" marR="91425" marL="91425">
                    <a:lnR cap="flat" cmpd="sng" w="6350">
                      <a:solidFill>
                        <a:srgbClr val="5B9BD5"/>
                      </a:solidFill>
                      <a:prstDash val="solid"/>
                      <a:round/>
                      <a:headEnd len="sm" w="sm" type="none"/>
                      <a:tailEnd len="sm" w="sm" type="none"/>
                    </a:lnR>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tcPr>
                </a:tc>
              </a:tr>
              <a:tr h="391775">
                <a:tc>
                  <a:txBody>
                    <a:bodyPr/>
                    <a:lstStyle/>
                    <a:p>
                      <a:pPr indent="0" lvl="0" marL="0" rtl="0" algn="l">
                        <a:spcBef>
                          <a:spcPts val="0"/>
                        </a:spcBef>
                        <a:spcAft>
                          <a:spcPts val="0"/>
                        </a:spcAft>
                        <a:buNone/>
                      </a:pPr>
                      <a:r>
                        <a:rPr b="1" lang="en" sz="1100"/>
                        <a:t>Recall</a:t>
                      </a:r>
                      <a:endParaRPr b="1" sz="1100"/>
                    </a:p>
                  </a:txBody>
                  <a:tcPr marT="91425" marB="91425" marR="91425" marL="91425">
                    <a:lnL cap="flat" cmpd="sng" w="6350">
                      <a:solidFill>
                        <a:srgbClr val="5B9BD5"/>
                      </a:solidFill>
                      <a:prstDash val="solid"/>
                      <a:round/>
                      <a:headEnd len="sm" w="sm" type="none"/>
                      <a:tailEnd len="sm" w="sm" type="none"/>
                    </a:lnL>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t>0.9996</a:t>
                      </a:r>
                      <a:endParaRPr b="1" sz="1100"/>
                    </a:p>
                  </a:txBody>
                  <a:tcPr marT="91425" marB="91425" marR="91425" marL="91425">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t>0.987</a:t>
                      </a:r>
                      <a:endParaRPr b="1" sz="1100"/>
                    </a:p>
                  </a:txBody>
                  <a:tcPr marT="91425" marB="91425" marR="91425" marL="91425">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t>0.6855</a:t>
                      </a:r>
                      <a:endParaRPr b="1" sz="1100"/>
                    </a:p>
                  </a:txBody>
                  <a:tcPr marT="91425" marB="91425" marR="91425" marL="91425">
                    <a:lnR cap="flat" cmpd="sng" w="6350">
                      <a:solidFill>
                        <a:srgbClr val="5B9BD5"/>
                      </a:solidFill>
                      <a:prstDash val="solid"/>
                      <a:round/>
                      <a:headEnd len="sm" w="sm" type="none"/>
                      <a:tailEnd len="sm" w="sm" type="none"/>
                    </a:lnR>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tcPr>
                </a:tc>
              </a:tr>
              <a:tr h="591700">
                <a:tc>
                  <a:txBody>
                    <a:bodyPr/>
                    <a:lstStyle/>
                    <a:p>
                      <a:pPr indent="0" lvl="0" marL="0" rtl="0" algn="l">
                        <a:spcBef>
                          <a:spcPts val="0"/>
                        </a:spcBef>
                        <a:spcAft>
                          <a:spcPts val="0"/>
                        </a:spcAft>
                        <a:buNone/>
                      </a:pPr>
                      <a:r>
                        <a:rPr b="1" lang="en" sz="1100"/>
                        <a:t>F1 score</a:t>
                      </a:r>
                      <a:endParaRPr b="1" sz="1100"/>
                    </a:p>
                  </a:txBody>
                  <a:tcPr marT="91425" marB="91425" marR="91425" marL="91425">
                    <a:lnL cap="flat" cmpd="sng" w="6350">
                      <a:solidFill>
                        <a:srgbClr val="5B9BD5"/>
                      </a:solidFill>
                      <a:prstDash val="solid"/>
                      <a:round/>
                      <a:headEnd len="sm" w="sm" type="none"/>
                      <a:tailEnd len="sm" w="sm" type="none"/>
                    </a:lnL>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t>0.9997</a:t>
                      </a:r>
                      <a:endParaRPr b="1" sz="1100"/>
                    </a:p>
                  </a:txBody>
                  <a:tcPr marT="91425" marB="91425" marR="91425" marL="91425">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t>0.8699</a:t>
                      </a:r>
                      <a:endParaRPr b="1" sz="1100"/>
                    </a:p>
                  </a:txBody>
                  <a:tcPr marT="91425" marB="91425" marR="91425" marL="91425">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t>0.767</a:t>
                      </a:r>
                      <a:endParaRPr b="1" sz="1100"/>
                    </a:p>
                  </a:txBody>
                  <a:tcPr marT="91425" marB="91425" marR="91425" marL="91425">
                    <a:lnR cap="flat" cmpd="sng" w="6350">
                      <a:solidFill>
                        <a:srgbClr val="5B9BD5"/>
                      </a:solidFill>
                      <a:prstDash val="solid"/>
                      <a:round/>
                      <a:headEnd len="sm" w="sm" type="none"/>
                      <a:tailEnd len="sm" w="sm" type="none"/>
                    </a:lnR>
                    <a:lnT cap="flat" cmpd="sng" w="6350">
                      <a:solidFill>
                        <a:srgbClr val="5B9BD5"/>
                      </a:solidFill>
                      <a:prstDash val="solid"/>
                      <a:round/>
                      <a:headEnd len="sm" w="sm" type="none"/>
                      <a:tailEnd len="sm" w="sm" type="none"/>
                    </a:lnT>
                    <a:lnB cap="flat" cmpd="sng" w="6350">
                      <a:solidFill>
                        <a:srgbClr val="5B9BD5"/>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9" name="Google Shape;209;p25"/>
          <p:cNvSpPr txBox="1"/>
          <p:nvPr>
            <p:ph idx="1" type="body"/>
          </p:nvPr>
        </p:nvSpPr>
        <p:spPr>
          <a:xfrm>
            <a:off x="729450" y="2078875"/>
            <a:ext cx="7688700" cy="2682600"/>
          </a:xfrm>
          <a:prstGeom prst="rect">
            <a:avLst/>
          </a:prstGeom>
        </p:spPr>
        <p:txBody>
          <a:bodyPr anchorCtr="0" anchor="t" bIns="91425" lIns="91425" spcFirstLastPara="1" rIns="91425" wrap="square" tIns="91425">
            <a:normAutofit fontScale="92500" lnSpcReduction="20000"/>
          </a:bodyPr>
          <a:lstStyle/>
          <a:p>
            <a:pPr indent="-340201" lvl="0" marL="457200" rtl="0" algn="l">
              <a:spcBef>
                <a:spcPts val="0"/>
              </a:spcBef>
              <a:spcAft>
                <a:spcPts val="0"/>
              </a:spcAft>
              <a:buSzPct val="100000"/>
              <a:buChar char="●"/>
            </a:pPr>
            <a:r>
              <a:rPr lang="en" sz="1900"/>
              <a:t>Preprocessing techniques such as using SMOTE and data cleaning for balancing the data and splitting the data into training, validation.</a:t>
            </a:r>
            <a:endParaRPr sz="1900"/>
          </a:p>
          <a:p>
            <a:pPr indent="-340201" lvl="0" marL="457200" rtl="0" algn="l">
              <a:spcBef>
                <a:spcPts val="0"/>
              </a:spcBef>
              <a:spcAft>
                <a:spcPts val="0"/>
              </a:spcAft>
              <a:buSzPct val="100000"/>
              <a:buChar char="●"/>
            </a:pPr>
            <a:r>
              <a:rPr lang="en" sz="1900" u="sng"/>
              <a:t>We determined the Decision Tree model was the best at predicting fraud - 0.9999 Accuracy.</a:t>
            </a:r>
            <a:endParaRPr sz="1900" u="sng"/>
          </a:p>
          <a:p>
            <a:pPr indent="-340201" lvl="0" marL="457200" rtl="0" algn="l">
              <a:spcBef>
                <a:spcPts val="0"/>
              </a:spcBef>
              <a:spcAft>
                <a:spcPts val="0"/>
              </a:spcAft>
              <a:buSzPct val="100000"/>
              <a:buChar char="●"/>
            </a:pPr>
            <a:r>
              <a:rPr lang="en" sz="1900"/>
              <a:t>In the future, we could look at ensuring the decision tree is not overfitting, possibly using extra data in a </a:t>
            </a:r>
            <a:r>
              <a:rPr lang="en" sz="1900"/>
              <a:t>Validation, as well as using a stochastic gradient descent. </a:t>
            </a:r>
            <a:endParaRPr sz="1900"/>
          </a:p>
          <a:p>
            <a:pPr indent="-340201" lvl="0" marL="457200" rtl="0" algn="l">
              <a:spcBef>
                <a:spcPts val="0"/>
              </a:spcBef>
              <a:spcAft>
                <a:spcPts val="0"/>
              </a:spcAft>
              <a:buSzPct val="100000"/>
              <a:buChar char="●"/>
            </a:pPr>
            <a:r>
              <a:rPr lang="en" sz="1900"/>
              <a:t>There is potential in other models we used, K-Nearest-</a:t>
            </a:r>
            <a:r>
              <a:rPr lang="en" sz="1900"/>
              <a:t>Neighbors </a:t>
            </a:r>
            <a:r>
              <a:rPr lang="en" sz="1900"/>
              <a:t>(KNN) and more.</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5" name="Google Shape;21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https://docs.google.com/document/d/15E4UhE76_B0jqOGb3GWJbhLXz1U0QgDCzEFKcVotYeA/edit</a:t>
            </a:r>
            <a:endParaRPr/>
          </a:p>
          <a:p>
            <a:pPr indent="0" lvl="0" marL="0" rtl="0" algn="l">
              <a:spcBef>
                <a:spcPts val="1200"/>
              </a:spcBef>
              <a:spcAft>
                <a:spcPts val="1200"/>
              </a:spcAft>
              <a:buNone/>
            </a:pPr>
            <a:r>
              <a:rPr lang="en"/>
              <a:t>Final Report document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pic>
        <p:nvPicPr>
          <p:cNvPr id="93" name="Google Shape;93;p14"/>
          <p:cNvPicPr preferRelativeResize="0"/>
          <p:nvPr/>
        </p:nvPicPr>
        <p:blipFill rotWithShape="1">
          <a:blip r:embed="rId3">
            <a:alphaModFix/>
          </a:blip>
          <a:srcRect b="13254" l="0" r="0" t="0"/>
          <a:stretch/>
        </p:blipFill>
        <p:spPr>
          <a:xfrm>
            <a:off x="842800" y="1853850"/>
            <a:ext cx="7458427" cy="2649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lang="en" sz="1800">
                <a:solidFill>
                  <a:schemeClr val="dk2"/>
                </a:solidFill>
              </a:rPr>
              <a:t>Can we determine the input features that are affecting our overall accuracy the most?</a:t>
            </a:r>
            <a:endParaRPr sz="1800">
              <a:solidFill>
                <a:schemeClr val="dk2"/>
              </a:solidFill>
            </a:endParaRPr>
          </a:p>
          <a:p>
            <a:pPr indent="-342900" lvl="0" marL="457200" rtl="0" algn="l">
              <a:spcBef>
                <a:spcPts val="1000"/>
              </a:spcBef>
              <a:spcAft>
                <a:spcPts val="0"/>
              </a:spcAft>
              <a:buClr>
                <a:schemeClr val="dk2"/>
              </a:buClr>
              <a:buSzPts val="1800"/>
              <a:buAutoNum type="arabicPeriod"/>
            </a:pPr>
            <a:r>
              <a:rPr lang="en" sz="1800">
                <a:solidFill>
                  <a:schemeClr val="dk2"/>
                </a:solidFill>
              </a:rPr>
              <a:t>How do we limit the </a:t>
            </a:r>
            <a:r>
              <a:rPr lang="en" sz="1800">
                <a:solidFill>
                  <a:schemeClr val="dk2"/>
                </a:solidFill>
              </a:rPr>
              <a:t>number</a:t>
            </a:r>
            <a:r>
              <a:rPr lang="en" sz="1800">
                <a:solidFill>
                  <a:schemeClr val="dk2"/>
                </a:solidFill>
              </a:rPr>
              <a:t> of times that we are not predicting fraud when we should be?</a:t>
            </a:r>
            <a:endParaRPr sz="1800">
              <a:solidFill>
                <a:schemeClr val="dk2"/>
              </a:solidFill>
            </a:endParaRPr>
          </a:p>
          <a:p>
            <a:pPr indent="-342900" lvl="0" marL="457200" rtl="0" algn="l">
              <a:spcBef>
                <a:spcPts val="1000"/>
              </a:spcBef>
              <a:spcAft>
                <a:spcPts val="0"/>
              </a:spcAft>
              <a:buClr>
                <a:schemeClr val="dk2"/>
              </a:buClr>
              <a:buSzPts val="1800"/>
              <a:buAutoNum type="arabicPeriod"/>
            </a:pPr>
            <a:r>
              <a:rPr lang="en" sz="1800">
                <a:solidFill>
                  <a:schemeClr val="dk2"/>
                </a:solidFill>
              </a:rPr>
              <a:t>How do we determine the best classification model to predict credit card fraud?</a:t>
            </a:r>
            <a:endParaRPr sz="1800">
              <a:solidFill>
                <a:schemeClr val="dk2"/>
              </a:solidFill>
            </a:endParaRPr>
          </a:p>
          <a:p>
            <a:pPr indent="0" lvl="0" marL="457200" rtl="0" algn="l">
              <a:spcBef>
                <a:spcPts val="1000"/>
              </a:spcBef>
              <a:spcAft>
                <a:spcPts val="100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79275" y="5406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Steps</a:t>
            </a:r>
            <a:endParaRPr/>
          </a:p>
        </p:txBody>
      </p:sp>
      <p:grpSp>
        <p:nvGrpSpPr>
          <p:cNvPr id="105" name="Google Shape;105;p16"/>
          <p:cNvGrpSpPr/>
          <p:nvPr/>
        </p:nvGrpSpPr>
        <p:grpSpPr>
          <a:xfrm>
            <a:off x="308838" y="1242975"/>
            <a:ext cx="3558375" cy="924600"/>
            <a:chOff x="308838" y="1242975"/>
            <a:chExt cx="3558375" cy="924600"/>
          </a:xfrm>
        </p:grpSpPr>
        <p:cxnSp>
          <p:nvCxnSpPr>
            <p:cNvPr id="106" name="Google Shape;106;p16"/>
            <p:cNvCxnSpPr/>
            <p:nvPr/>
          </p:nvCxnSpPr>
          <p:spPr>
            <a:xfrm rot="10800000">
              <a:off x="2642013" y="1654113"/>
              <a:ext cx="1225200" cy="0"/>
            </a:xfrm>
            <a:prstGeom prst="straightConnector1">
              <a:avLst/>
            </a:prstGeom>
            <a:noFill/>
            <a:ln cap="flat" cmpd="sng" w="9525">
              <a:solidFill>
                <a:srgbClr val="249C90"/>
              </a:solidFill>
              <a:prstDash val="solid"/>
              <a:round/>
              <a:headEnd len="sm" w="sm" type="none"/>
              <a:tailEnd len="med" w="med" type="oval"/>
            </a:ln>
          </p:spPr>
        </p:cxnSp>
        <p:sp>
          <p:nvSpPr>
            <p:cNvPr id="107" name="Google Shape;107;p16"/>
            <p:cNvSpPr txBox="1"/>
            <p:nvPr/>
          </p:nvSpPr>
          <p:spPr>
            <a:xfrm>
              <a:off x="308838" y="124297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Load csv as dataframe</a:t>
              </a:r>
              <a:endParaRPr b="1" sz="800">
                <a:latin typeface="Roboto"/>
                <a:ea typeface="Roboto"/>
                <a:cs typeface="Roboto"/>
                <a:sym typeface="Roboto"/>
              </a:endParaRPr>
            </a:p>
          </p:txBody>
        </p:sp>
      </p:grpSp>
      <p:grpSp>
        <p:nvGrpSpPr>
          <p:cNvPr id="108" name="Google Shape;108;p16"/>
          <p:cNvGrpSpPr/>
          <p:nvPr/>
        </p:nvGrpSpPr>
        <p:grpSpPr>
          <a:xfrm>
            <a:off x="308838" y="2646125"/>
            <a:ext cx="3263100" cy="924600"/>
            <a:chOff x="308838" y="2646125"/>
            <a:chExt cx="3263100" cy="924600"/>
          </a:xfrm>
        </p:grpSpPr>
        <p:cxnSp>
          <p:nvCxnSpPr>
            <p:cNvPr id="109" name="Google Shape;109;p16"/>
            <p:cNvCxnSpPr/>
            <p:nvPr/>
          </p:nvCxnSpPr>
          <p:spPr>
            <a:xfrm rot="10800000">
              <a:off x="2641938" y="3108425"/>
              <a:ext cx="930000" cy="0"/>
            </a:xfrm>
            <a:prstGeom prst="straightConnector1">
              <a:avLst/>
            </a:prstGeom>
            <a:noFill/>
            <a:ln cap="flat" cmpd="sng" w="9525">
              <a:solidFill>
                <a:srgbClr val="1F887E"/>
              </a:solidFill>
              <a:prstDash val="solid"/>
              <a:round/>
              <a:headEnd len="sm" w="sm" type="none"/>
              <a:tailEnd len="med" w="med" type="oval"/>
            </a:ln>
          </p:spPr>
        </p:cxnSp>
        <p:sp>
          <p:nvSpPr>
            <p:cNvPr id="110" name="Google Shape;110;p16"/>
            <p:cNvSpPr txBox="1"/>
            <p:nvPr/>
          </p:nvSpPr>
          <p:spPr>
            <a:xfrm>
              <a:off x="308838" y="264612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Create vectors X and Y as input and output dataframes</a:t>
              </a:r>
              <a:endParaRPr b="1" sz="800">
                <a:latin typeface="Roboto"/>
                <a:ea typeface="Roboto"/>
                <a:cs typeface="Roboto"/>
                <a:sym typeface="Roboto"/>
              </a:endParaRPr>
            </a:p>
          </p:txBody>
        </p:sp>
      </p:grpSp>
      <p:grpSp>
        <p:nvGrpSpPr>
          <p:cNvPr id="111" name="Google Shape;111;p16"/>
          <p:cNvGrpSpPr/>
          <p:nvPr/>
        </p:nvGrpSpPr>
        <p:grpSpPr>
          <a:xfrm>
            <a:off x="4657738" y="3391700"/>
            <a:ext cx="4162750" cy="924600"/>
            <a:chOff x="4657738" y="3391700"/>
            <a:chExt cx="4162750" cy="924600"/>
          </a:xfrm>
        </p:grpSpPr>
        <p:cxnSp>
          <p:nvCxnSpPr>
            <p:cNvPr id="112" name="Google Shape;112;p16"/>
            <p:cNvCxnSpPr/>
            <p:nvPr/>
          </p:nvCxnSpPr>
          <p:spPr>
            <a:xfrm>
              <a:off x="4657738" y="3854000"/>
              <a:ext cx="1838700" cy="0"/>
            </a:xfrm>
            <a:prstGeom prst="straightConnector1">
              <a:avLst/>
            </a:prstGeom>
            <a:noFill/>
            <a:ln cap="flat" cmpd="sng" w="9525">
              <a:solidFill>
                <a:srgbClr val="1D7E74"/>
              </a:solidFill>
              <a:prstDash val="solid"/>
              <a:round/>
              <a:headEnd len="sm" w="sm" type="none"/>
              <a:tailEnd len="med" w="med" type="oval"/>
            </a:ln>
          </p:spPr>
        </p:cxnSp>
        <p:sp>
          <p:nvSpPr>
            <p:cNvPr id="113" name="Google Shape;113;p16"/>
            <p:cNvSpPr txBox="1"/>
            <p:nvPr/>
          </p:nvSpPr>
          <p:spPr>
            <a:xfrm>
              <a:off x="6696488" y="339170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sz="1200">
                  <a:latin typeface="Roboto"/>
                  <a:ea typeface="Roboto"/>
                  <a:cs typeface="Roboto"/>
                  <a:sym typeface="Roboto"/>
                </a:rPr>
                <a:t>Create Validation Set</a:t>
              </a:r>
              <a:endParaRPr b="1" sz="800">
                <a:latin typeface="Roboto"/>
                <a:ea typeface="Roboto"/>
                <a:cs typeface="Roboto"/>
                <a:sym typeface="Roboto"/>
              </a:endParaRPr>
            </a:p>
          </p:txBody>
        </p:sp>
      </p:grpSp>
      <p:grpSp>
        <p:nvGrpSpPr>
          <p:cNvPr id="114" name="Google Shape;114;p16"/>
          <p:cNvGrpSpPr/>
          <p:nvPr/>
        </p:nvGrpSpPr>
        <p:grpSpPr>
          <a:xfrm>
            <a:off x="5209838" y="1242975"/>
            <a:ext cx="3610650" cy="924600"/>
            <a:chOff x="5209838" y="1242975"/>
            <a:chExt cx="3610650" cy="924600"/>
          </a:xfrm>
        </p:grpSpPr>
        <p:sp>
          <p:nvSpPr>
            <p:cNvPr id="115" name="Google Shape;115;p16"/>
            <p:cNvSpPr txBox="1"/>
            <p:nvPr/>
          </p:nvSpPr>
          <p:spPr>
            <a:xfrm>
              <a:off x="6696488" y="1242975"/>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sz="1200">
                  <a:latin typeface="Roboto"/>
                  <a:ea typeface="Roboto"/>
                  <a:cs typeface="Roboto"/>
                  <a:sym typeface="Roboto"/>
                </a:rPr>
                <a:t>Use SMOTE to balance training dataset</a:t>
              </a:r>
              <a:endParaRPr b="1" sz="800">
                <a:latin typeface="Roboto"/>
                <a:ea typeface="Roboto"/>
                <a:cs typeface="Roboto"/>
                <a:sym typeface="Roboto"/>
              </a:endParaRPr>
            </a:p>
          </p:txBody>
        </p:sp>
        <p:cxnSp>
          <p:nvCxnSpPr>
            <p:cNvPr id="116" name="Google Shape;116;p16"/>
            <p:cNvCxnSpPr/>
            <p:nvPr/>
          </p:nvCxnSpPr>
          <p:spPr>
            <a:xfrm>
              <a:off x="5209838" y="1654113"/>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17" name="Google Shape;117;p16"/>
          <p:cNvGrpSpPr/>
          <p:nvPr/>
        </p:nvGrpSpPr>
        <p:grpSpPr>
          <a:xfrm>
            <a:off x="5610288" y="2313350"/>
            <a:ext cx="3210200" cy="924600"/>
            <a:chOff x="5610288" y="2313350"/>
            <a:chExt cx="3210200" cy="924600"/>
          </a:xfrm>
        </p:grpSpPr>
        <p:cxnSp>
          <p:nvCxnSpPr>
            <p:cNvPr id="118" name="Google Shape;118;p16"/>
            <p:cNvCxnSpPr/>
            <p:nvPr/>
          </p:nvCxnSpPr>
          <p:spPr>
            <a:xfrm>
              <a:off x="5610288" y="2775650"/>
              <a:ext cx="886200" cy="0"/>
            </a:xfrm>
            <a:prstGeom prst="straightConnector1">
              <a:avLst/>
            </a:prstGeom>
            <a:noFill/>
            <a:ln cap="flat" cmpd="sng" w="9525">
              <a:solidFill>
                <a:srgbClr val="1B786E"/>
              </a:solidFill>
              <a:prstDash val="solid"/>
              <a:round/>
              <a:headEnd len="sm" w="sm" type="none"/>
              <a:tailEnd len="med" w="med" type="oval"/>
            </a:ln>
          </p:spPr>
        </p:cxnSp>
        <p:sp>
          <p:nvSpPr>
            <p:cNvPr id="119" name="Google Shape;119;p16"/>
            <p:cNvSpPr txBox="1"/>
            <p:nvPr/>
          </p:nvSpPr>
          <p:spPr>
            <a:xfrm>
              <a:off x="6696488" y="231335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sz="1200">
                  <a:latin typeface="Roboto"/>
                  <a:ea typeface="Roboto"/>
                  <a:cs typeface="Roboto"/>
                  <a:sym typeface="Roboto"/>
                </a:rPr>
                <a:t>Create Test Set</a:t>
              </a:r>
              <a:endParaRPr b="1" sz="800">
                <a:latin typeface="Roboto"/>
                <a:ea typeface="Roboto"/>
                <a:cs typeface="Roboto"/>
                <a:sym typeface="Roboto"/>
              </a:endParaRPr>
            </a:p>
          </p:txBody>
        </p:sp>
      </p:grpSp>
      <p:grpSp>
        <p:nvGrpSpPr>
          <p:cNvPr id="120" name="Google Shape;120;p16"/>
          <p:cNvGrpSpPr/>
          <p:nvPr/>
        </p:nvGrpSpPr>
        <p:grpSpPr>
          <a:xfrm>
            <a:off x="2601236" y="654951"/>
            <a:ext cx="3922200" cy="3915924"/>
            <a:chOff x="2610905" y="610653"/>
            <a:chExt cx="3922200" cy="3922200"/>
          </a:xfrm>
        </p:grpSpPr>
        <p:sp>
          <p:nvSpPr>
            <p:cNvPr id="121" name="Google Shape;121;p16"/>
            <p:cNvSpPr/>
            <p:nvPr/>
          </p:nvSpPr>
          <p:spPr>
            <a:xfrm rot="-4980021">
              <a:off x="3204123" y="1186472"/>
              <a:ext cx="2771960" cy="2771960"/>
            </a:xfrm>
            <a:prstGeom prst="blockArc">
              <a:avLst>
                <a:gd fmla="val 12602522" name="adj1"/>
                <a:gd fmla="val 16867657" name="adj2"/>
                <a:gd fmla="val 20844"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rot="7920309">
              <a:off x="3183402" y="1183149"/>
              <a:ext cx="2777207" cy="2777207"/>
            </a:xfrm>
            <a:prstGeom prst="blockArc">
              <a:avLst>
                <a:gd fmla="val 12602522" name="adj1"/>
                <a:gd fmla="val 16867657" name="adj2"/>
                <a:gd fmla="val 20844" name="adj3"/>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rot="3600063">
              <a:off x="3186335" y="1195681"/>
              <a:ext cx="2777488" cy="2777488"/>
            </a:xfrm>
            <a:prstGeom prst="blockArc">
              <a:avLst>
                <a:gd fmla="val 12602522" name="adj1"/>
                <a:gd fmla="val 16867657" name="adj2"/>
                <a:gd fmla="val 20844"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rot="4024705">
              <a:off x="5326681" y="1940898"/>
              <a:ext cx="578477" cy="579147"/>
            </a:xfrm>
            <a:prstGeom prst="pie">
              <a:avLst>
                <a:gd fmla="val 6190354" name="adj1"/>
                <a:gd fmla="val 14996165" name="adj2"/>
              </a:avLst>
            </a:prstGeom>
            <a:solidFill>
              <a:srgbClr val="1B786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rot="-6816027">
              <a:off x="5326729" y="1940918"/>
              <a:ext cx="578485" cy="579035"/>
            </a:xfrm>
            <a:prstGeom prst="pie">
              <a:avLst>
                <a:gd fmla="val 4028252" name="adj1"/>
                <a:gd fmla="val 17183677" name="adj2"/>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rot="-9359762">
              <a:off x="3193941" y="1176205"/>
              <a:ext cx="2777287" cy="2777287"/>
            </a:xfrm>
            <a:prstGeom prst="blockArc">
              <a:avLst>
                <a:gd fmla="val 12602522" name="adj1"/>
                <a:gd fmla="val 16867657" name="adj2"/>
                <a:gd fmla="val 20844"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rot="-8936366">
              <a:off x="3659126" y="3173505"/>
              <a:ext cx="578551" cy="578963"/>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rot="1824498">
              <a:off x="3659375" y="3173497"/>
              <a:ext cx="578475" cy="578885"/>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rot="-600092">
              <a:off x="3198852" y="1195456"/>
              <a:ext cx="2777611" cy="2777611"/>
            </a:xfrm>
            <a:prstGeom prst="blockArc">
              <a:avLst>
                <a:gd fmla="val 12513247" name="adj1"/>
                <a:gd fmla="val 16867657" name="adj2"/>
                <a:gd fmla="val 20844" name="adj3"/>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rot="-176551">
              <a:off x="4312105" y="1195442"/>
              <a:ext cx="578563" cy="579162"/>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rot="10584085">
              <a:off x="4312088" y="1195622"/>
              <a:ext cx="578340" cy="578939"/>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8344778">
              <a:off x="4940929" y="3162886"/>
              <a:ext cx="578465" cy="578888"/>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rot="-2495643">
              <a:off x="4941000" y="3162728"/>
              <a:ext cx="578445" cy="579093"/>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rot="-4556960">
              <a:off x="3257335" y="1939059"/>
              <a:ext cx="578302" cy="578957"/>
            </a:xfrm>
            <a:prstGeom prst="pie">
              <a:avLst>
                <a:gd fmla="val 6190354" name="adj1"/>
                <a:gd fmla="val 14996165" name="adj2"/>
              </a:avLst>
            </a:prstGeom>
            <a:solidFill>
              <a:srgbClr val="249C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rot="6204541">
              <a:off x="3257468" y="1938977"/>
              <a:ext cx="578264" cy="578917"/>
            </a:xfrm>
            <a:prstGeom prst="pie">
              <a:avLst>
                <a:gd fmla="val 4028252" name="adj1"/>
                <a:gd fmla="val 17183677"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137" name="Google Shape;137;p16"/>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38" name="Google Shape;138;p16"/>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39" name="Google Shape;139;p16"/>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140" name="Google Shape;140;p16"/>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a:t>
            </a:r>
            <a:endParaRPr/>
          </a:p>
        </p:txBody>
      </p:sp>
      <p:sp>
        <p:nvSpPr>
          <p:cNvPr id="146" name="Google Shape;146;p17"/>
          <p:cNvSpPr txBox="1"/>
          <p:nvPr>
            <p:ph idx="1" type="body"/>
          </p:nvPr>
        </p:nvSpPr>
        <p:spPr>
          <a:xfrm>
            <a:off x="729450" y="2078875"/>
            <a:ext cx="5212800" cy="2938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solidFill>
                  <a:schemeClr val="dk2"/>
                </a:solidFill>
              </a:rPr>
              <a:t>Our initial approach to identify fraudulent transactions was using K-Nearest Neighbors (KNN) algorithm </a:t>
            </a:r>
            <a:endParaRPr sz="1500">
              <a:solidFill>
                <a:schemeClr val="dk2"/>
              </a:solidFill>
            </a:endParaRPr>
          </a:p>
          <a:p>
            <a:pPr indent="-323850" lvl="0" marL="457200" rtl="0" algn="l">
              <a:spcBef>
                <a:spcPts val="1000"/>
              </a:spcBef>
              <a:spcAft>
                <a:spcPts val="0"/>
              </a:spcAft>
              <a:buClr>
                <a:schemeClr val="dk2"/>
              </a:buClr>
              <a:buSzPts val="1500"/>
              <a:buChar char="●"/>
            </a:pPr>
            <a:r>
              <a:rPr lang="en" sz="1500">
                <a:solidFill>
                  <a:schemeClr val="dk2"/>
                </a:solidFill>
              </a:rPr>
              <a:t>Our team thought KNN  was a good choice for credit card fraud detection because it can identify patterns in the data that might not be immediately apparent.</a:t>
            </a:r>
            <a:endParaRPr sz="1500">
              <a:solidFill>
                <a:schemeClr val="dk2"/>
              </a:solidFill>
            </a:endParaRPr>
          </a:p>
          <a:p>
            <a:pPr indent="-323850" lvl="0" marL="457200" rtl="0" algn="l">
              <a:spcBef>
                <a:spcPts val="1000"/>
              </a:spcBef>
              <a:spcAft>
                <a:spcPts val="0"/>
              </a:spcAft>
              <a:buClr>
                <a:schemeClr val="dk2"/>
              </a:buClr>
              <a:buSzPts val="1500"/>
              <a:buChar char="●"/>
            </a:pPr>
            <a:r>
              <a:rPr lang="en" sz="1500">
                <a:solidFill>
                  <a:schemeClr val="dk2"/>
                </a:solidFill>
              </a:rPr>
              <a:t>Evaluated</a:t>
            </a:r>
            <a:r>
              <a:rPr lang="en" sz="1500">
                <a:solidFill>
                  <a:schemeClr val="dk2"/>
                </a:solidFill>
              </a:rPr>
              <a:t> performance using various classification metrics to determine the effectiveness of our model in identifying fraudulent transactions.</a:t>
            </a:r>
            <a:endParaRPr sz="1500">
              <a:solidFill>
                <a:schemeClr val="dk2"/>
              </a:solidFill>
            </a:endParaRPr>
          </a:p>
          <a:p>
            <a:pPr indent="0" lvl="0" marL="0" rtl="0" algn="l">
              <a:spcBef>
                <a:spcPts val="1000"/>
              </a:spcBef>
              <a:spcAft>
                <a:spcPts val="0"/>
              </a:spcAft>
              <a:buNone/>
            </a:pPr>
            <a:r>
              <a:t/>
            </a:r>
            <a:endParaRPr sz="1500">
              <a:solidFill>
                <a:schemeClr val="dk2"/>
              </a:solidFill>
            </a:endParaRPr>
          </a:p>
          <a:p>
            <a:pPr indent="0" lvl="0" marL="0" rtl="0" algn="l">
              <a:spcBef>
                <a:spcPts val="1200"/>
              </a:spcBef>
              <a:spcAft>
                <a:spcPts val="1200"/>
              </a:spcAft>
              <a:buNone/>
            </a:pPr>
            <a:r>
              <a:t/>
            </a:r>
            <a:endParaRPr sz="1500"/>
          </a:p>
        </p:txBody>
      </p:sp>
      <p:pic>
        <p:nvPicPr>
          <p:cNvPr id="147" name="Google Shape;147;p17"/>
          <p:cNvPicPr preferRelativeResize="0"/>
          <p:nvPr/>
        </p:nvPicPr>
        <p:blipFill>
          <a:blip r:embed="rId3">
            <a:alphaModFix/>
          </a:blip>
          <a:stretch>
            <a:fillRect/>
          </a:stretch>
        </p:blipFill>
        <p:spPr>
          <a:xfrm>
            <a:off x="5942250" y="2078871"/>
            <a:ext cx="2909350" cy="21792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of KNN</a:t>
            </a:r>
            <a:endParaRPr/>
          </a:p>
        </p:txBody>
      </p:sp>
      <p:pic>
        <p:nvPicPr>
          <p:cNvPr id="153" name="Google Shape;153;p18"/>
          <p:cNvPicPr preferRelativeResize="0"/>
          <p:nvPr/>
        </p:nvPicPr>
        <p:blipFill>
          <a:blip r:embed="rId3">
            <a:alphaModFix/>
          </a:blip>
          <a:stretch>
            <a:fillRect/>
          </a:stretch>
        </p:blipFill>
        <p:spPr>
          <a:xfrm>
            <a:off x="5208200" y="689025"/>
            <a:ext cx="3081500" cy="2221525"/>
          </a:xfrm>
          <a:prstGeom prst="rect">
            <a:avLst/>
          </a:prstGeom>
          <a:noFill/>
          <a:ln>
            <a:noFill/>
          </a:ln>
        </p:spPr>
      </p:pic>
      <p:pic>
        <p:nvPicPr>
          <p:cNvPr id="154" name="Google Shape;154;p18"/>
          <p:cNvPicPr preferRelativeResize="0"/>
          <p:nvPr/>
        </p:nvPicPr>
        <p:blipFill>
          <a:blip r:embed="rId4">
            <a:alphaModFix/>
          </a:blip>
          <a:stretch>
            <a:fillRect/>
          </a:stretch>
        </p:blipFill>
        <p:spPr>
          <a:xfrm>
            <a:off x="5299174" y="2972785"/>
            <a:ext cx="2899550" cy="2084790"/>
          </a:xfrm>
          <a:prstGeom prst="rect">
            <a:avLst/>
          </a:prstGeom>
          <a:noFill/>
          <a:ln>
            <a:noFill/>
          </a:ln>
        </p:spPr>
      </p:pic>
      <p:sp>
        <p:nvSpPr>
          <p:cNvPr id="155" name="Google Shape;155;p18"/>
          <p:cNvSpPr txBox="1"/>
          <p:nvPr>
            <p:ph idx="1" type="body"/>
          </p:nvPr>
        </p:nvSpPr>
        <p:spPr>
          <a:xfrm>
            <a:off x="729450" y="1987300"/>
            <a:ext cx="4478700" cy="2938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solidFill>
                  <a:schemeClr val="dk2"/>
                </a:solidFill>
              </a:rPr>
              <a:t>A</a:t>
            </a:r>
            <a:r>
              <a:rPr lang="en" sz="1500">
                <a:solidFill>
                  <a:schemeClr val="dk2"/>
                </a:solidFill>
              </a:rPr>
              <a:t>ccuracy score of 0.974</a:t>
            </a:r>
            <a:endParaRPr sz="1500">
              <a:solidFill>
                <a:schemeClr val="dk2"/>
              </a:solidFill>
            </a:endParaRPr>
          </a:p>
          <a:p>
            <a:pPr indent="-323850" lvl="0" marL="457200" rtl="0" algn="l">
              <a:spcBef>
                <a:spcPts val="1000"/>
              </a:spcBef>
              <a:spcAft>
                <a:spcPts val="0"/>
              </a:spcAft>
              <a:buClr>
                <a:schemeClr val="dk2"/>
              </a:buClr>
              <a:buSzPts val="1500"/>
              <a:buChar char="●"/>
            </a:pPr>
            <a:r>
              <a:rPr lang="en" sz="1500">
                <a:solidFill>
                  <a:schemeClr val="dk2"/>
                </a:solidFill>
              </a:rPr>
              <a:t>The precision score of 0.778 </a:t>
            </a:r>
            <a:endParaRPr sz="1500">
              <a:solidFill>
                <a:schemeClr val="dk2"/>
              </a:solidFill>
            </a:endParaRPr>
          </a:p>
          <a:p>
            <a:pPr indent="-323850" lvl="0" marL="457200" rtl="0" algn="l">
              <a:spcBef>
                <a:spcPts val="1000"/>
              </a:spcBef>
              <a:spcAft>
                <a:spcPts val="0"/>
              </a:spcAft>
              <a:buClr>
                <a:schemeClr val="dk2"/>
              </a:buClr>
              <a:buSzPts val="1500"/>
              <a:buChar char="●"/>
            </a:pPr>
            <a:r>
              <a:rPr lang="en" sz="1500">
                <a:solidFill>
                  <a:schemeClr val="dk2"/>
                </a:solidFill>
              </a:rPr>
              <a:t>Recall score of 0.987 </a:t>
            </a:r>
            <a:endParaRPr sz="1500">
              <a:solidFill>
                <a:schemeClr val="dk2"/>
              </a:solidFill>
            </a:endParaRPr>
          </a:p>
          <a:p>
            <a:pPr indent="-323850" lvl="0" marL="457200" rtl="0" algn="l">
              <a:spcBef>
                <a:spcPts val="1000"/>
              </a:spcBef>
              <a:spcAft>
                <a:spcPts val="0"/>
              </a:spcAft>
              <a:buClr>
                <a:schemeClr val="dk2"/>
              </a:buClr>
              <a:buSzPts val="1500"/>
              <a:buChar char="●"/>
            </a:pPr>
            <a:r>
              <a:rPr lang="en" sz="1500">
                <a:solidFill>
                  <a:schemeClr val="dk2"/>
                </a:solidFill>
              </a:rPr>
              <a:t>F1 score of 0.870</a:t>
            </a:r>
            <a:endParaRPr sz="1500">
              <a:solidFill>
                <a:schemeClr val="dk2"/>
              </a:solidFill>
            </a:endParaRPr>
          </a:p>
          <a:p>
            <a:pPr indent="-323850" lvl="0" marL="457200" rtl="0" algn="l">
              <a:spcBef>
                <a:spcPts val="1000"/>
              </a:spcBef>
              <a:spcAft>
                <a:spcPts val="0"/>
              </a:spcAft>
              <a:buClr>
                <a:schemeClr val="dk2"/>
              </a:buClr>
              <a:buSzPts val="1500"/>
              <a:buChar char="●"/>
            </a:pPr>
            <a:r>
              <a:rPr lang="en" sz="1500">
                <a:solidFill>
                  <a:schemeClr val="dk2"/>
                </a:solidFill>
              </a:rPr>
              <a:t>The confusion matrix shows 3,957 false positives, but only 182 false negatives, indicating that most fraudulent transactions were correctly identified.</a:t>
            </a:r>
            <a:endParaRPr sz="1500">
              <a:solidFill>
                <a:schemeClr val="dk2"/>
              </a:solidFill>
            </a:endParaRPr>
          </a:p>
          <a:p>
            <a:pPr indent="0" lvl="0" marL="0" rtl="0" algn="l">
              <a:spcBef>
                <a:spcPts val="1000"/>
              </a:spcBef>
              <a:spcAft>
                <a:spcPts val="0"/>
              </a:spcAft>
              <a:buNone/>
            </a:pPr>
            <a:r>
              <a:rPr lang="en" sz="1500">
                <a:solidFill>
                  <a:schemeClr val="dk2"/>
                </a:solidFill>
              </a:rPr>
              <a:t> </a:t>
            </a:r>
            <a:endParaRPr sz="1500">
              <a:solidFill>
                <a:schemeClr val="dk2"/>
              </a:solidFill>
            </a:endParaRPr>
          </a:p>
          <a:p>
            <a:pPr indent="0" lvl="0" marL="0" rtl="0" algn="l">
              <a:spcBef>
                <a:spcPts val="1000"/>
              </a:spcBef>
              <a:spcAft>
                <a:spcPts val="0"/>
              </a:spcAft>
              <a:buNone/>
            </a:pPr>
            <a:r>
              <a:t/>
            </a:r>
            <a:endParaRPr sz="1500">
              <a:solidFill>
                <a:schemeClr val="dk2"/>
              </a:solidFill>
            </a:endParaRPr>
          </a:p>
          <a:p>
            <a:pPr indent="0" lvl="0" marL="0" rtl="0" algn="l">
              <a:spcBef>
                <a:spcPts val="1200"/>
              </a:spcBef>
              <a:spcAft>
                <a:spcPts val="1200"/>
              </a:spcAft>
              <a:buNone/>
            </a:pPr>
            <a:r>
              <a:t/>
            </a:r>
            <a:endParaRPr sz="15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Descent </a:t>
            </a:r>
            <a:endParaRPr/>
          </a:p>
        </p:txBody>
      </p:sp>
      <p:pic>
        <p:nvPicPr>
          <p:cNvPr id="161" name="Google Shape;161;p19"/>
          <p:cNvPicPr preferRelativeResize="0"/>
          <p:nvPr/>
        </p:nvPicPr>
        <p:blipFill>
          <a:blip r:embed="rId3">
            <a:alphaModFix/>
          </a:blip>
          <a:stretch>
            <a:fillRect/>
          </a:stretch>
        </p:blipFill>
        <p:spPr>
          <a:xfrm>
            <a:off x="1565450" y="1903700"/>
            <a:ext cx="6016707" cy="2984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of Gradient Descent</a:t>
            </a:r>
            <a:endParaRPr/>
          </a:p>
        </p:txBody>
      </p:sp>
      <p:grpSp>
        <p:nvGrpSpPr>
          <p:cNvPr id="167" name="Google Shape;167;p20"/>
          <p:cNvGrpSpPr/>
          <p:nvPr/>
        </p:nvGrpSpPr>
        <p:grpSpPr>
          <a:xfrm>
            <a:off x="537594" y="2073949"/>
            <a:ext cx="4451461" cy="2467874"/>
            <a:chOff x="598350" y="1853850"/>
            <a:chExt cx="5383963" cy="2984850"/>
          </a:xfrm>
        </p:grpSpPr>
        <p:pic>
          <p:nvPicPr>
            <p:cNvPr id="168" name="Google Shape;168;p20"/>
            <p:cNvPicPr preferRelativeResize="0"/>
            <p:nvPr/>
          </p:nvPicPr>
          <p:blipFill>
            <a:blip r:embed="rId3">
              <a:alphaModFix/>
            </a:blip>
            <a:stretch>
              <a:fillRect/>
            </a:stretch>
          </p:blipFill>
          <p:spPr>
            <a:xfrm>
              <a:off x="598350" y="1853850"/>
              <a:ext cx="5383963" cy="2984850"/>
            </a:xfrm>
            <a:prstGeom prst="rect">
              <a:avLst/>
            </a:prstGeom>
            <a:noFill/>
            <a:ln>
              <a:noFill/>
            </a:ln>
          </p:spPr>
        </p:pic>
        <p:sp>
          <p:nvSpPr>
            <p:cNvPr id="169" name="Google Shape;169;p20"/>
            <p:cNvSpPr/>
            <p:nvPr/>
          </p:nvSpPr>
          <p:spPr>
            <a:xfrm>
              <a:off x="1034600" y="2113875"/>
              <a:ext cx="1194900" cy="2464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2195725" y="2113875"/>
              <a:ext cx="1194900" cy="2464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4787325" y="2113875"/>
              <a:ext cx="1194900" cy="2464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4787325" y="2731575"/>
              <a:ext cx="990300" cy="1847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3534425" y="2113875"/>
              <a:ext cx="1109100" cy="2464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3534425" y="3042375"/>
              <a:ext cx="990300" cy="1536300"/>
            </a:xfrm>
            <a:prstGeom prst="rec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2298025" y="2402475"/>
              <a:ext cx="990300" cy="21762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1136900" y="2210475"/>
              <a:ext cx="990300" cy="2368200"/>
            </a:xfrm>
            <a:prstGeom prst="rect">
              <a:avLst/>
            </a:prstGeom>
            <a:solidFill>
              <a:srgbClr val="C9DAF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0"/>
          <p:cNvSpPr txBox="1"/>
          <p:nvPr/>
        </p:nvSpPr>
        <p:spPr>
          <a:xfrm>
            <a:off x="5363825" y="1453650"/>
            <a:ext cx="87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78" name="Google Shape;178;p20"/>
          <p:cNvPicPr preferRelativeResize="0"/>
          <p:nvPr/>
        </p:nvPicPr>
        <p:blipFill rotWithShape="1">
          <a:blip r:embed="rId4">
            <a:alphaModFix/>
          </a:blip>
          <a:srcRect b="0" l="3901" r="5147" t="0"/>
          <a:stretch/>
        </p:blipFill>
        <p:spPr>
          <a:xfrm>
            <a:off x="5485275" y="2127563"/>
            <a:ext cx="3273401" cy="2360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184" name="Google Shape;184;p21"/>
          <p:cNvSpPr txBox="1"/>
          <p:nvPr>
            <p:ph idx="1" type="body"/>
          </p:nvPr>
        </p:nvSpPr>
        <p:spPr>
          <a:xfrm>
            <a:off x="729450" y="2078875"/>
            <a:ext cx="6505500" cy="2938200"/>
          </a:xfrm>
          <a:prstGeom prst="rect">
            <a:avLst/>
          </a:prstGeom>
        </p:spPr>
        <p:txBody>
          <a:bodyPr anchorCtr="0" anchor="t" bIns="91425" lIns="91425" spcFirstLastPara="1" rIns="91425" wrap="square" tIns="91425">
            <a:normAutofit/>
          </a:bodyPr>
          <a:lstStyle/>
          <a:p>
            <a:pPr indent="-339725" lvl="0" marL="457200" rtl="0" algn="l">
              <a:lnSpc>
                <a:spcPct val="150000"/>
              </a:lnSpc>
              <a:spcBef>
                <a:spcPts val="0"/>
              </a:spcBef>
              <a:spcAft>
                <a:spcPts val="0"/>
              </a:spcAft>
              <a:buClr>
                <a:schemeClr val="dk2"/>
              </a:buClr>
              <a:buSzPts val="1750"/>
              <a:buChar char="●"/>
            </a:pPr>
            <a:r>
              <a:rPr lang="en" sz="1750">
                <a:solidFill>
                  <a:schemeClr val="dk2"/>
                </a:solidFill>
              </a:rPr>
              <a:t>Create</a:t>
            </a:r>
            <a:r>
              <a:rPr lang="en" sz="1750">
                <a:solidFill>
                  <a:schemeClr val="dk2"/>
                </a:solidFill>
              </a:rPr>
              <a:t>d a decision tree </a:t>
            </a:r>
            <a:r>
              <a:rPr lang="en" sz="1750">
                <a:solidFill>
                  <a:schemeClr val="dk2"/>
                </a:solidFill>
              </a:rPr>
              <a:t>classifier</a:t>
            </a:r>
            <a:endParaRPr sz="1750">
              <a:solidFill>
                <a:schemeClr val="dk2"/>
              </a:solidFill>
            </a:endParaRPr>
          </a:p>
          <a:p>
            <a:pPr indent="-339725" lvl="0" marL="457200" rtl="0" algn="l">
              <a:lnSpc>
                <a:spcPct val="150000"/>
              </a:lnSpc>
              <a:spcBef>
                <a:spcPts val="0"/>
              </a:spcBef>
              <a:spcAft>
                <a:spcPts val="0"/>
              </a:spcAft>
              <a:buClr>
                <a:schemeClr val="dk2"/>
              </a:buClr>
              <a:buSzPts val="1750"/>
              <a:buChar char="●"/>
            </a:pPr>
            <a:r>
              <a:rPr lang="en" sz="1750">
                <a:solidFill>
                  <a:schemeClr val="dk2"/>
                </a:solidFill>
              </a:rPr>
              <a:t>Fitted the model</a:t>
            </a:r>
            <a:endParaRPr sz="1750">
              <a:solidFill>
                <a:schemeClr val="dk2"/>
              </a:solidFill>
            </a:endParaRPr>
          </a:p>
          <a:p>
            <a:pPr indent="-339725" lvl="0" marL="457200" rtl="0" algn="l">
              <a:lnSpc>
                <a:spcPct val="150000"/>
              </a:lnSpc>
              <a:spcBef>
                <a:spcPts val="0"/>
              </a:spcBef>
              <a:spcAft>
                <a:spcPts val="0"/>
              </a:spcAft>
              <a:buClr>
                <a:schemeClr val="dk2"/>
              </a:buClr>
              <a:buSzPts val="1750"/>
              <a:buChar char="●"/>
            </a:pPr>
            <a:r>
              <a:rPr lang="en" sz="1750">
                <a:solidFill>
                  <a:schemeClr val="dk2"/>
                </a:solidFill>
              </a:rPr>
              <a:t>Predicted the labels of the test data</a:t>
            </a:r>
            <a:endParaRPr sz="1750">
              <a:solidFill>
                <a:schemeClr val="dk2"/>
              </a:solidFill>
            </a:endParaRPr>
          </a:p>
          <a:p>
            <a:pPr indent="-339725" lvl="0" marL="457200" rtl="0" algn="l">
              <a:lnSpc>
                <a:spcPct val="150000"/>
              </a:lnSpc>
              <a:spcBef>
                <a:spcPts val="0"/>
              </a:spcBef>
              <a:spcAft>
                <a:spcPts val="0"/>
              </a:spcAft>
              <a:buClr>
                <a:schemeClr val="dk2"/>
              </a:buClr>
              <a:buSzPts val="1750"/>
              <a:buChar char="●"/>
            </a:pPr>
            <a:r>
              <a:rPr lang="en" sz="1750">
                <a:solidFill>
                  <a:schemeClr val="dk2"/>
                </a:solidFill>
              </a:rPr>
              <a:t>Plotted the tree</a:t>
            </a:r>
            <a:endParaRPr sz="1750">
              <a:solidFill>
                <a:schemeClr val="dk2"/>
              </a:solidFill>
            </a:endParaRPr>
          </a:p>
          <a:p>
            <a:pPr indent="-339725" lvl="0" marL="457200" rtl="0" algn="l">
              <a:lnSpc>
                <a:spcPct val="150000"/>
              </a:lnSpc>
              <a:spcBef>
                <a:spcPts val="0"/>
              </a:spcBef>
              <a:spcAft>
                <a:spcPts val="0"/>
              </a:spcAft>
              <a:buClr>
                <a:schemeClr val="dk2"/>
              </a:buClr>
              <a:buSzPts val="1750"/>
              <a:buChar char="●"/>
            </a:pPr>
            <a:r>
              <a:rPr lang="en" sz="1750">
                <a:solidFill>
                  <a:schemeClr val="dk2"/>
                </a:solidFill>
              </a:rPr>
              <a:t>Evaluated the performance of the model using accuracy, precision, recall, and F1 score</a:t>
            </a:r>
            <a:endParaRPr sz="17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