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f1a3df6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f1a3df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10e4ac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10e4ac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f1a3df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f1a3df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10e4ace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10e4ac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f1a3df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f1a3df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f1a3df6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f1a3df6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f1a3df6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f1a3df6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f1a3df6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f1a3df6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10e4ac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10e4ac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f1a3df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3f1a3df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f1a3df6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f1a3df6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hr.nlm.nih.gov/condition/opioid-addic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1484650"/>
            <a:ext cx="85206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Factors Affecting </a:t>
            </a:r>
            <a:r>
              <a:rPr lang="en" sz="6000"/>
              <a:t>Opioid</a:t>
            </a:r>
            <a:r>
              <a:rPr lang="en" sz="6000"/>
              <a:t> Treatment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3983200"/>
            <a:ext cx="85206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Mohammed Ahmed, Jacob Gibbs, Ethan Nguyen, Erin Starkey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Work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1154175" y="17393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75" y="1511850"/>
            <a:ext cx="2527200" cy="838800"/>
          </a:xfrm>
          <a:prstGeom prst="homePlate">
            <a:avLst>
              <a:gd fmla="val 50000" name="adj"/>
            </a:avLst>
          </a:prstGeom>
          <a:solidFill>
            <a:srgbClr val="1E29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200726" y="1511850"/>
            <a:ext cx="2527200" cy="838800"/>
          </a:xfrm>
          <a:prstGeom prst="chevron">
            <a:avLst>
              <a:gd fmla="val 50000" name="adj"/>
            </a:avLst>
          </a:prstGeom>
          <a:solidFill>
            <a:srgbClr val="2633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415886" y="1511850"/>
            <a:ext cx="2527200" cy="838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617210" y="1511850"/>
            <a:ext cx="2527200" cy="838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7620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2392425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470865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Analyze Variable Relationships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subTitle"/>
          </p:nvPr>
        </p:nvSpPr>
        <p:spPr>
          <a:xfrm>
            <a:off x="680890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Predict Outcomes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subTitle"/>
          </p:nvPr>
        </p:nvSpPr>
        <p:spPr>
          <a:xfrm>
            <a:off x="76200" y="99420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Complete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200" name="Google Shape;200;p22"/>
          <p:cNvSpPr txBox="1"/>
          <p:nvPr>
            <p:ph idx="1" type="subTitle"/>
          </p:nvPr>
        </p:nvSpPr>
        <p:spPr>
          <a:xfrm>
            <a:off x="2392425" y="99420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Ongoing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4708650" y="99420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Awaiting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6808900" y="99420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Awaiting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2392425" y="2447950"/>
            <a:ext cx="21438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Dummy data conversion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4708650" y="2447950"/>
            <a:ext cx="21438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Correlation matrices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Run stepwise functions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subTitle"/>
          </p:nvPr>
        </p:nvSpPr>
        <p:spPr>
          <a:xfrm>
            <a:off x="6808900" y="2447950"/>
            <a:ext cx="21438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Finalize model variables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Test model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598100" y="1251508"/>
            <a:ext cx="82221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 National Library of Medicine: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https://ghr.nlm.nih.gov/condition/opioid-addiction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ctrTitle"/>
          </p:nvPr>
        </p:nvSpPr>
        <p:spPr>
          <a:xfrm>
            <a:off x="421225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or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Opioid Use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471742" y="1160520"/>
            <a:ext cx="25491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Health Risks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 flipH="1">
            <a:off x="534960" y="1986593"/>
            <a:ext cx="2869088" cy="603846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18802" y="1989961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Heroin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34960" y="2597125"/>
            <a:ext cx="2869088" cy="603846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818791" y="2593782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Pain Relievers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28850" y="1071575"/>
            <a:ext cx="28692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Drugs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3311754" y="1986601"/>
            <a:ext cx="2869088" cy="603846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601686" y="1989944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Painful Withdrawal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11765" y="2597120"/>
            <a:ext cx="2869088" cy="603846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601696" y="2600462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Overdose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/>
          <p:nvPr/>
        </p:nvSpPr>
        <p:spPr>
          <a:xfrm flipH="1">
            <a:off x="3311765" y="3204254"/>
            <a:ext cx="2869088" cy="603846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601696" y="3207597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Death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6282489" y="1160520"/>
            <a:ext cx="25491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Scope</a:t>
            </a:r>
            <a:endParaRPr sz="2400"/>
          </a:p>
        </p:txBody>
      </p:sp>
      <p:sp>
        <p:nvSpPr>
          <p:cNvPr id="105" name="Google Shape;105;p14"/>
          <p:cNvSpPr/>
          <p:nvPr/>
        </p:nvSpPr>
        <p:spPr>
          <a:xfrm flipH="1">
            <a:off x="6122501" y="1986601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22512" y="2597120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488643" y="2600462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33,000 opioid OD deaths in 2016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378493" y="1989955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million Americans addicted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>
            <a:off x="6122677" y="3207654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412609" y="3210997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 50% of all OD deaths are opioids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122512" y="3821395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488643" y="3824737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Drug OD is #1 cause of death under age 50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598100" y="1251508"/>
            <a:ext cx="82221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most affect whether or not an opioid user </a:t>
            </a:r>
            <a:r>
              <a:rPr lang="en"/>
              <a:t>receives</a:t>
            </a:r>
            <a:r>
              <a:rPr lang="en"/>
              <a:t> treatment?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provide insight on who is not currently receiving the treatment they need and therefore where treatment outreach/support should be focused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10800000">
            <a:off x="814100" y="1769225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10800000">
            <a:off x="814100" y="3103125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75" y="1511850"/>
            <a:ext cx="2527200" cy="838800"/>
          </a:xfrm>
          <a:prstGeom prst="homePlate">
            <a:avLst>
              <a:gd fmla="val 50000" name="adj"/>
            </a:avLst>
          </a:prstGeom>
          <a:solidFill>
            <a:srgbClr val="1E29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200726" y="1511850"/>
            <a:ext cx="2527200" cy="838800"/>
          </a:xfrm>
          <a:prstGeom prst="chevron">
            <a:avLst>
              <a:gd fmla="val 50000" name="adj"/>
            </a:avLst>
          </a:prstGeom>
          <a:solidFill>
            <a:srgbClr val="2633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7620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415886" y="1511850"/>
            <a:ext cx="2527200" cy="838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617210" y="1511850"/>
            <a:ext cx="2527200" cy="838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2392425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470865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Analyze Variable Relationships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680890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Predict Outcomes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76200" y="2485175"/>
            <a:ext cx="21438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National Survey on Drug Use and Health </a:t>
            </a:r>
            <a:endParaRPr sz="1800"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2392425" y="2485175"/>
            <a:ext cx="21438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Variable Selection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Define</a:t>
            </a:r>
            <a:r>
              <a:rPr lang="en" sz="1800"/>
              <a:t> Target Variable</a:t>
            </a:r>
            <a:endParaRPr sz="1800"/>
          </a:p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4644475" y="2485175"/>
            <a:ext cx="21438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Correlations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Relationship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Visualizations</a:t>
            </a:r>
            <a:endParaRPr sz="1800"/>
          </a:p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6808900" y="2485175"/>
            <a:ext cx="21438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Regression Modeling of Relevant Variables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Indications of opportunity for better treatment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598100" y="1251508"/>
            <a:ext cx="82221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National Survey on Drug Use and Health, 2017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 on legal and illegal drug use, metal health, and treatment in the United States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Source: Substance Abuse &amp; Mental Health Data Archive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Scale: 2668 variables, 56,276 observations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Both categorical (nominal + ordinal) and numerical (binary + interval)</a:t>
            </a:r>
            <a:endParaRPr sz="2400"/>
          </a:p>
        </p:txBody>
      </p:sp>
      <p:sp>
        <p:nvSpPr>
          <p:cNvPr id="144" name="Google Shape;144;p17"/>
          <p:cNvSpPr/>
          <p:nvPr/>
        </p:nvSpPr>
        <p:spPr>
          <a:xfrm rot="10800000">
            <a:off x="835325" y="1426375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10800000">
            <a:off x="1376375" y="1847150"/>
            <a:ext cx="91500" cy="91500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10800000">
            <a:off x="1376375" y="2526000"/>
            <a:ext cx="91500" cy="91500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10800000">
            <a:off x="1376375" y="3255650"/>
            <a:ext cx="91500" cy="91500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 rot="10800000">
            <a:off x="1376375" y="3634450"/>
            <a:ext cx="91500" cy="91500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154" name="Google Shape;154;p18"/>
          <p:cNvSpPr txBox="1"/>
          <p:nvPr>
            <p:ph idx="1" type="subTitle"/>
          </p:nvPr>
        </p:nvSpPr>
        <p:spPr>
          <a:xfrm>
            <a:off x="884375" y="1251500"/>
            <a:ext cx="7935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the individual ever received treatment for heroin or pain reliever misuse?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Observations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respondents who have ever used heroin or misused pain relievers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irrelevant variables or inadvertently duplicated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10800000">
            <a:off x="1154175" y="17393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10800000">
            <a:off x="1154175" y="269605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10800000">
            <a:off x="1154175" y="36528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Being Analyzed </a:t>
            </a:r>
            <a:endParaRPr/>
          </a:p>
        </p:txBody>
      </p:sp>
      <p:sp>
        <p:nvSpPr>
          <p:cNvPr id="163" name="Google Shape;163;p19"/>
          <p:cNvSpPr txBox="1"/>
          <p:nvPr>
            <p:ph idx="1" type="subTitle"/>
          </p:nvPr>
        </p:nvSpPr>
        <p:spPr>
          <a:xfrm>
            <a:off x="884375" y="1251500"/>
            <a:ext cx="7935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range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education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paying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Facilities utilized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heroin or misuse of pain relievers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history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10800000">
            <a:off x="1154175" y="20702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10800000">
            <a:off x="1154175" y="17393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10800000">
            <a:off x="1154175" y="238875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10800000">
            <a:off x="1154175" y="30382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>
            <a:off x="1154175" y="335785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10800000">
            <a:off x="1154175" y="40062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10800000">
            <a:off x="1154175" y="432695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Paying for Treatment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88" y="1293562"/>
            <a:ext cx="4119881" cy="29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5483075" y="1722463"/>
            <a:ext cx="3261600" cy="21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17% of people that reported using opioids in the past 30 days don’t have insurance 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5300075" y="1938050"/>
            <a:ext cx="183000" cy="172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Facilities 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38" y="1390875"/>
            <a:ext cx="4545725" cy="29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