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f1a3df6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f1a3df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8e77218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8e77218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8e77218c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8e77218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e77218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8e77218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e77218cd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e77218cd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f1a3df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f1a3df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10e4ace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410e4ace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f1a3df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f1a3df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f1a3df6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f1a3df6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10e4ac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10e4ac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f1a3df6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f1a3df6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e77218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8e77218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1a3df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1a3df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e77218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8e77218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put types of treatment, and then also what percentage of users actually recieve treatment because we are trying to explain that low number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hr.nlm.nih.gov/condition/opioid-addiction" TargetMode="External"/><Relationship Id="rId4" Type="http://schemas.openxmlformats.org/officeDocument/2006/relationships/hyperlink" Target="https://www.datafiles.samhsa.gov/study-dataset/national-survey-drug-use-and-health-2017-nsduh-2017-ds0001-nid1793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1484650"/>
            <a:ext cx="85206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Factors Affecting </a:t>
            </a:r>
            <a:r>
              <a:rPr lang="en" sz="6000"/>
              <a:t>Opioid</a:t>
            </a:r>
            <a:r>
              <a:rPr lang="en" sz="6000"/>
              <a:t> Treatment</a:t>
            </a:r>
            <a:endParaRPr sz="60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3983200"/>
            <a:ext cx="85206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Mohammed Ahmed, Jacob Gibbs, Ethan Nguyen, Erin Starkey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674300" y="1251500"/>
            <a:ext cx="84366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Significant Variables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Younger and middle aged users are LESS likely to be treated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African American and Hispanic users are LESS likely to be treated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Users with a college degree are LESS likely to be treated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Users who participate in government programs are treated MORE often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6" name="Google Shape;196;p22"/>
          <p:cNvSpPr/>
          <p:nvPr/>
        </p:nvSpPr>
        <p:spPr>
          <a:xfrm rot="10800000">
            <a:off x="952350" y="1917800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7" name="Google Shape;197;p22"/>
          <p:cNvSpPr/>
          <p:nvPr/>
        </p:nvSpPr>
        <p:spPr>
          <a:xfrm rot="10800000">
            <a:off x="952350" y="2344363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8" name="Google Shape;198;p22"/>
          <p:cNvSpPr/>
          <p:nvPr/>
        </p:nvSpPr>
        <p:spPr>
          <a:xfrm rot="10800000">
            <a:off x="952350" y="2770913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9" name="Google Shape;199;p22"/>
          <p:cNvSpPr/>
          <p:nvPr/>
        </p:nvSpPr>
        <p:spPr>
          <a:xfrm rot="10800000">
            <a:off x="952350" y="3188625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Outcomes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subTitle"/>
          </p:nvPr>
        </p:nvSpPr>
        <p:spPr>
          <a:xfrm>
            <a:off x="844650" y="4153000"/>
            <a:ext cx="74547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Younger and middle aged users are LESS likely to be treated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13" y="1298650"/>
            <a:ext cx="5289875" cy="28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Outcomes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844650" y="4153000"/>
            <a:ext cx="74547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Users participating in government programs are MORE likely to </a:t>
            </a:r>
            <a:r>
              <a:rPr lang="en" sz="2000"/>
              <a:t>receive</a:t>
            </a:r>
            <a:r>
              <a:rPr lang="en" sz="2000"/>
              <a:t> treatment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976" y="1334375"/>
            <a:ext cx="4992350" cy="30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735300" y="741575"/>
            <a:ext cx="64176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Participation in a Government Program (Yes/No)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674300" y="1022900"/>
            <a:ext cx="5657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Likelihood</a:t>
            </a:r>
            <a:r>
              <a:rPr lang="en" sz="2400"/>
              <a:t> of </a:t>
            </a:r>
            <a:r>
              <a:rPr lang="en" sz="2400"/>
              <a:t>Receiving</a:t>
            </a:r>
            <a:r>
              <a:rPr lang="en" sz="2400"/>
              <a:t> </a:t>
            </a:r>
            <a:r>
              <a:rPr lang="en" sz="2400"/>
              <a:t>Treatment</a:t>
            </a:r>
            <a:r>
              <a:rPr lang="en" sz="2400"/>
              <a:t>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Increased:						Decreased: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1046025" y="1988925"/>
            <a:ext cx="25056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heroin nearly every other 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government program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4707625" y="1946475"/>
            <a:ext cx="29403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Younger and Middle Aged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African American or Hispanic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a college degree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598100" y="1251508"/>
            <a:ext cx="82221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 National Library of Medicine: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https://ghr.nlm.nih.gov/condition/opioid-addiction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National Survey on Drug Use and Health, 2017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(NSDUH-2017-DS0001)https://www.datafiles.samhsa.gov/study-dataset/national-survey-drug-use-and-health-2017-nsduh-2017-ds0001-nid17939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ctrTitle"/>
          </p:nvPr>
        </p:nvSpPr>
        <p:spPr>
          <a:xfrm>
            <a:off x="421225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or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Opioid Use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471742" y="1160520"/>
            <a:ext cx="25491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Health Risks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 flipH="1">
            <a:off x="534960" y="1986593"/>
            <a:ext cx="2869088" cy="603846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18802" y="1989961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Heroin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34960" y="2597125"/>
            <a:ext cx="2869088" cy="603846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818791" y="2593782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Pain Relievers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28850" y="1071575"/>
            <a:ext cx="28692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Drugs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3311754" y="1986601"/>
            <a:ext cx="2869088" cy="603846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601686" y="1989944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Painful Withdrawal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11765" y="2597120"/>
            <a:ext cx="2869088" cy="603846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601696" y="2600462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Overdose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/>
          <p:nvPr/>
        </p:nvSpPr>
        <p:spPr>
          <a:xfrm flipH="1">
            <a:off x="3311765" y="3204254"/>
            <a:ext cx="2869088" cy="603846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601696" y="3207597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Death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6282489" y="1160520"/>
            <a:ext cx="25491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Scope</a:t>
            </a:r>
            <a:endParaRPr sz="2400"/>
          </a:p>
        </p:txBody>
      </p:sp>
      <p:sp>
        <p:nvSpPr>
          <p:cNvPr id="105" name="Google Shape;105;p14"/>
          <p:cNvSpPr/>
          <p:nvPr/>
        </p:nvSpPr>
        <p:spPr>
          <a:xfrm flipH="1">
            <a:off x="6122501" y="1986601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22512" y="2597120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488643" y="2600462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33,000 opioid OD deaths in 2016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378493" y="1989955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million Americans addicted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>
            <a:off x="6122677" y="3207654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412609" y="3210997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 50% of all OD deaths are opioids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122512" y="3821395"/>
            <a:ext cx="2869088" cy="603846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488643" y="3824737"/>
            <a:ext cx="2289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Drug OD is #1 cause of death under age 50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598100" y="1251508"/>
            <a:ext cx="82221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most affect whether or not an opioid user </a:t>
            </a:r>
            <a:r>
              <a:rPr lang="en"/>
              <a:t>receives</a:t>
            </a:r>
            <a:r>
              <a:rPr lang="en"/>
              <a:t> treatment?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provide insight on who is not currently receiving the treatment they need and therefore where treatment outreach/support should be focused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10800000">
            <a:off x="814100" y="1769225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10800000">
            <a:off x="814100" y="3103125"/>
            <a:ext cx="183000" cy="183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75" y="1511850"/>
            <a:ext cx="2527200" cy="838800"/>
          </a:xfrm>
          <a:prstGeom prst="homePlate">
            <a:avLst>
              <a:gd fmla="val 50000" name="adj"/>
            </a:avLst>
          </a:prstGeom>
          <a:solidFill>
            <a:srgbClr val="1E29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2200726" y="1511850"/>
            <a:ext cx="2527200" cy="838800"/>
          </a:xfrm>
          <a:prstGeom prst="chevron">
            <a:avLst>
              <a:gd fmla="val 50000" name="adj"/>
            </a:avLst>
          </a:prstGeom>
          <a:solidFill>
            <a:srgbClr val="2633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7620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415886" y="1511850"/>
            <a:ext cx="2527200" cy="8388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617210" y="1511850"/>
            <a:ext cx="2527200" cy="838800"/>
          </a:xfrm>
          <a:prstGeom prst="chevron">
            <a:avLst>
              <a:gd fmla="val 50000" name="adj"/>
            </a:avLst>
          </a:prstGeom>
          <a:solidFill>
            <a:srgbClr val="A5BA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2392425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470865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Analyze Variable Relationships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6808900" y="1686750"/>
            <a:ext cx="21438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Insights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6200" y="2485175"/>
            <a:ext cx="2143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National Survey on Drug Use and Health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392425" y="2485175"/>
            <a:ext cx="2143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 Selection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Define Target Variable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644475" y="2485175"/>
            <a:ext cx="2143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Relationship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Visualizations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6808900" y="2485175"/>
            <a:ext cx="2143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Indications of opportunity for better treatment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Analyzed 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884375" y="1099400"/>
            <a:ext cx="82596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Variable 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 the individual ever received treatment for heroin or pain reliever misuse? (Yes/No)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Input Variables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019250" y="3078475"/>
            <a:ext cx="2334600" cy="756900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1019250" y="3220225"/>
            <a:ext cx="2334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800"/>
          </a:p>
        </p:txBody>
      </p:sp>
      <p:sp>
        <p:nvSpPr>
          <p:cNvPr id="146" name="Google Shape;146;p17"/>
          <p:cNvSpPr/>
          <p:nvPr/>
        </p:nvSpPr>
        <p:spPr>
          <a:xfrm>
            <a:off x="3293125" y="3078475"/>
            <a:ext cx="2334600" cy="7569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3447175" y="3091825"/>
            <a:ext cx="2026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Access to Resources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/>
          </a:p>
        </p:txBody>
      </p:sp>
      <p:sp>
        <p:nvSpPr>
          <p:cNvPr id="148" name="Google Shape;148;p17"/>
          <p:cNvSpPr/>
          <p:nvPr/>
        </p:nvSpPr>
        <p:spPr>
          <a:xfrm>
            <a:off x="5556975" y="3078475"/>
            <a:ext cx="2334600" cy="756900"/>
          </a:xfrm>
          <a:prstGeom prst="parallelogram">
            <a:avLst>
              <a:gd fmla="val 25000" name="adj"/>
            </a:avLst>
          </a:prstGeom>
          <a:solidFill>
            <a:srgbClr val="A5BA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5556975" y="3220225"/>
            <a:ext cx="2334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Usage History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10800000">
            <a:off x="598100" y="1117950"/>
            <a:ext cx="171600" cy="172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42200" y="4485200"/>
            <a:ext cx="8259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heryrtot= Total # of days the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respondent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used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heroin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the past year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**first rule sorts out applicants that heroin use is NOT applicable to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865175" y="980025"/>
            <a:ext cx="8003100" cy="9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Individuals who use heroin LESS than 162 days a year often do NOT participate in getting the treatment they need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75" y="1631000"/>
            <a:ext cx="4227150" cy="28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Use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13900" y="4354025"/>
            <a:ext cx="8259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Density and Average Frequency of Heroin Use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00" y="1194147"/>
            <a:ext cx="4914004" cy="306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0" y="1616072"/>
            <a:ext cx="5432436" cy="257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736" y="1252647"/>
            <a:ext cx="3101964" cy="3298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243900" y="1915350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43900" y="2051550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43900" y="2187750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43900" y="2460150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43900" y="3164925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43900" y="3589925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243900" y="3726125"/>
            <a:ext cx="12627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6874100" y="1960150"/>
            <a:ext cx="13398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6691827" y="3164925"/>
            <a:ext cx="15723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6691827" y="3301125"/>
            <a:ext cx="1572300" cy="13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ctrTitle"/>
          </p:nvPr>
        </p:nvSpPr>
        <p:spPr>
          <a:xfrm>
            <a:off x="598100" y="126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3766500" y="1048388"/>
            <a:ext cx="1611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Lift Chart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38" y="1666725"/>
            <a:ext cx="5476927" cy="3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