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5"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79838E-9AFE-43EE-9B2F-60D0F2512AA6}" type="datetimeFigureOut">
              <a:rPr lang="en-US" smtClean="0"/>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330567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9838E-9AFE-43EE-9B2F-60D0F2512AA6}" type="datetimeFigureOut">
              <a:rPr lang="en-US" smtClean="0"/>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216672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9838E-9AFE-43EE-9B2F-60D0F2512AA6}" type="datetimeFigureOut">
              <a:rPr lang="en-US" smtClean="0"/>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292671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9838E-9AFE-43EE-9B2F-60D0F2512AA6}" type="datetimeFigureOut">
              <a:rPr lang="en-US" smtClean="0"/>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224442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9838E-9AFE-43EE-9B2F-60D0F2512AA6}" type="datetimeFigureOut">
              <a:rPr lang="en-US" smtClean="0"/>
              <a:t>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429058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9838E-9AFE-43EE-9B2F-60D0F2512AA6}" type="datetimeFigureOut">
              <a:rPr lang="en-US" smtClean="0"/>
              <a:t>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193507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9838E-9AFE-43EE-9B2F-60D0F2512AA6}" type="datetimeFigureOut">
              <a:rPr lang="en-US" smtClean="0"/>
              <a:t>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100225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9838E-9AFE-43EE-9B2F-60D0F2512AA6}" type="datetimeFigureOut">
              <a:rPr lang="en-US" smtClean="0"/>
              <a:t>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184170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9838E-9AFE-43EE-9B2F-60D0F2512AA6}" type="datetimeFigureOut">
              <a:rPr lang="en-US" smtClean="0"/>
              <a:t>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68876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9838E-9AFE-43EE-9B2F-60D0F2512AA6}" type="datetimeFigureOut">
              <a:rPr lang="en-US" smtClean="0"/>
              <a:t>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97305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9838E-9AFE-43EE-9B2F-60D0F2512AA6}" type="datetimeFigureOut">
              <a:rPr lang="en-US" smtClean="0"/>
              <a:t>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FA51-C6E4-4377-9296-25C70B140EAC}" type="slidenum">
              <a:rPr lang="en-US" smtClean="0"/>
              <a:t>‹#›</a:t>
            </a:fld>
            <a:endParaRPr lang="en-US"/>
          </a:p>
        </p:txBody>
      </p:sp>
    </p:spTree>
    <p:extLst>
      <p:ext uri="{BB962C8B-B14F-4D97-AF65-F5344CB8AC3E}">
        <p14:creationId xmlns:p14="http://schemas.microsoft.com/office/powerpoint/2010/main" val="184818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9838E-9AFE-43EE-9B2F-60D0F2512AA6}" type="datetimeFigureOut">
              <a:rPr lang="en-US" smtClean="0"/>
              <a:t>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9FA51-C6E4-4377-9296-25C70B140EAC}" type="slidenum">
              <a:rPr lang="en-US" smtClean="0"/>
              <a:t>‹#›</a:t>
            </a:fld>
            <a:endParaRPr lang="en-US"/>
          </a:p>
        </p:txBody>
      </p:sp>
    </p:spTree>
    <p:extLst>
      <p:ext uri="{BB962C8B-B14F-4D97-AF65-F5344CB8AC3E}">
        <p14:creationId xmlns:p14="http://schemas.microsoft.com/office/powerpoint/2010/main" val="2872802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0" y="0"/>
            <a:ext cx="9067800" cy="914400"/>
          </a:xfrm>
        </p:spPr>
        <p:txBody>
          <a:bodyPr/>
          <a:lstStyle/>
          <a:p>
            <a:r>
              <a:rPr lang="en-US" sz="4800">
                <a:solidFill>
                  <a:schemeClr val="tx1"/>
                </a:solidFill>
                <a:latin typeface="Arial Black" pitchFamily="34" charset="0"/>
              </a:rPr>
              <a:t>How the Heap Sort Works</a:t>
            </a:r>
          </a:p>
        </p:txBody>
      </p:sp>
      <p:sp>
        <p:nvSpPr>
          <p:cNvPr id="948227" name="Text Box 3"/>
          <p:cNvSpPr txBox="1">
            <a:spLocks noChangeArrowheads="1"/>
          </p:cNvSpPr>
          <p:nvPr/>
        </p:nvSpPr>
        <p:spPr bwMode="auto">
          <a:xfrm>
            <a:off x="381000" y="838200"/>
            <a:ext cx="8382000" cy="1244600"/>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The </a:t>
            </a:r>
            <a:r>
              <a:rPr lang="en-US" sz="2400" b="0" i="1" dirty="0">
                <a:latin typeface="Arial Black" pitchFamily="34" charset="0"/>
              </a:rPr>
              <a:t>Heap Sort</a:t>
            </a:r>
            <a:r>
              <a:rPr lang="en-US" sz="2400" dirty="0"/>
              <a:t> takes the </a:t>
            </a:r>
            <a:r>
              <a:rPr lang="en-US" sz="2400" b="0" i="1" dirty="0">
                <a:latin typeface="Arial Black" pitchFamily="34" charset="0"/>
              </a:rPr>
              <a:t>Root</a:t>
            </a:r>
            <a:r>
              <a:rPr lang="en-US" sz="2400" dirty="0"/>
              <a:t> - which is the largest element - stores it in the </a:t>
            </a:r>
            <a:r>
              <a:rPr lang="en-US" sz="2400" u="sng" dirty="0"/>
              <a:t>last</a:t>
            </a:r>
            <a:r>
              <a:rPr lang="en-US" sz="2400" dirty="0"/>
              <a:t> element of the array, and then removes the </a:t>
            </a:r>
            <a:r>
              <a:rPr lang="en-US" sz="2400" b="0" i="1" dirty="0">
                <a:latin typeface="Arial Black" pitchFamily="34" charset="0"/>
              </a:rPr>
              <a:t>Root</a:t>
            </a:r>
            <a:r>
              <a:rPr lang="en-US" sz="2400" dirty="0"/>
              <a:t>.</a:t>
            </a:r>
            <a:r>
              <a:rPr lang="en-US" dirty="0"/>
              <a:t>  </a:t>
            </a:r>
            <a:r>
              <a:rPr lang="en-US" sz="2400" dirty="0"/>
              <a:t>The Root is replaced by the last element of the array.</a:t>
            </a:r>
            <a:endParaRPr lang="en-US" sz="2400" dirty="0"/>
          </a:p>
        </p:txBody>
      </p:sp>
      <p:grpSp>
        <p:nvGrpSpPr>
          <p:cNvPr id="948228" name="Group 4"/>
          <p:cNvGrpSpPr>
            <a:grpSpLocks/>
          </p:cNvGrpSpPr>
          <p:nvPr/>
        </p:nvGrpSpPr>
        <p:grpSpPr bwMode="auto">
          <a:xfrm>
            <a:off x="804863" y="3124200"/>
            <a:ext cx="7272337" cy="3429000"/>
            <a:chOff x="432" y="2160"/>
            <a:chExt cx="4581" cy="1680"/>
          </a:xfrm>
        </p:grpSpPr>
        <p:sp>
          <p:nvSpPr>
            <p:cNvPr id="948229" name="Rectangle 5"/>
            <p:cNvSpPr>
              <a:spLocks noChangeArrowheads="1"/>
            </p:cNvSpPr>
            <p:nvPr/>
          </p:nvSpPr>
          <p:spPr bwMode="auto">
            <a:xfrm>
              <a:off x="2736" y="2160"/>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500</a:t>
              </a:r>
            </a:p>
          </p:txBody>
        </p:sp>
        <p:sp>
          <p:nvSpPr>
            <p:cNvPr id="948230" name="Rectangle 6"/>
            <p:cNvSpPr>
              <a:spLocks noChangeArrowheads="1"/>
            </p:cNvSpPr>
            <p:nvPr/>
          </p:nvSpPr>
          <p:spPr bwMode="auto">
            <a:xfrm>
              <a:off x="1376"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450</a:t>
              </a:r>
            </a:p>
          </p:txBody>
        </p:sp>
        <p:sp>
          <p:nvSpPr>
            <p:cNvPr id="948231" name="Rectangle 7"/>
            <p:cNvSpPr>
              <a:spLocks noChangeArrowheads="1"/>
            </p:cNvSpPr>
            <p:nvPr/>
          </p:nvSpPr>
          <p:spPr bwMode="auto">
            <a:xfrm>
              <a:off x="4068"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475</a:t>
              </a:r>
            </a:p>
          </p:txBody>
        </p:sp>
        <p:sp>
          <p:nvSpPr>
            <p:cNvPr id="948232" name="Rectangle 8"/>
            <p:cNvSpPr>
              <a:spLocks noChangeArrowheads="1"/>
            </p:cNvSpPr>
            <p:nvPr/>
          </p:nvSpPr>
          <p:spPr bwMode="auto">
            <a:xfrm>
              <a:off x="747"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425</a:t>
              </a:r>
            </a:p>
          </p:txBody>
        </p:sp>
        <p:sp>
          <p:nvSpPr>
            <p:cNvPr id="948233" name="Rectangle 9"/>
            <p:cNvSpPr>
              <a:spLocks noChangeArrowheads="1"/>
            </p:cNvSpPr>
            <p:nvPr/>
          </p:nvSpPr>
          <p:spPr bwMode="auto">
            <a:xfrm>
              <a:off x="432"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8234" name="Rectangle 10"/>
            <p:cNvSpPr>
              <a:spLocks noChangeArrowheads="1"/>
            </p:cNvSpPr>
            <p:nvPr/>
          </p:nvSpPr>
          <p:spPr bwMode="auto">
            <a:xfrm>
              <a:off x="2006"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8235" name="Rectangle 11"/>
            <p:cNvSpPr>
              <a:spLocks noChangeArrowheads="1"/>
            </p:cNvSpPr>
            <p:nvPr/>
          </p:nvSpPr>
          <p:spPr bwMode="auto">
            <a:xfrm>
              <a:off x="1061" y="3643"/>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250</a:t>
              </a:r>
            </a:p>
          </p:txBody>
        </p:sp>
        <p:sp>
          <p:nvSpPr>
            <p:cNvPr id="948236" name="Rectangle 12"/>
            <p:cNvSpPr>
              <a:spLocks noChangeArrowheads="1"/>
            </p:cNvSpPr>
            <p:nvPr/>
          </p:nvSpPr>
          <p:spPr bwMode="auto">
            <a:xfrm>
              <a:off x="3439"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430</a:t>
              </a:r>
            </a:p>
          </p:txBody>
        </p:sp>
        <p:sp>
          <p:nvSpPr>
            <p:cNvPr id="948237" name="Rectangle 13"/>
            <p:cNvSpPr>
              <a:spLocks noChangeArrowheads="1"/>
            </p:cNvSpPr>
            <p:nvPr/>
          </p:nvSpPr>
          <p:spPr bwMode="auto">
            <a:xfrm>
              <a:off x="1691"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200</a:t>
              </a:r>
            </a:p>
          </p:txBody>
        </p:sp>
        <p:sp>
          <p:nvSpPr>
            <p:cNvPr id="948238" name="Rectangle 14"/>
            <p:cNvSpPr>
              <a:spLocks noChangeArrowheads="1"/>
            </p:cNvSpPr>
            <p:nvPr/>
          </p:nvSpPr>
          <p:spPr bwMode="auto">
            <a:xfrm>
              <a:off x="4698"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440</a:t>
              </a:r>
            </a:p>
          </p:txBody>
        </p:sp>
        <p:sp>
          <p:nvSpPr>
            <p:cNvPr id="948239" name="Rectangle 15"/>
            <p:cNvSpPr>
              <a:spLocks noChangeArrowheads="1"/>
            </p:cNvSpPr>
            <p:nvPr/>
          </p:nvSpPr>
          <p:spPr bwMode="auto">
            <a:xfrm>
              <a:off x="3124" y="3643"/>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375</a:t>
              </a:r>
            </a:p>
          </p:txBody>
        </p:sp>
        <p:sp>
          <p:nvSpPr>
            <p:cNvPr id="948240" name="Rectangle 16"/>
            <p:cNvSpPr>
              <a:spLocks noChangeArrowheads="1"/>
            </p:cNvSpPr>
            <p:nvPr/>
          </p:nvSpPr>
          <p:spPr bwMode="auto">
            <a:xfrm>
              <a:off x="2305" y="3646"/>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255</a:t>
              </a:r>
            </a:p>
          </p:txBody>
        </p:sp>
        <p:sp>
          <p:nvSpPr>
            <p:cNvPr id="948241" name="Line 17"/>
            <p:cNvSpPr>
              <a:spLocks noChangeShapeType="1"/>
            </p:cNvSpPr>
            <p:nvPr/>
          </p:nvSpPr>
          <p:spPr bwMode="auto">
            <a:xfrm flipH="1">
              <a:off x="1536" y="2370"/>
              <a:ext cx="1163"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2" name="Line 18"/>
            <p:cNvSpPr>
              <a:spLocks noChangeShapeType="1"/>
            </p:cNvSpPr>
            <p:nvPr/>
          </p:nvSpPr>
          <p:spPr bwMode="auto">
            <a:xfrm>
              <a:off x="3091" y="2370"/>
              <a:ext cx="1120"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3" name="Line 19"/>
            <p:cNvSpPr>
              <a:spLocks noChangeShapeType="1"/>
            </p:cNvSpPr>
            <p:nvPr/>
          </p:nvSpPr>
          <p:spPr bwMode="auto">
            <a:xfrm flipH="1">
              <a:off x="911" y="2876"/>
              <a:ext cx="613"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4" name="Line 20"/>
            <p:cNvSpPr>
              <a:spLocks noChangeShapeType="1"/>
            </p:cNvSpPr>
            <p:nvPr/>
          </p:nvSpPr>
          <p:spPr bwMode="auto">
            <a:xfrm>
              <a:off x="1523" y="2876"/>
              <a:ext cx="635"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5" name="Line 21"/>
            <p:cNvSpPr>
              <a:spLocks noChangeShapeType="1"/>
            </p:cNvSpPr>
            <p:nvPr/>
          </p:nvSpPr>
          <p:spPr bwMode="auto">
            <a:xfrm flipH="1">
              <a:off x="3598" y="2876"/>
              <a:ext cx="634"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6" name="Line 22"/>
            <p:cNvSpPr>
              <a:spLocks noChangeShapeType="1"/>
            </p:cNvSpPr>
            <p:nvPr/>
          </p:nvSpPr>
          <p:spPr bwMode="auto">
            <a:xfrm>
              <a:off x="4253" y="2876"/>
              <a:ext cx="592" cy="221"/>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7" name="Line 23"/>
            <p:cNvSpPr>
              <a:spLocks noChangeShapeType="1"/>
            </p:cNvSpPr>
            <p:nvPr/>
          </p:nvSpPr>
          <p:spPr bwMode="auto">
            <a:xfrm flipH="1">
              <a:off x="594" y="3336"/>
              <a:ext cx="317"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8" name="Line 24"/>
            <p:cNvSpPr>
              <a:spLocks noChangeShapeType="1"/>
            </p:cNvSpPr>
            <p:nvPr/>
          </p:nvSpPr>
          <p:spPr bwMode="auto">
            <a:xfrm>
              <a:off x="932" y="3349"/>
              <a:ext cx="296"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49" name="Line 25"/>
            <p:cNvSpPr>
              <a:spLocks noChangeShapeType="1"/>
            </p:cNvSpPr>
            <p:nvPr/>
          </p:nvSpPr>
          <p:spPr bwMode="auto">
            <a:xfrm flipH="1">
              <a:off x="1840" y="3336"/>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50" name="Line 26"/>
            <p:cNvSpPr>
              <a:spLocks noChangeShapeType="1"/>
            </p:cNvSpPr>
            <p:nvPr/>
          </p:nvSpPr>
          <p:spPr bwMode="auto">
            <a:xfrm flipH="1">
              <a:off x="3260" y="3336"/>
              <a:ext cx="33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8251" name="Line 27"/>
            <p:cNvSpPr>
              <a:spLocks noChangeShapeType="1"/>
            </p:cNvSpPr>
            <p:nvPr/>
          </p:nvSpPr>
          <p:spPr bwMode="auto">
            <a:xfrm>
              <a:off x="2178" y="3333"/>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aphicFrame>
        <p:nvGraphicFramePr>
          <p:cNvPr id="948252" name="Group 28"/>
          <p:cNvGraphicFramePr>
            <a:graphicFrameLocks noGrp="1"/>
          </p:cNvGraphicFramePr>
          <p:nvPr/>
        </p:nvGraphicFramePr>
        <p:xfrm>
          <a:off x="381000" y="2241550"/>
          <a:ext cx="8382000" cy="731520"/>
        </p:xfrm>
        <a:graphic>
          <a:graphicData uri="http://schemas.openxmlformats.org/drawingml/2006/table">
            <a:tbl>
              <a:tblPr/>
              <a:tblGrid>
                <a:gridCol w="698500"/>
                <a:gridCol w="698500"/>
                <a:gridCol w="698500"/>
                <a:gridCol w="698500"/>
                <a:gridCol w="698500"/>
                <a:gridCol w="698500"/>
                <a:gridCol w="698500"/>
                <a:gridCol w="698500"/>
                <a:gridCol w="698500"/>
                <a:gridCol w="698500"/>
                <a:gridCol w="698500"/>
                <a:gridCol w="6985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948297" name="Line 73"/>
          <p:cNvSpPr>
            <a:spLocks noChangeShapeType="1"/>
          </p:cNvSpPr>
          <p:nvPr/>
        </p:nvSpPr>
        <p:spPr bwMode="auto">
          <a:xfrm flipV="1">
            <a:off x="4953000" y="2819400"/>
            <a:ext cx="3124200" cy="533400"/>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73"/>
          <p:cNvSpPr>
            <a:spLocks noChangeShapeType="1"/>
          </p:cNvSpPr>
          <p:nvPr/>
        </p:nvSpPr>
        <p:spPr bwMode="auto">
          <a:xfrm flipH="1" flipV="1">
            <a:off x="4648200" y="3657600"/>
            <a:ext cx="533400" cy="2362200"/>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05133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0" y="0"/>
            <a:ext cx="9067800" cy="914400"/>
          </a:xfrm>
        </p:spPr>
        <p:txBody>
          <a:bodyPr/>
          <a:lstStyle/>
          <a:p>
            <a:r>
              <a:rPr lang="en-US" sz="4800" dirty="0">
                <a:solidFill>
                  <a:schemeClr val="tx1"/>
                </a:solidFill>
                <a:latin typeface="Arial Black" pitchFamily="34" charset="0"/>
              </a:rPr>
              <a:t>OK… Now What?</a:t>
            </a:r>
          </a:p>
        </p:txBody>
      </p:sp>
      <p:sp>
        <p:nvSpPr>
          <p:cNvPr id="949251" name="Text Box 3"/>
          <p:cNvSpPr txBox="1">
            <a:spLocks noChangeArrowheads="1"/>
          </p:cNvSpPr>
          <p:nvPr/>
        </p:nvSpPr>
        <p:spPr bwMode="auto">
          <a:xfrm>
            <a:off x="381000" y="838200"/>
            <a:ext cx="8382000" cy="1569660"/>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The </a:t>
            </a:r>
            <a:r>
              <a:rPr lang="en-US" sz="2400" b="0" i="1" dirty="0">
                <a:latin typeface="Arial Black" pitchFamily="34" charset="0"/>
              </a:rPr>
              <a:t>Heap</a:t>
            </a:r>
            <a:r>
              <a:rPr lang="en-US" sz="2400" dirty="0"/>
              <a:t> needs to be fixed.  A special </a:t>
            </a:r>
            <a:r>
              <a:rPr lang="en-US" sz="2400" b="0" i="1" dirty="0" err="1">
                <a:latin typeface="Arial Black" pitchFamily="34" charset="0"/>
              </a:rPr>
              <a:t>fixHeap</a:t>
            </a:r>
            <a:r>
              <a:rPr lang="en-US" sz="2400" dirty="0"/>
              <a:t> method starts at the </a:t>
            </a:r>
            <a:r>
              <a:rPr lang="en-US" sz="2400" b="0" i="1" dirty="0">
                <a:latin typeface="Arial Black" pitchFamily="34" charset="0"/>
              </a:rPr>
              <a:t>Root</a:t>
            </a:r>
            <a:r>
              <a:rPr lang="en-US" sz="2400" dirty="0"/>
              <a:t> (or what use to be the Root) and replaces it with the </a:t>
            </a:r>
            <a:r>
              <a:rPr lang="en-US" sz="2400" u="sng" dirty="0"/>
              <a:t>larger</a:t>
            </a:r>
            <a:r>
              <a:rPr lang="en-US" sz="2400" dirty="0"/>
              <a:t> of its 2 children.</a:t>
            </a:r>
            <a:r>
              <a:rPr lang="en-US" dirty="0"/>
              <a:t>  </a:t>
            </a:r>
            <a:r>
              <a:rPr lang="en-US" sz="2400" dirty="0"/>
              <a:t>It is the same </a:t>
            </a:r>
            <a:r>
              <a:rPr lang="en-US" sz="2400" i="1" dirty="0"/>
              <a:t>concept</a:t>
            </a:r>
            <a:r>
              <a:rPr lang="en-US" sz="2400" dirty="0"/>
              <a:t> as the </a:t>
            </a:r>
            <a:r>
              <a:rPr lang="en-US" sz="2400" dirty="0" err="1"/>
              <a:t>swapDown</a:t>
            </a:r>
            <a:r>
              <a:rPr lang="en-US" sz="2400" dirty="0"/>
              <a:t> that you used when you removed.</a:t>
            </a:r>
          </a:p>
        </p:txBody>
      </p:sp>
      <p:sp>
        <p:nvSpPr>
          <p:cNvPr id="949276" name="Oval 28"/>
          <p:cNvSpPr>
            <a:spLocks noChangeArrowheads="1"/>
          </p:cNvSpPr>
          <p:nvPr/>
        </p:nvSpPr>
        <p:spPr bwMode="auto">
          <a:xfrm>
            <a:off x="4114800" y="2743200"/>
            <a:ext cx="1219200" cy="91440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278" name="Oval 30"/>
          <p:cNvSpPr>
            <a:spLocks noChangeArrowheads="1"/>
          </p:cNvSpPr>
          <p:nvPr/>
        </p:nvSpPr>
        <p:spPr bwMode="auto">
          <a:xfrm>
            <a:off x="6324600" y="3962400"/>
            <a:ext cx="990600" cy="838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9360" name="Group 112"/>
          <p:cNvGraphicFramePr>
            <a:graphicFrameLocks noGrp="1"/>
          </p:cNvGraphicFramePr>
          <p:nvPr>
            <p:extLst>
              <p:ext uri="{D42A27DB-BD31-4B8C-83A1-F6EECF244321}">
                <p14:modId xmlns:p14="http://schemas.microsoft.com/office/powerpoint/2010/main" val="108432886"/>
              </p:ext>
            </p:extLst>
          </p:nvPr>
        </p:nvGraphicFramePr>
        <p:xfrm>
          <a:off x="381000" y="2468880"/>
          <a:ext cx="8382000" cy="731520"/>
        </p:xfrm>
        <a:graphic>
          <a:graphicData uri="http://schemas.openxmlformats.org/drawingml/2006/table">
            <a:tbl>
              <a:tblPr/>
              <a:tblGrid>
                <a:gridCol w="698500"/>
                <a:gridCol w="698500"/>
                <a:gridCol w="698500"/>
                <a:gridCol w="698500"/>
                <a:gridCol w="698500"/>
                <a:gridCol w="698500"/>
                <a:gridCol w="698500"/>
                <a:gridCol w="698500"/>
                <a:gridCol w="698500"/>
                <a:gridCol w="698500"/>
                <a:gridCol w="698500"/>
                <a:gridCol w="6985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pSp>
        <p:nvGrpSpPr>
          <p:cNvPr id="949252" name="Group 4"/>
          <p:cNvGrpSpPr>
            <a:grpSpLocks/>
          </p:cNvGrpSpPr>
          <p:nvPr/>
        </p:nvGrpSpPr>
        <p:grpSpPr bwMode="auto">
          <a:xfrm>
            <a:off x="800783" y="3314580"/>
            <a:ext cx="7272337" cy="3245304"/>
            <a:chOff x="432" y="2250"/>
            <a:chExt cx="4581" cy="1590"/>
          </a:xfrm>
        </p:grpSpPr>
        <p:sp>
          <p:nvSpPr>
            <p:cNvPr id="949254" name="Rectangle 6"/>
            <p:cNvSpPr>
              <a:spLocks noChangeArrowheads="1"/>
            </p:cNvSpPr>
            <p:nvPr/>
          </p:nvSpPr>
          <p:spPr bwMode="auto">
            <a:xfrm>
              <a:off x="1376"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450</a:t>
              </a:r>
            </a:p>
          </p:txBody>
        </p:sp>
        <p:sp>
          <p:nvSpPr>
            <p:cNvPr id="949255" name="Rectangle 7"/>
            <p:cNvSpPr>
              <a:spLocks noChangeArrowheads="1"/>
            </p:cNvSpPr>
            <p:nvPr/>
          </p:nvSpPr>
          <p:spPr bwMode="auto">
            <a:xfrm>
              <a:off x="4068"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475</a:t>
              </a:r>
            </a:p>
          </p:txBody>
        </p:sp>
        <p:sp>
          <p:nvSpPr>
            <p:cNvPr id="949256" name="Rectangle 8"/>
            <p:cNvSpPr>
              <a:spLocks noChangeArrowheads="1"/>
            </p:cNvSpPr>
            <p:nvPr/>
          </p:nvSpPr>
          <p:spPr bwMode="auto">
            <a:xfrm>
              <a:off x="747"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425</a:t>
              </a:r>
            </a:p>
          </p:txBody>
        </p:sp>
        <p:sp>
          <p:nvSpPr>
            <p:cNvPr id="949257" name="Rectangle 9"/>
            <p:cNvSpPr>
              <a:spLocks noChangeArrowheads="1"/>
            </p:cNvSpPr>
            <p:nvPr/>
          </p:nvSpPr>
          <p:spPr bwMode="auto">
            <a:xfrm>
              <a:off x="432"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9258" name="Rectangle 10"/>
            <p:cNvSpPr>
              <a:spLocks noChangeArrowheads="1"/>
            </p:cNvSpPr>
            <p:nvPr/>
          </p:nvSpPr>
          <p:spPr bwMode="auto">
            <a:xfrm>
              <a:off x="2006"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9259" name="Rectangle 11"/>
            <p:cNvSpPr>
              <a:spLocks noChangeArrowheads="1"/>
            </p:cNvSpPr>
            <p:nvPr/>
          </p:nvSpPr>
          <p:spPr bwMode="auto">
            <a:xfrm>
              <a:off x="1061" y="3643"/>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250</a:t>
              </a:r>
            </a:p>
          </p:txBody>
        </p:sp>
        <p:sp>
          <p:nvSpPr>
            <p:cNvPr id="949260" name="Rectangle 12"/>
            <p:cNvSpPr>
              <a:spLocks noChangeArrowheads="1"/>
            </p:cNvSpPr>
            <p:nvPr/>
          </p:nvSpPr>
          <p:spPr bwMode="auto">
            <a:xfrm>
              <a:off x="3439"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430</a:t>
              </a:r>
            </a:p>
          </p:txBody>
        </p:sp>
        <p:sp>
          <p:nvSpPr>
            <p:cNvPr id="949261" name="Rectangle 13"/>
            <p:cNvSpPr>
              <a:spLocks noChangeArrowheads="1"/>
            </p:cNvSpPr>
            <p:nvPr/>
          </p:nvSpPr>
          <p:spPr bwMode="auto">
            <a:xfrm>
              <a:off x="1691"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200</a:t>
              </a:r>
            </a:p>
          </p:txBody>
        </p:sp>
        <p:sp>
          <p:nvSpPr>
            <p:cNvPr id="949262" name="Rectangle 14"/>
            <p:cNvSpPr>
              <a:spLocks noChangeArrowheads="1"/>
            </p:cNvSpPr>
            <p:nvPr/>
          </p:nvSpPr>
          <p:spPr bwMode="auto">
            <a:xfrm>
              <a:off x="4698"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440</a:t>
              </a:r>
            </a:p>
          </p:txBody>
        </p:sp>
        <p:sp>
          <p:nvSpPr>
            <p:cNvPr id="949263" name="Rectangle 15"/>
            <p:cNvSpPr>
              <a:spLocks noChangeArrowheads="1"/>
            </p:cNvSpPr>
            <p:nvPr/>
          </p:nvSpPr>
          <p:spPr bwMode="auto">
            <a:xfrm>
              <a:off x="2736" y="2250"/>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375</a:t>
              </a:r>
            </a:p>
          </p:txBody>
        </p:sp>
        <p:sp>
          <p:nvSpPr>
            <p:cNvPr id="949264" name="Rectangle 16"/>
            <p:cNvSpPr>
              <a:spLocks noChangeArrowheads="1"/>
            </p:cNvSpPr>
            <p:nvPr/>
          </p:nvSpPr>
          <p:spPr bwMode="auto">
            <a:xfrm>
              <a:off x="2305" y="3646"/>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255</a:t>
              </a:r>
            </a:p>
          </p:txBody>
        </p:sp>
        <p:sp>
          <p:nvSpPr>
            <p:cNvPr id="949265" name="Line 17"/>
            <p:cNvSpPr>
              <a:spLocks noChangeShapeType="1"/>
            </p:cNvSpPr>
            <p:nvPr/>
          </p:nvSpPr>
          <p:spPr bwMode="auto">
            <a:xfrm flipH="1">
              <a:off x="1536" y="2370"/>
              <a:ext cx="1163"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6" name="Line 18"/>
            <p:cNvSpPr>
              <a:spLocks noChangeShapeType="1"/>
            </p:cNvSpPr>
            <p:nvPr/>
          </p:nvSpPr>
          <p:spPr bwMode="auto">
            <a:xfrm>
              <a:off x="3091" y="2370"/>
              <a:ext cx="1120"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7" name="Line 19"/>
            <p:cNvSpPr>
              <a:spLocks noChangeShapeType="1"/>
            </p:cNvSpPr>
            <p:nvPr/>
          </p:nvSpPr>
          <p:spPr bwMode="auto">
            <a:xfrm flipH="1">
              <a:off x="911" y="2876"/>
              <a:ext cx="613"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8" name="Line 20"/>
            <p:cNvSpPr>
              <a:spLocks noChangeShapeType="1"/>
            </p:cNvSpPr>
            <p:nvPr/>
          </p:nvSpPr>
          <p:spPr bwMode="auto">
            <a:xfrm>
              <a:off x="1523" y="2876"/>
              <a:ext cx="635"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9" name="Line 21"/>
            <p:cNvSpPr>
              <a:spLocks noChangeShapeType="1"/>
            </p:cNvSpPr>
            <p:nvPr/>
          </p:nvSpPr>
          <p:spPr bwMode="auto">
            <a:xfrm flipH="1">
              <a:off x="3598" y="2876"/>
              <a:ext cx="634"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0" name="Line 22"/>
            <p:cNvSpPr>
              <a:spLocks noChangeShapeType="1"/>
            </p:cNvSpPr>
            <p:nvPr/>
          </p:nvSpPr>
          <p:spPr bwMode="auto">
            <a:xfrm>
              <a:off x="4253" y="2876"/>
              <a:ext cx="592" cy="221"/>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1" name="Line 23"/>
            <p:cNvSpPr>
              <a:spLocks noChangeShapeType="1"/>
            </p:cNvSpPr>
            <p:nvPr/>
          </p:nvSpPr>
          <p:spPr bwMode="auto">
            <a:xfrm flipH="1">
              <a:off x="594" y="3336"/>
              <a:ext cx="317"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2" name="Line 24"/>
            <p:cNvSpPr>
              <a:spLocks noChangeShapeType="1"/>
            </p:cNvSpPr>
            <p:nvPr/>
          </p:nvSpPr>
          <p:spPr bwMode="auto">
            <a:xfrm>
              <a:off x="932" y="3349"/>
              <a:ext cx="296"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3" name="Line 25"/>
            <p:cNvSpPr>
              <a:spLocks noChangeShapeType="1"/>
            </p:cNvSpPr>
            <p:nvPr/>
          </p:nvSpPr>
          <p:spPr bwMode="auto">
            <a:xfrm flipH="1">
              <a:off x="1840" y="3336"/>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5" name="Line 27"/>
            <p:cNvSpPr>
              <a:spLocks noChangeShapeType="1"/>
            </p:cNvSpPr>
            <p:nvPr/>
          </p:nvSpPr>
          <p:spPr bwMode="auto">
            <a:xfrm>
              <a:off x="2178" y="3333"/>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1" name="Line 73"/>
          <p:cNvSpPr>
            <a:spLocks noChangeShapeType="1"/>
          </p:cNvSpPr>
          <p:nvPr/>
        </p:nvSpPr>
        <p:spPr bwMode="auto">
          <a:xfrm flipH="1" flipV="1">
            <a:off x="4648200" y="3657600"/>
            <a:ext cx="1600200" cy="526477"/>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73"/>
          <p:cNvSpPr>
            <a:spLocks noChangeShapeType="1"/>
          </p:cNvSpPr>
          <p:nvPr/>
        </p:nvSpPr>
        <p:spPr bwMode="auto">
          <a:xfrm>
            <a:off x="4648199" y="3920838"/>
            <a:ext cx="1426257" cy="461223"/>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flipV="1">
            <a:off x="8073120" y="2209800"/>
            <a:ext cx="0" cy="1500748"/>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3511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0" y="0"/>
            <a:ext cx="9067800" cy="914400"/>
          </a:xfrm>
        </p:spPr>
        <p:txBody>
          <a:bodyPr/>
          <a:lstStyle/>
          <a:p>
            <a:r>
              <a:rPr lang="en-US" sz="4800" dirty="0">
                <a:solidFill>
                  <a:schemeClr val="tx1"/>
                </a:solidFill>
                <a:latin typeface="Arial Black" pitchFamily="34" charset="0"/>
              </a:rPr>
              <a:t>OK… Now What?</a:t>
            </a:r>
          </a:p>
        </p:txBody>
      </p:sp>
      <p:sp>
        <p:nvSpPr>
          <p:cNvPr id="949251" name="Text Box 3"/>
          <p:cNvSpPr txBox="1">
            <a:spLocks noChangeArrowheads="1"/>
          </p:cNvSpPr>
          <p:nvPr/>
        </p:nvSpPr>
        <p:spPr bwMode="auto">
          <a:xfrm>
            <a:off x="381000" y="838200"/>
            <a:ext cx="8382000" cy="1200329"/>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smtClean="0"/>
              <a:t>The swap down continues until the “end” of the array, which does not include the largest element that was just put into its proper array element in the sorted array</a:t>
            </a:r>
            <a:endParaRPr lang="en-US" sz="2400" dirty="0"/>
          </a:p>
        </p:txBody>
      </p:sp>
      <p:sp>
        <p:nvSpPr>
          <p:cNvPr id="949278" name="Oval 30"/>
          <p:cNvSpPr>
            <a:spLocks noChangeArrowheads="1"/>
          </p:cNvSpPr>
          <p:nvPr/>
        </p:nvSpPr>
        <p:spPr bwMode="auto">
          <a:xfrm>
            <a:off x="7376593" y="4947824"/>
            <a:ext cx="990600" cy="838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9360" name="Group 112"/>
          <p:cNvGraphicFramePr>
            <a:graphicFrameLocks noGrp="1"/>
          </p:cNvGraphicFramePr>
          <p:nvPr>
            <p:extLst>
              <p:ext uri="{D42A27DB-BD31-4B8C-83A1-F6EECF244321}">
                <p14:modId xmlns:p14="http://schemas.microsoft.com/office/powerpoint/2010/main" val="3205817519"/>
              </p:ext>
            </p:extLst>
          </p:nvPr>
        </p:nvGraphicFramePr>
        <p:xfrm>
          <a:off x="381000" y="2468880"/>
          <a:ext cx="8382000" cy="731520"/>
        </p:xfrm>
        <a:graphic>
          <a:graphicData uri="http://schemas.openxmlformats.org/drawingml/2006/table">
            <a:tbl>
              <a:tblPr/>
              <a:tblGrid>
                <a:gridCol w="698500"/>
                <a:gridCol w="698500"/>
                <a:gridCol w="698500"/>
                <a:gridCol w="698500"/>
                <a:gridCol w="698500"/>
                <a:gridCol w="698500"/>
                <a:gridCol w="698500"/>
                <a:gridCol w="698500"/>
                <a:gridCol w="698500"/>
                <a:gridCol w="698500"/>
                <a:gridCol w="698500"/>
                <a:gridCol w="6985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pSp>
        <p:nvGrpSpPr>
          <p:cNvPr id="949252" name="Group 4"/>
          <p:cNvGrpSpPr>
            <a:grpSpLocks/>
          </p:cNvGrpSpPr>
          <p:nvPr/>
        </p:nvGrpSpPr>
        <p:grpSpPr bwMode="auto">
          <a:xfrm>
            <a:off x="800783" y="3275799"/>
            <a:ext cx="7272337" cy="3284084"/>
            <a:chOff x="432" y="2231"/>
            <a:chExt cx="4581" cy="1609"/>
          </a:xfrm>
        </p:grpSpPr>
        <p:sp>
          <p:nvSpPr>
            <p:cNvPr id="949254" name="Rectangle 6"/>
            <p:cNvSpPr>
              <a:spLocks noChangeArrowheads="1"/>
            </p:cNvSpPr>
            <p:nvPr/>
          </p:nvSpPr>
          <p:spPr bwMode="auto">
            <a:xfrm>
              <a:off x="1376"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450</a:t>
              </a:r>
            </a:p>
          </p:txBody>
        </p:sp>
        <p:sp>
          <p:nvSpPr>
            <p:cNvPr id="949255" name="Rectangle 7"/>
            <p:cNvSpPr>
              <a:spLocks noChangeArrowheads="1"/>
            </p:cNvSpPr>
            <p:nvPr/>
          </p:nvSpPr>
          <p:spPr bwMode="auto">
            <a:xfrm>
              <a:off x="2762" y="2231"/>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475</a:t>
              </a:r>
            </a:p>
          </p:txBody>
        </p:sp>
        <p:sp>
          <p:nvSpPr>
            <p:cNvPr id="949256" name="Rectangle 8"/>
            <p:cNvSpPr>
              <a:spLocks noChangeArrowheads="1"/>
            </p:cNvSpPr>
            <p:nvPr/>
          </p:nvSpPr>
          <p:spPr bwMode="auto">
            <a:xfrm>
              <a:off x="747"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425</a:t>
              </a:r>
            </a:p>
          </p:txBody>
        </p:sp>
        <p:sp>
          <p:nvSpPr>
            <p:cNvPr id="949257" name="Rectangle 9"/>
            <p:cNvSpPr>
              <a:spLocks noChangeArrowheads="1"/>
            </p:cNvSpPr>
            <p:nvPr/>
          </p:nvSpPr>
          <p:spPr bwMode="auto">
            <a:xfrm>
              <a:off x="432"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9258" name="Rectangle 10"/>
            <p:cNvSpPr>
              <a:spLocks noChangeArrowheads="1"/>
            </p:cNvSpPr>
            <p:nvPr/>
          </p:nvSpPr>
          <p:spPr bwMode="auto">
            <a:xfrm>
              <a:off x="2006"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9259" name="Rectangle 11"/>
            <p:cNvSpPr>
              <a:spLocks noChangeArrowheads="1"/>
            </p:cNvSpPr>
            <p:nvPr/>
          </p:nvSpPr>
          <p:spPr bwMode="auto">
            <a:xfrm>
              <a:off x="1061" y="3643"/>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250</a:t>
              </a:r>
            </a:p>
          </p:txBody>
        </p:sp>
        <p:sp>
          <p:nvSpPr>
            <p:cNvPr id="949260" name="Rectangle 12"/>
            <p:cNvSpPr>
              <a:spLocks noChangeArrowheads="1"/>
            </p:cNvSpPr>
            <p:nvPr/>
          </p:nvSpPr>
          <p:spPr bwMode="auto">
            <a:xfrm>
              <a:off x="3439"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430</a:t>
              </a:r>
            </a:p>
          </p:txBody>
        </p:sp>
        <p:sp>
          <p:nvSpPr>
            <p:cNvPr id="949261" name="Rectangle 13"/>
            <p:cNvSpPr>
              <a:spLocks noChangeArrowheads="1"/>
            </p:cNvSpPr>
            <p:nvPr/>
          </p:nvSpPr>
          <p:spPr bwMode="auto">
            <a:xfrm>
              <a:off x="1691"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200</a:t>
              </a:r>
            </a:p>
          </p:txBody>
        </p:sp>
        <p:sp>
          <p:nvSpPr>
            <p:cNvPr id="949262" name="Rectangle 14"/>
            <p:cNvSpPr>
              <a:spLocks noChangeArrowheads="1"/>
            </p:cNvSpPr>
            <p:nvPr/>
          </p:nvSpPr>
          <p:spPr bwMode="auto">
            <a:xfrm>
              <a:off x="4698"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440</a:t>
              </a:r>
            </a:p>
          </p:txBody>
        </p:sp>
        <p:sp>
          <p:nvSpPr>
            <p:cNvPr id="949263" name="Rectangle 15"/>
            <p:cNvSpPr>
              <a:spLocks noChangeArrowheads="1"/>
            </p:cNvSpPr>
            <p:nvPr/>
          </p:nvSpPr>
          <p:spPr bwMode="auto">
            <a:xfrm>
              <a:off x="4095"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375</a:t>
              </a:r>
            </a:p>
          </p:txBody>
        </p:sp>
        <p:sp>
          <p:nvSpPr>
            <p:cNvPr id="949264" name="Rectangle 16"/>
            <p:cNvSpPr>
              <a:spLocks noChangeArrowheads="1"/>
            </p:cNvSpPr>
            <p:nvPr/>
          </p:nvSpPr>
          <p:spPr bwMode="auto">
            <a:xfrm>
              <a:off x="2305" y="3646"/>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255</a:t>
              </a:r>
            </a:p>
          </p:txBody>
        </p:sp>
        <p:sp>
          <p:nvSpPr>
            <p:cNvPr id="949265" name="Line 17"/>
            <p:cNvSpPr>
              <a:spLocks noChangeShapeType="1"/>
            </p:cNvSpPr>
            <p:nvPr/>
          </p:nvSpPr>
          <p:spPr bwMode="auto">
            <a:xfrm flipH="1">
              <a:off x="1536" y="2370"/>
              <a:ext cx="1163"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6" name="Line 18"/>
            <p:cNvSpPr>
              <a:spLocks noChangeShapeType="1"/>
            </p:cNvSpPr>
            <p:nvPr/>
          </p:nvSpPr>
          <p:spPr bwMode="auto">
            <a:xfrm>
              <a:off x="3091" y="2370"/>
              <a:ext cx="1120"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7" name="Line 19"/>
            <p:cNvSpPr>
              <a:spLocks noChangeShapeType="1"/>
            </p:cNvSpPr>
            <p:nvPr/>
          </p:nvSpPr>
          <p:spPr bwMode="auto">
            <a:xfrm flipH="1">
              <a:off x="911" y="2876"/>
              <a:ext cx="613"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8" name="Line 20"/>
            <p:cNvSpPr>
              <a:spLocks noChangeShapeType="1"/>
            </p:cNvSpPr>
            <p:nvPr/>
          </p:nvSpPr>
          <p:spPr bwMode="auto">
            <a:xfrm>
              <a:off x="1523" y="2876"/>
              <a:ext cx="635"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9" name="Line 21"/>
            <p:cNvSpPr>
              <a:spLocks noChangeShapeType="1"/>
            </p:cNvSpPr>
            <p:nvPr/>
          </p:nvSpPr>
          <p:spPr bwMode="auto">
            <a:xfrm flipH="1">
              <a:off x="3598" y="2876"/>
              <a:ext cx="634"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0" name="Line 22"/>
            <p:cNvSpPr>
              <a:spLocks noChangeShapeType="1"/>
            </p:cNvSpPr>
            <p:nvPr/>
          </p:nvSpPr>
          <p:spPr bwMode="auto">
            <a:xfrm>
              <a:off x="4253" y="2876"/>
              <a:ext cx="592" cy="221"/>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1" name="Line 23"/>
            <p:cNvSpPr>
              <a:spLocks noChangeShapeType="1"/>
            </p:cNvSpPr>
            <p:nvPr/>
          </p:nvSpPr>
          <p:spPr bwMode="auto">
            <a:xfrm flipH="1">
              <a:off x="594" y="3336"/>
              <a:ext cx="317"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2" name="Line 24"/>
            <p:cNvSpPr>
              <a:spLocks noChangeShapeType="1"/>
            </p:cNvSpPr>
            <p:nvPr/>
          </p:nvSpPr>
          <p:spPr bwMode="auto">
            <a:xfrm>
              <a:off x="932" y="3349"/>
              <a:ext cx="296"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3" name="Line 25"/>
            <p:cNvSpPr>
              <a:spLocks noChangeShapeType="1"/>
            </p:cNvSpPr>
            <p:nvPr/>
          </p:nvSpPr>
          <p:spPr bwMode="auto">
            <a:xfrm flipH="1">
              <a:off x="1840" y="3336"/>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5" name="Line 27"/>
            <p:cNvSpPr>
              <a:spLocks noChangeShapeType="1"/>
            </p:cNvSpPr>
            <p:nvPr/>
          </p:nvSpPr>
          <p:spPr bwMode="auto">
            <a:xfrm>
              <a:off x="2178" y="3333"/>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1" name="Line 73"/>
          <p:cNvSpPr>
            <a:spLocks noChangeShapeType="1"/>
          </p:cNvSpPr>
          <p:nvPr/>
        </p:nvSpPr>
        <p:spPr bwMode="auto">
          <a:xfrm flipH="1" flipV="1">
            <a:off x="7133772" y="4495798"/>
            <a:ext cx="562428" cy="309783"/>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73"/>
          <p:cNvSpPr>
            <a:spLocks noChangeShapeType="1"/>
          </p:cNvSpPr>
          <p:nvPr/>
        </p:nvSpPr>
        <p:spPr bwMode="auto">
          <a:xfrm>
            <a:off x="6799945" y="4724400"/>
            <a:ext cx="667655" cy="318967"/>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3" name="Straight Connector 32"/>
          <p:cNvCxnSpPr/>
          <p:nvPr/>
        </p:nvCxnSpPr>
        <p:spPr>
          <a:xfrm flipV="1">
            <a:off x="8073120" y="2209800"/>
            <a:ext cx="0" cy="1500748"/>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5653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0" y="0"/>
            <a:ext cx="9067800" cy="914400"/>
          </a:xfrm>
        </p:spPr>
        <p:txBody>
          <a:bodyPr/>
          <a:lstStyle/>
          <a:p>
            <a:r>
              <a:rPr lang="en-US" sz="4800" dirty="0" smtClean="0">
                <a:solidFill>
                  <a:schemeClr val="tx1"/>
                </a:solidFill>
                <a:latin typeface="Arial Black" pitchFamily="34" charset="0"/>
              </a:rPr>
              <a:t>Now the heap is fixed!</a:t>
            </a:r>
            <a:endParaRPr lang="en-US" sz="4800" dirty="0">
              <a:solidFill>
                <a:schemeClr val="tx1"/>
              </a:solidFill>
              <a:latin typeface="Arial Black" pitchFamily="34" charset="0"/>
            </a:endParaRPr>
          </a:p>
        </p:txBody>
      </p:sp>
      <p:sp>
        <p:nvSpPr>
          <p:cNvPr id="949251" name="Text Box 3"/>
          <p:cNvSpPr txBox="1">
            <a:spLocks noChangeArrowheads="1"/>
          </p:cNvSpPr>
          <p:nvPr/>
        </p:nvSpPr>
        <p:spPr bwMode="auto">
          <a:xfrm>
            <a:off x="381000" y="838200"/>
            <a:ext cx="8382000" cy="830997"/>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smtClean="0"/>
              <a:t>Now, the array is in max heap order, except the last element is at the end of the array in its sorted position.</a:t>
            </a:r>
            <a:endParaRPr lang="en-US" sz="2400" dirty="0"/>
          </a:p>
        </p:txBody>
      </p:sp>
      <p:graphicFrame>
        <p:nvGraphicFramePr>
          <p:cNvPr id="949360" name="Group 112"/>
          <p:cNvGraphicFramePr>
            <a:graphicFrameLocks noGrp="1"/>
          </p:cNvGraphicFramePr>
          <p:nvPr>
            <p:extLst>
              <p:ext uri="{D42A27DB-BD31-4B8C-83A1-F6EECF244321}">
                <p14:modId xmlns:p14="http://schemas.microsoft.com/office/powerpoint/2010/main" val="3276533919"/>
              </p:ext>
            </p:extLst>
          </p:nvPr>
        </p:nvGraphicFramePr>
        <p:xfrm>
          <a:off x="381000" y="2468880"/>
          <a:ext cx="8382000" cy="731520"/>
        </p:xfrm>
        <a:graphic>
          <a:graphicData uri="http://schemas.openxmlformats.org/drawingml/2006/table">
            <a:tbl>
              <a:tblPr/>
              <a:tblGrid>
                <a:gridCol w="698500"/>
                <a:gridCol w="698500"/>
                <a:gridCol w="698500"/>
                <a:gridCol w="698500"/>
                <a:gridCol w="698500"/>
                <a:gridCol w="698500"/>
                <a:gridCol w="698500"/>
                <a:gridCol w="698500"/>
                <a:gridCol w="698500"/>
                <a:gridCol w="698500"/>
                <a:gridCol w="698500"/>
                <a:gridCol w="6985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pSp>
        <p:nvGrpSpPr>
          <p:cNvPr id="949252" name="Group 4"/>
          <p:cNvGrpSpPr>
            <a:grpSpLocks/>
          </p:cNvGrpSpPr>
          <p:nvPr/>
        </p:nvGrpSpPr>
        <p:grpSpPr bwMode="auto">
          <a:xfrm>
            <a:off x="800783" y="3280982"/>
            <a:ext cx="7256462" cy="3284084"/>
            <a:chOff x="432" y="2231"/>
            <a:chExt cx="4571" cy="1609"/>
          </a:xfrm>
        </p:grpSpPr>
        <p:sp>
          <p:nvSpPr>
            <p:cNvPr id="949254" name="Rectangle 6"/>
            <p:cNvSpPr>
              <a:spLocks noChangeArrowheads="1"/>
            </p:cNvSpPr>
            <p:nvPr/>
          </p:nvSpPr>
          <p:spPr bwMode="auto">
            <a:xfrm>
              <a:off x="1376"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450</a:t>
              </a:r>
            </a:p>
          </p:txBody>
        </p:sp>
        <p:sp>
          <p:nvSpPr>
            <p:cNvPr id="949255" name="Rectangle 7"/>
            <p:cNvSpPr>
              <a:spLocks noChangeArrowheads="1"/>
            </p:cNvSpPr>
            <p:nvPr/>
          </p:nvSpPr>
          <p:spPr bwMode="auto">
            <a:xfrm>
              <a:off x="2762" y="2231"/>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475</a:t>
              </a:r>
            </a:p>
          </p:txBody>
        </p:sp>
        <p:sp>
          <p:nvSpPr>
            <p:cNvPr id="949256" name="Rectangle 8"/>
            <p:cNvSpPr>
              <a:spLocks noChangeArrowheads="1"/>
            </p:cNvSpPr>
            <p:nvPr/>
          </p:nvSpPr>
          <p:spPr bwMode="auto">
            <a:xfrm>
              <a:off x="747"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425</a:t>
              </a:r>
            </a:p>
          </p:txBody>
        </p:sp>
        <p:sp>
          <p:nvSpPr>
            <p:cNvPr id="949257" name="Rectangle 9"/>
            <p:cNvSpPr>
              <a:spLocks noChangeArrowheads="1"/>
            </p:cNvSpPr>
            <p:nvPr/>
          </p:nvSpPr>
          <p:spPr bwMode="auto">
            <a:xfrm>
              <a:off x="432"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9258" name="Rectangle 10"/>
            <p:cNvSpPr>
              <a:spLocks noChangeArrowheads="1"/>
            </p:cNvSpPr>
            <p:nvPr/>
          </p:nvSpPr>
          <p:spPr bwMode="auto">
            <a:xfrm>
              <a:off x="2006"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949259" name="Rectangle 11"/>
            <p:cNvSpPr>
              <a:spLocks noChangeArrowheads="1"/>
            </p:cNvSpPr>
            <p:nvPr/>
          </p:nvSpPr>
          <p:spPr bwMode="auto">
            <a:xfrm>
              <a:off x="1061" y="3643"/>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250</a:t>
              </a:r>
            </a:p>
          </p:txBody>
        </p:sp>
        <p:sp>
          <p:nvSpPr>
            <p:cNvPr id="949260" name="Rectangle 12"/>
            <p:cNvSpPr>
              <a:spLocks noChangeArrowheads="1"/>
            </p:cNvSpPr>
            <p:nvPr/>
          </p:nvSpPr>
          <p:spPr bwMode="auto">
            <a:xfrm>
              <a:off x="3439"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430</a:t>
              </a:r>
            </a:p>
          </p:txBody>
        </p:sp>
        <p:sp>
          <p:nvSpPr>
            <p:cNvPr id="949261" name="Rectangle 13"/>
            <p:cNvSpPr>
              <a:spLocks noChangeArrowheads="1"/>
            </p:cNvSpPr>
            <p:nvPr/>
          </p:nvSpPr>
          <p:spPr bwMode="auto">
            <a:xfrm>
              <a:off x="1691"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200</a:t>
              </a:r>
            </a:p>
          </p:txBody>
        </p:sp>
        <p:sp>
          <p:nvSpPr>
            <p:cNvPr id="949262" name="Rectangle 14"/>
            <p:cNvSpPr>
              <a:spLocks noChangeArrowheads="1"/>
            </p:cNvSpPr>
            <p:nvPr/>
          </p:nvSpPr>
          <p:spPr bwMode="auto">
            <a:xfrm>
              <a:off x="4054" y="2683"/>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440</a:t>
              </a:r>
            </a:p>
          </p:txBody>
        </p:sp>
        <p:sp>
          <p:nvSpPr>
            <p:cNvPr id="949263" name="Rectangle 15"/>
            <p:cNvSpPr>
              <a:spLocks noChangeArrowheads="1"/>
            </p:cNvSpPr>
            <p:nvPr/>
          </p:nvSpPr>
          <p:spPr bwMode="auto">
            <a:xfrm>
              <a:off x="4687" y="3142"/>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375</a:t>
              </a:r>
            </a:p>
          </p:txBody>
        </p:sp>
        <p:sp>
          <p:nvSpPr>
            <p:cNvPr id="949264" name="Rectangle 16"/>
            <p:cNvSpPr>
              <a:spLocks noChangeArrowheads="1"/>
            </p:cNvSpPr>
            <p:nvPr/>
          </p:nvSpPr>
          <p:spPr bwMode="auto">
            <a:xfrm>
              <a:off x="2305" y="3646"/>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255</a:t>
              </a:r>
            </a:p>
          </p:txBody>
        </p:sp>
        <p:sp>
          <p:nvSpPr>
            <p:cNvPr id="949265" name="Line 17"/>
            <p:cNvSpPr>
              <a:spLocks noChangeShapeType="1"/>
            </p:cNvSpPr>
            <p:nvPr/>
          </p:nvSpPr>
          <p:spPr bwMode="auto">
            <a:xfrm flipH="1">
              <a:off x="1536" y="2370"/>
              <a:ext cx="1163"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6" name="Line 18"/>
            <p:cNvSpPr>
              <a:spLocks noChangeShapeType="1"/>
            </p:cNvSpPr>
            <p:nvPr/>
          </p:nvSpPr>
          <p:spPr bwMode="auto">
            <a:xfrm>
              <a:off x="3091" y="2370"/>
              <a:ext cx="1120"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7" name="Line 19"/>
            <p:cNvSpPr>
              <a:spLocks noChangeShapeType="1"/>
            </p:cNvSpPr>
            <p:nvPr/>
          </p:nvSpPr>
          <p:spPr bwMode="auto">
            <a:xfrm flipH="1">
              <a:off x="911" y="2876"/>
              <a:ext cx="613"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8" name="Line 20"/>
            <p:cNvSpPr>
              <a:spLocks noChangeShapeType="1"/>
            </p:cNvSpPr>
            <p:nvPr/>
          </p:nvSpPr>
          <p:spPr bwMode="auto">
            <a:xfrm>
              <a:off x="1523" y="2876"/>
              <a:ext cx="635"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69" name="Line 21"/>
            <p:cNvSpPr>
              <a:spLocks noChangeShapeType="1"/>
            </p:cNvSpPr>
            <p:nvPr/>
          </p:nvSpPr>
          <p:spPr bwMode="auto">
            <a:xfrm flipH="1">
              <a:off x="3598" y="2876"/>
              <a:ext cx="634"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0" name="Line 22"/>
            <p:cNvSpPr>
              <a:spLocks noChangeShapeType="1"/>
            </p:cNvSpPr>
            <p:nvPr/>
          </p:nvSpPr>
          <p:spPr bwMode="auto">
            <a:xfrm>
              <a:off x="4253" y="2876"/>
              <a:ext cx="592" cy="221"/>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1" name="Line 23"/>
            <p:cNvSpPr>
              <a:spLocks noChangeShapeType="1"/>
            </p:cNvSpPr>
            <p:nvPr/>
          </p:nvSpPr>
          <p:spPr bwMode="auto">
            <a:xfrm flipH="1">
              <a:off x="594" y="3336"/>
              <a:ext cx="317"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2" name="Line 24"/>
            <p:cNvSpPr>
              <a:spLocks noChangeShapeType="1"/>
            </p:cNvSpPr>
            <p:nvPr/>
          </p:nvSpPr>
          <p:spPr bwMode="auto">
            <a:xfrm>
              <a:off x="932" y="3349"/>
              <a:ext cx="296"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3" name="Line 25"/>
            <p:cNvSpPr>
              <a:spLocks noChangeShapeType="1"/>
            </p:cNvSpPr>
            <p:nvPr/>
          </p:nvSpPr>
          <p:spPr bwMode="auto">
            <a:xfrm flipH="1">
              <a:off x="1840" y="3336"/>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9275" name="Line 27"/>
            <p:cNvSpPr>
              <a:spLocks noChangeShapeType="1"/>
            </p:cNvSpPr>
            <p:nvPr/>
          </p:nvSpPr>
          <p:spPr bwMode="auto">
            <a:xfrm>
              <a:off x="2178" y="3333"/>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cxnSp>
        <p:nvCxnSpPr>
          <p:cNvPr id="30" name="Straight Connector 29"/>
          <p:cNvCxnSpPr/>
          <p:nvPr/>
        </p:nvCxnSpPr>
        <p:spPr>
          <a:xfrm flipV="1">
            <a:off x="8073120" y="2209800"/>
            <a:ext cx="0" cy="1500748"/>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425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0" y="0"/>
            <a:ext cx="9067800" cy="914400"/>
          </a:xfrm>
        </p:spPr>
        <p:txBody>
          <a:bodyPr/>
          <a:lstStyle/>
          <a:p>
            <a:r>
              <a:rPr lang="en-US" sz="4800">
                <a:solidFill>
                  <a:schemeClr val="tx1"/>
                </a:solidFill>
                <a:latin typeface="Arial Black" pitchFamily="34" charset="0"/>
              </a:rPr>
              <a:t>And the process repeats…</a:t>
            </a:r>
          </a:p>
        </p:txBody>
      </p:sp>
      <p:sp>
        <p:nvSpPr>
          <p:cNvPr id="955395" name="Text Box 3"/>
          <p:cNvSpPr txBox="1">
            <a:spLocks noChangeArrowheads="1"/>
          </p:cNvSpPr>
          <p:nvPr/>
        </p:nvSpPr>
        <p:spPr bwMode="auto">
          <a:xfrm>
            <a:off x="271463" y="877529"/>
            <a:ext cx="8382000" cy="415498"/>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100" dirty="0" smtClean="0"/>
              <a:t>Since </a:t>
            </a:r>
            <a:r>
              <a:rPr lang="en-US" sz="2100" dirty="0"/>
              <a:t>there are </a:t>
            </a:r>
            <a:r>
              <a:rPr lang="en-US" sz="2100" b="0" i="1" dirty="0">
                <a:latin typeface="Arial Black" pitchFamily="34" charset="0"/>
              </a:rPr>
              <a:t>n</a:t>
            </a:r>
            <a:r>
              <a:rPr lang="en-US" sz="2100" dirty="0"/>
              <a:t> elements, the </a:t>
            </a:r>
            <a:r>
              <a:rPr lang="en-US" sz="2100" b="0" i="1" dirty="0">
                <a:latin typeface="Arial Black" pitchFamily="34" charset="0"/>
              </a:rPr>
              <a:t>heap</a:t>
            </a:r>
            <a:r>
              <a:rPr lang="en-US" sz="2100" dirty="0"/>
              <a:t> needs to be fixed </a:t>
            </a:r>
            <a:r>
              <a:rPr lang="en-US" sz="2100" b="0" i="1" dirty="0">
                <a:latin typeface="Arial Black" pitchFamily="34" charset="0"/>
              </a:rPr>
              <a:t>n</a:t>
            </a:r>
            <a:r>
              <a:rPr lang="en-US" sz="2100" dirty="0"/>
              <a:t> times</a:t>
            </a:r>
            <a:r>
              <a:rPr lang="en-US" sz="2100" dirty="0" smtClean="0"/>
              <a:t>.</a:t>
            </a:r>
            <a:endParaRPr lang="en-US" sz="2100" dirty="0"/>
          </a:p>
        </p:txBody>
      </p:sp>
      <p:sp>
        <p:nvSpPr>
          <p:cNvPr id="955420" name="Rectangle 28"/>
          <p:cNvSpPr>
            <a:spLocks noChangeArrowheads="1"/>
          </p:cNvSpPr>
          <p:nvPr/>
        </p:nvSpPr>
        <p:spPr bwMode="auto">
          <a:xfrm>
            <a:off x="6858000" y="4587875"/>
            <a:ext cx="1447800" cy="1219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55421" name="Group 29"/>
          <p:cNvGraphicFramePr>
            <a:graphicFrameLocks noGrp="1"/>
          </p:cNvGraphicFramePr>
          <p:nvPr/>
        </p:nvGraphicFramePr>
        <p:xfrm>
          <a:off x="381000" y="2241550"/>
          <a:ext cx="8382000" cy="731520"/>
        </p:xfrm>
        <a:graphic>
          <a:graphicData uri="http://schemas.openxmlformats.org/drawingml/2006/table">
            <a:tbl>
              <a:tblPr/>
              <a:tblGrid>
                <a:gridCol w="698500"/>
                <a:gridCol w="698500"/>
                <a:gridCol w="698500"/>
                <a:gridCol w="698500"/>
                <a:gridCol w="698500"/>
                <a:gridCol w="698500"/>
                <a:gridCol w="698500"/>
                <a:gridCol w="698500"/>
                <a:gridCol w="698500"/>
                <a:gridCol w="698500"/>
                <a:gridCol w="698500"/>
                <a:gridCol w="6985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475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Black" pitchFamily="34" charset="0"/>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955466" name="Line 74"/>
          <p:cNvSpPr>
            <a:spLocks noChangeShapeType="1"/>
          </p:cNvSpPr>
          <p:nvPr/>
        </p:nvSpPr>
        <p:spPr bwMode="auto">
          <a:xfrm flipV="1">
            <a:off x="4953000" y="2819400"/>
            <a:ext cx="2362200" cy="533400"/>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1" name="Straight Connector 30"/>
          <p:cNvCxnSpPr/>
          <p:nvPr/>
        </p:nvCxnSpPr>
        <p:spPr>
          <a:xfrm flipV="1">
            <a:off x="7340600" y="2019420"/>
            <a:ext cx="0" cy="1500748"/>
          </a:xfrm>
          <a:prstGeom prst="line">
            <a:avLst/>
          </a:prstGeom>
          <a:ln w="76200"/>
        </p:spPr>
        <p:style>
          <a:lnRef idx="1">
            <a:schemeClr val="dk1"/>
          </a:lnRef>
          <a:fillRef idx="0">
            <a:schemeClr val="dk1"/>
          </a:fillRef>
          <a:effectRef idx="0">
            <a:schemeClr val="dk1"/>
          </a:effectRef>
          <a:fontRef idx="minor">
            <a:schemeClr val="tx1"/>
          </a:fontRef>
        </p:style>
      </p:cxnSp>
      <p:sp>
        <p:nvSpPr>
          <p:cNvPr id="32" name="Line 74"/>
          <p:cNvSpPr>
            <a:spLocks noChangeShapeType="1"/>
          </p:cNvSpPr>
          <p:nvPr/>
        </p:nvSpPr>
        <p:spPr bwMode="auto">
          <a:xfrm flipV="1">
            <a:off x="4274232" y="3733796"/>
            <a:ext cx="476250" cy="2286003"/>
          </a:xfrm>
          <a:prstGeom prst="line">
            <a:avLst/>
          </a:prstGeom>
          <a:noFill/>
          <a:ln w="762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 name="Group 4"/>
          <p:cNvGrpSpPr>
            <a:grpSpLocks/>
          </p:cNvGrpSpPr>
          <p:nvPr/>
        </p:nvGrpSpPr>
        <p:grpSpPr bwMode="auto">
          <a:xfrm>
            <a:off x="800783" y="3280982"/>
            <a:ext cx="7256462" cy="3284084"/>
            <a:chOff x="432" y="2231"/>
            <a:chExt cx="4571" cy="1609"/>
          </a:xfrm>
        </p:grpSpPr>
        <p:sp>
          <p:nvSpPr>
            <p:cNvPr id="34" name="Rectangle 6"/>
            <p:cNvSpPr>
              <a:spLocks noChangeArrowheads="1"/>
            </p:cNvSpPr>
            <p:nvPr/>
          </p:nvSpPr>
          <p:spPr bwMode="auto">
            <a:xfrm>
              <a:off x="1376" y="2676"/>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450</a:t>
              </a:r>
            </a:p>
          </p:txBody>
        </p:sp>
        <p:sp>
          <p:nvSpPr>
            <p:cNvPr id="35" name="Rectangle 7"/>
            <p:cNvSpPr>
              <a:spLocks noChangeArrowheads="1"/>
            </p:cNvSpPr>
            <p:nvPr/>
          </p:nvSpPr>
          <p:spPr bwMode="auto">
            <a:xfrm>
              <a:off x="2762" y="2231"/>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475</a:t>
              </a:r>
            </a:p>
          </p:txBody>
        </p:sp>
        <p:sp>
          <p:nvSpPr>
            <p:cNvPr id="36" name="Rectangle 8"/>
            <p:cNvSpPr>
              <a:spLocks noChangeArrowheads="1"/>
            </p:cNvSpPr>
            <p:nvPr/>
          </p:nvSpPr>
          <p:spPr bwMode="auto">
            <a:xfrm>
              <a:off x="747"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425</a:t>
              </a:r>
            </a:p>
          </p:txBody>
        </p:sp>
        <p:sp>
          <p:nvSpPr>
            <p:cNvPr id="37" name="Rectangle 9"/>
            <p:cNvSpPr>
              <a:spLocks noChangeArrowheads="1"/>
            </p:cNvSpPr>
            <p:nvPr/>
          </p:nvSpPr>
          <p:spPr bwMode="auto">
            <a:xfrm>
              <a:off x="432"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38" name="Rectangle 10"/>
            <p:cNvSpPr>
              <a:spLocks noChangeArrowheads="1"/>
            </p:cNvSpPr>
            <p:nvPr/>
          </p:nvSpPr>
          <p:spPr bwMode="auto">
            <a:xfrm>
              <a:off x="2006"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300</a:t>
              </a:r>
            </a:p>
          </p:txBody>
        </p:sp>
        <p:sp>
          <p:nvSpPr>
            <p:cNvPr id="39" name="Rectangle 11"/>
            <p:cNvSpPr>
              <a:spLocks noChangeArrowheads="1"/>
            </p:cNvSpPr>
            <p:nvPr/>
          </p:nvSpPr>
          <p:spPr bwMode="auto">
            <a:xfrm>
              <a:off x="1061" y="3643"/>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250</a:t>
              </a:r>
            </a:p>
          </p:txBody>
        </p:sp>
        <p:sp>
          <p:nvSpPr>
            <p:cNvPr id="40" name="Rectangle 12"/>
            <p:cNvSpPr>
              <a:spLocks noChangeArrowheads="1"/>
            </p:cNvSpPr>
            <p:nvPr/>
          </p:nvSpPr>
          <p:spPr bwMode="auto">
            <a:xfrm>
              <a:off x="3439" y="3128"/>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430</a:t>
              </a:r>
            </a:p>
          </p:txBody>
        </p:sp>
        <p:sp>
          <p:nvSpPr>
            <p:cNvPr id="41" name="Rectangle 13"/>
            <p:cNvSpPr>
              <a:spLocks noChangeArrowheads="1"/>
            </p:cNvSpPr>
            <p:nvPr/>
          </p:nvSpPr>
          <p:spPr bwMode="auto">
            <a:xfrm>
              <a:off x="1691" y="3643"/>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200</a:t>
              </a:r>
            </a:p>
          </p:txBody>
        </p:sp>
        <p:sp>
          <p:nvSpPr>
            <p:cNvPr id="42" name="Rectangle 14"/>
            <p:cNvSpPr>
              <a:spLocks noChangeArrowheads="1"/>
            </p:cNvSpPr>
            <p:nvPr/>
          </p:nvSpPr>
          <p:spPr bwMode="auto">
            <a:xfrm>
              <a:off x="4054" y="2683"/>
              <a:ext cx="315" cy="193"/>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440</a:t>
              </a:r>
            </a:p>
          </p:txBody>
        </p:sp>
        <p:sp>
          <p:nvSpPr>
            <p:cNvPr id="43" name="Rectangle 15"/>
            <p:cNvSpPr>
              <a:spLocks noChangeArrowheads="1"/>
            </p:cNvSpPr>
            <p:nvPr/>
          </p:nvSpPr>
          <p:spPr bwMode="auto">
            <a:xfrm>
              <a:off x="4687" y="3142"/>
              <a:ext cx="316"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dirty="0"/>
                <a:t>375</a:t>
              </a:r>
            </a:p>
          </p:txBody>
        </p:sp>
        <p:sp>
          <p:nvSpPr>
            <p:cNvPr id="44" name="Rectangle 16"/>
            <p:cNvSpPr>
              <a:spLocks noChangeArrowheads="1"/>
            </p:cNvSpPr>
            <p:nvPr/>
          </p:nvSpPr>
          <p:spPr bwMode="auto">
            <a:xfrm>
              <a:off x="2305" y="3646"/>
              <a:ext cx="315" cy="194"/>
            </a:xfrm>
            <a:prstGeom prst="rect">
              <a:avLst/>
            </a:prstGeom>
            <a:solidFill>
              <a:srgbClr val="FAA4F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en-US" sz="2000"/>
                <a:t>255</a:t>
              </a:r>
            </a:p>
          </p:txBody>
        </p:sp>
        <p:sp>
          <p:nvSpPr>
            <p:cNvPr id="45" name="Line 17"/>
            <p:cNvSpPr>
              <a:spLocks noChangeShapeType="1"/>
            </p:cNvSpPr>
            <p:nvPr/>
          </p:nvSpPr>
          <p:spPr bwMode="auto">
            <a:xfrm flipH="1">
              <a:off x="1536" y="2370"/>
              <a:ext cx="1163"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18"/>
            <p:cNvSpPr>
              <a:spLocks noChangeShapeType="1"/>
            </p:cNvSpPr>
            <p:nvPr/>
          </p:nvSpPr>
          <p:spPr bwMode="auto">
            <a:xfrm>
              <a:off x="3091" y="2370"/>
              <a:ext cx="1120"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Line 19"/>
            <p:cNvSpPr>
              <a:spLocks noChangeShapeType="1"/>
            </p:cNvSpPr>
            <p:nvPr/>
          </p:nvSpPr>
          <p:spPr bwMode="auto">
            <a:xfrm flipH="1">
              <a:off x="911" y="2876"/>
              <a:ext cx="613"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 name="Line 20"/>
            <p:cNvSpPr>
              <a:spLocks noChangeShapeType="1"/>
            </p:cNvSpPr>
            <p:nvPr/>
          </p:nvSpPr>
          <p:spPr bwMode="auto">
            <a:xfrm>
              <a:off x="1523" y="2876"/>
              <a:ext cx="635"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Line 21"/>
            <p:cNvSpPr>
              <a:spLocks noChangeShapeType="1"/>
            </p:cNvSpPr>
            <p:nvPr/>
          </p:nvSpPr>
          <p:spPr bwMode="auto">
            <a:xfrm flipH="1">
              <a:off x="3598" y="2876"/>
              <a:ext cx="634" cy="209"/>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 name="Line 22"/>
            <p:cNvSpPr>
              <a:spLocks noChangeShapeType="1"/>
            </p:cNvSpPr>
            <p:nvPr/>
          </p:nvSpPr>
          <p:spPr bwMode="auto">
            <a:xfrm>
              <a:off x="4253" y="2876"/>
              <a:ext cx="592" cy="221"/>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Line 23"/>
            <p:cNvSpPr>
              <a:spLocks noChangeShapeType="1"/>
            </p:cNvSpPr>
            <p:nvPr/>
          </p:nvSpPr>
          <p:spPr bwMode="auto">
            <a:xfrm flipH="1">
              <a:off x="594" y="3336"/>
              <a:ext cx="317"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 name="Line 24"/>
            <p:cNvSpPr>
              <a:spLocks noChangeShapeType="1"/>
            </p:cNvSpPr>
            <p:nvPr/>
          </p:nvSpPr>
          <p:spPr bwMode="auto">
            <a:xfrm>
              <a:off x="932" y="3349"/>
              <a:ext cx="296" cy="273"/>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 name="Line 25"/>
            <p:cNvSpPr>
              <a:spLocks noChangeShapeType="1"/>
            </p:cNvSpPr>
            <p:nvPr/>
          </p:nvSpPr>
          <p:spPr bwMode="auto">
            <a:xfrm flipH="1">
              <a:off x="1840" y="3336"/>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 name="Line 27"/>
            <p:cNvSpPr>
              <a:spLocks noChangeShapeType="1"/>
            </p:cNvSpPr>
            <p:nvPr/>
          </p:nvSpPr>
          <p:spPr bwMode="auto">
            <a:xfrm>
              <a:off x="2178" y="3333"/>
              <a:ext cx="318" cy="286"/>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56989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0" y="0"/>
            <a:ext cx="9067800" cy="914400"/>
          </a:xfrm>
        </p:spPr>
        <p:txBody>
          <a:bodyPr/>
          <a:lstStyle/>
          <a:p>
            <a:r>
              <a:rPr lang="en-US" sz="4800" dirty="0" smtClean="0">
                <a:solidFill>
                  <a:schemeClr val="tx1"/>
                </a:solidFill>
                <a:latin typeface="Arial Black" pitchFamily="34" charset="0"/>
              </a:rPr>
              <a:t>Heap Sort from the top</a:t>
            </a:r>
            <a:endParaRPr lang="en-US" sz="4800" dirty="0">
              <a:solidFill>
                <a:schemeClr val="tx1"/>
              </a:solidFill>
              <a:latin typeface="Arial Black" pitchFamily="34" charset="0"/>
            </a:endParaRPr>
          </a:p>
        </p:txBody>
      </p:sp>
      <p:sp>
        <p:nvSpPr>
          <p:cNvPr id="955395" name="Text Box 3"/>
          <p:cNvSpPr txBox="1">
            <a:spLocks noChangeArrowheads="1"/>
          </p:cNvSpPr>
          <p:nvPr/>
        </p:nvSpPr>
        <p:spPr bwMode="auto">
          <a:xfrm>
            <a:off x="381000" y="914400"/>
            <a:ext cx="8382000" cy="5955476"/>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Assuming the original array to be sorted is in random order, the first step is to fix the whole array so that it is a max heap. </a:t>
            </a:r>
            <a:r>
              <a:rPr lang="en-US" sz="2400" dirty="0" smtClean="0"/>
              <a:t>First, fix </a:t>
            </a:r>
            <a:r>
              <a:rPr lang="en-US" sz="2400" dirty="0"/>
              <a:t>each parent starting with the bottom-most parent </a:t>
            </a:r>
            <a:r>
              <a:rPr lang="en-US" sz="2400" dirty="0" smtClean="0"/>
              <a:t>(the last node’s parent) so </a:t>
            </a:r>
            <a:r>
              <a:rPr lang="en-US" sz="2400" dirty="0"/>
              <a:t>that each </a:t>
            </a:r>
            <a:r>
              <a:rPr lang="en-US" sz="2400" dirty="0" err="1"/>
              <a:t>subtree</a:t>
            </a:r>
            <a:r>
              <a:rPr lang="en-US" sz="2400" dirty="0"/>
              <a:t> is a max heap. </a:t>
            </a:r>
            <a:r>
              <a:rPr lang="en-US" sz="2400" dirty="0" smtClean="0"/>
              <a:t>Work backward </a:t>
            </a:r>
            <a:r>
              <a:rPr lang="en-US" sz="2400" dirty="0"/>
              <a:t>through the array (</a:t>
            </a:r>
            <a:r>
              <a:rPr lang="en-US" sz="2400" dirty="0" err="1"/>
              <a:t>ArrayList</a:t>
            </a:r>
            <a:r>
              <a:rPr lang="en-US" sz="2400" dirty="0"/>
              <a:t>) fixing each parent until the </a:t>
            </a:r>
            <a:r>
              <a:rPr lang="en-US" sz="2400" dirty="0" smtClean="0"/>
              <a:t>root is fixed. </a:t>
            </a:r>
            <a:r>
              <a:rPr lang="en-US" sz="2400" dirty="0"/>
              <a:t>At this point, the array should be a </a:t>
            </a:r>
            <a:r>
              <a:rPr lang="en-US" sz="2400" dirty="0" smtClean="0"/>
              <a:t>max heap.</a:t>
            </a:r>
          </a:p>
          <a:p>
            <a:endParaRPr lang="en-US" sz="2400" dirty="0" smtClean="0"/>
          </a:p>
          <a:p>
            <a:r>
              <a:rPr lang="en-US" sz="2400" dirty="0" smtClean="0"/>
              <a:t>You should have a </a:t>
            </a:r>
            <a:r>
              <a:rPr lang="en-US" sz="2400" dirty="0" err="1" smtClean="0"/>
              <a:t>fixHeap</a:t>
            </a:r>
            <a:r>
              <a:rPr lang="en-US" sz="2400" dirty="0" smtClean="0"/>
              <a:t> that is similar to your </a:t>
            </a:r>
            <a:r>
              <a:rPr lang="en-US" sz="2400" dirty="0" err="1" smtClean="0"/>
              <a:t>swapDown</a:t>
            </a:r>
            <a:r>
              <a:rPr lang="en-US" sz="2400" dirty="0" smtClean="0"/>
              <a:t> process in remove.  Write it as a method because you will call it repeatedly.  Instead of always starting with the root, though, it should have a parameter for the starting index (parent). Also, it will not swap down through the entire array since part of the array will already be “sorted” into place.  These sorted elements should not be included in the swap down, so there should be another parameter indicating the last index to include.</a:t>
            </a:r>
            <a:endParaRPr lang="en-US" sz="2100" dirty="0" smtClean="0"/>
          </a:p>
          <a:p>
            <a:endParaRPr lang="en-US" sz="2100" dirty="0"/>
          </a:p>
        </p:txBody>
      </p:sp>
    </p:spTree>
    <p:extLst>
      <p:ext uri="{BB962C8B-B14F-4D97-AF65-F5344CB8AC3E}">
        <p14:creationId xmlns:p14="http://schemas.microsoft.com/office/powerpoint/2010/main" val="3657544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0" y="0"/>
            <a:ext cx="9067800" cy="914400"/>
          </a:xfrm>
        </p:spPr>
        <p:txBody>
          <a:bodyPr/>
          <a:lstStyle/>
          <a:p>
            <a:r>
              <a:rPr lang="en-US" sz="4800" dirty="0" smtClean="0">
                <a:solidFill>
                  <a:schemeClr val="tx1"/>
                </a:solidFill>
                <a:latin typeface="Arial Black" pitchFamily="34" charset="0"/>
              </a:rPr>
              <a:t>Heap Sort from the top</a:t>
            </a:r>
            <a:endParaRPr lang="en-US" sz="4800" dirty="0">
              <a:solidFill>
                <a:schemeClr val="tx1"/>
              </a:solidFill>
              <a:latin typeface="Arial Black" pitchFamily="34" charset="0"/>
            </a:endParaRPr>
          </a:p>
        </p:txBody>
      </p:sp>
      <p:sp>
        <p:nvSpPr>
          <p:cNvPr id="955395" name="Text Box 3"/>
          <p:cNvSpPr txBox="1">
            <a:spLocks noChangeArrowheads="1"/>
          </p:cNvSpPr>
          <p:nvPr/>
        </p:nvSpPr>
        <p:spPr bwMode="auto">
          <a:xfrm>
            <a:off x="381000" y="914400"/>
            <a:ext cx="8382000" cy="5955476"/>
          </a:xfrm>
          <a:prstGeom prst="rect">
            <a:avLst/>
          </a:prstGeom>
          <a:solidFill>
            <a:srgbClr val="00FFCC"/>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smtClean="0"/>
              <a:t>So…</a:t>
            </a:r>
          </a:p>
          <a:p>
            <a:r>
              <a:rPr lang="en-US" sz="2400" dirty="0" smtClean="0"/>
              <a:t>First, call </a:t>
            </a:r>
            <a:r>
              <a:rPr lang="en-US" sz="2400" dirty="0" err="1" smtClean="0"/>
              <a:t>fixHeap</a:t>
            </a:r>
            <a:r>
              <a:rPr lang="en-US" sz="2400" dirty="0" smtClean="0"/>
              <a:t> for every parent in the array starting with the last element’s parent.  After this, the array will be a max heap.</a:t>
            </a:r>
          </a:p>
          <a:p>
            <a:endParaRPr lang="en-US" sz="2400" dirty="0"/>
          </a:p>
          <a:p>
            <a:r>
              <a:rPr lang="en-US" sz="2400" dirty="0" smtClean="0"/>
              <a:t>Next, for every element in the array, remove the first one and place it at the end of unsorted elements (the end will be reduced by 1 each time), replace it with the “last” unsorted element, and call </a:t>
            </a:r>
            <a:r>
              <a:rPr lang="en-US" sz="2400" dirty="0" err="1" smtClean="0"/>
              <a:t>fixHeap</a:t>
            </a:r>
            <a:r>
              <a:rPr lang="en-US" sz="2400" dirty="0" smtClean="0"/>
              <a:t> to fix the whole heap between the new root and the last unsorted element.</a:t>
            </a:r>
          </a:p>
          <a:p>
            <a:endParaRPr lang="en-US" sz="2400" dirty="0"/>
          </a:p>
          <a:p>
            <a:r>
              <a:rPr lang="en-US" sz="2400" dirty="0" smtClean="0"/>
              <a:t>Simplify…</a:t>
            </a:r>
          </a:p>
          <a:p>
            <a:r>
              <a:rPr lang="en-US" sz="2400" dirty="0" smtClean="0"/>
              <a:t>After you have your </a:t>
            </a:r>
            <a:r>
              <a:rPr lang="en-US" sz="2400" dirty="0" err="1" smtClean="0"/>
              <a:t>fixHeap</a:t>
            </a:r>
            <a:r>
              <a:rPr lang="en-US" sz="2400" dirty="0" smtClean="0"/>
              <a:t> method to call, the </a:t>
            </a:r>
            <a:r>
              <a:rPr lang="en-US" sz="2400" dirty="0" err="1" smtClean="0"/>
              <a:t>heapSort</a:t>
            </a:r>
            <a:r>
              <a:rPr lang="en-US" sz="2400" dirty="0" smtClean="0"/>
              <a:t> method should have two for loops.  The first is to fix each parent creating the max heap, the second is to remove each “top” to put it where </a:t>
            </a:r>
            <a:r>
              <a:rPr lang="en-US" sz="2400" smtClean="0"/>
              <a:t>it belongs.</a:t>
            </a:r>
            <a:endParaRPr lang="en-US" sz="2100" dirty="0" smtClean="0"/>
          </a:p>
          <a:p>
            <a:endParaRPr lang="en-US" sz="2100" dirty="0"/>
          </a:p>
        </p:txBody>
      </p:sp>
    </p:spTree>
    <p:extLst>
      <p:ext uri="{BB962C8B-B14F-4D97-AF65-F5344CB8AC3E}">
        <p14:creationId xmlns:p14="http://schemas.microsoft.com/office/powerpoint/2010/main" val="931619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698</Words>
  <Application>Microsoft Office PowerPoint</Application>
  <PresentationFormat>On-screen Show (4:3)</PresentationFormat>
  <Paragraphs>198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How the Heap Sort Works</vt:lpstr>
      <vt:lpstr>OK… Now What?</vt:lpstr>
      <vt:lpstr>OK… Now What?</vt:lpstr>
      <vt:lpstr>Now the heap is fixed!</vt:lpstr>
      <vt:lpstr>And the process repeats…</vt:lpstr>
      <vt:lpstr>Heap Sort from the top</vt:lpstr>
      <vt:lpstr>Heap Sort from the top</vt:lpstr>
    </vt:vector>
  </TitlesOfParts>
  <Company>Plano 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Heap Sort Works</dc:title>
  <dc:creator>Cynthia Gallatin</dc:creator>
  <cp:lastModifiedBy>Cynthia Gallatin</cp:lastModifiedBy>
  <cp:revision>3</cp:revision>
  <dcterms:created xsi:type="dcterms:W3CDTF">2014-02-06T19:55:13Z</dcterms:created>
  <dcterms:modified xsi:type="dcterms:W3CDTF">2014-02-07T17:27:54Z</dcterms:modified>
</cp:coreProperties>
</file>