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6" r:id="rId7"/>
    <p:sldId id="258" r:id="rId8"/>
    <p:sldId id="265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327" autoAdjust="0"/>
  </p:normalViewPr>
  <p:slideViewPr>
    <p:cSldViewPr snapToGrid="0">
      <p:cViewPr varScale="1">
        <p:scale>
          <a:sx n="151" d="100"/>
          <a:sy n="151" d="100"/>
        </p:scale>
        <p:origin x="32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71A-D13A-2CDE-A0FE-465AB5B9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8"/>
            <a:ext cx="5486400" cy="3411221"/>
          </a:xfrm>
        </p:spPr>
        <p:txBody>
          <a:bodyPr/>
          <a:lstStyle/>
          <a:p>
            <a:r>
              <a:rPr lang="en-US" sz="4400" dirty="0">
                <a:latin typeface="Abadi" panose="020B0604020104020204" pitchFamily="34" charset="0"/>
              </a:rPr>
              <a:t>“Societal Trust Correlations Across Institutions”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1BBD-E732-BCC7-4FE3-E5A09BF2D555}"/>
              </a:ext>
            </a:extLst>
          </p:cNvPr>
          <p:cNvSpPr txBox="1"/>
          <p:nvPr/>
        </p:nvSpPr>
        <p:spPr>
          <a:xfrm>
            <a:off x="6722654" y="4051301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Analyzing patterns in trust and distrust across governments, scientists, journalists, and communities.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3BD35-0573-6CE3-82B8-237D0D9B80F2}"/>
              </a:ext>
            </a:extLst>
          </p:cNvPr>
          <p:cNvSpPr txBox="1"/>
          <p:nvPr/>
        </p:nvSpPr>
        <p:spPr>
          <a:xfrm>
            <a:off x="6995704" y="4974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By: Ethan Shipman, Andrew Jaynes, </a:t>
            </a:r>
          </a:p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Seth Carter, 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501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074D-F291-9A64-5630-B9B8062A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Research Goals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3CA-EFD8-DE93-0E5A-A86FEC06D9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Objective: </a:t>
            </a:r>
            <a:r>
              <a:rPr lang="en-US" dirty="0">
                <a:latin typeface="Abadi" panose="020B0604020104020204" pitchFamily="34" charset="0"/>
              </a:rPr>
              <a:t>To understand correlations in trust and distrust across societal institutions and identify opposing trust trends. </a:t>
            </a:r>
          </a:p>
          <a:p>
            <a:r>
              <a:rPr lang="en-US" b="1" dirty="0">
                <a:latin typeface="Abadi" panose="020B0604020104020204" pitchFamily="34" charset="0"/>
              </a:rPr>
              <a:t>Key Questions: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Do patterns of distrust in science correlate with trust in alternative sources (e.g., traditional healers)?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Is there a connection between distrust in governments and trust in local communities or individuals?</a:t>
            </a:r>
          </a:p>
          <a:p>
            <a:r>
              <a:rPr lang="en-US" b="1" dirty="0">
                <a:latin typeface="Abadi" panose="020B0604020104020204" pitchFamily="34" charset="0"/>
              </a:rPr>
              <a:t>Approach: </a:t>
            </a:r>
            <a:r>
              <a:rPr lang="en-US" dirty="0">
                <a:latin typeface="Abadi" panose="020B0604020104020204" pitchFamily="34" charset="0"/>
              </a:rPr>
              <a:t>Analysis of multiple datasets, including surveys and population data, to identify significant patterns.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752D-951F-0E57-0C74-41EFF4D60CBC}"/>
              </a:ext>
            </a:extLst>
          </p:cNvPr>
          <p:cNvSpPr txBox="1"/>
          <p:nvPr/>
        </p:nvSpPr>
        <p:spPr>
          <a:xfrm>
            <a:off x="9975850" y="6295598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017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229B-6992-E4F5-F9CD-D5E29CD3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badi" panose="020B0604020104020204" pitchFamily="34" charset="0"/>
              </a:rPr>
              <a:t>Data Sources and Cleaning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10D7-35DD-D101-36B8-005F973B8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58158"/>
            <a:ext cx="7810500" cy="3699328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Data Sources: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Trust surveys (cleaned data provided).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UN population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Global country-level trust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Cleaning Process: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Removing duplicates and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Normalizing trust scales across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Merging datasets based on countries and time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Visualization Tools: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Graphs for correlation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R-values to measure statistical significance.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7A16-3E2C-74AF-81B2-87842B4C569A}"/>
              </a:ext>
            </a:extLst>
          </p:cNvPr>
          <p:cNvSpPr txBox="1"/>
          <p:nvPr/>
        </p:nvSpPr>
        <p:spPr>
          <a:xfrm>
            <a:off x="9975850" y="6447348"/>
            <a:ext cx="149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33264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4D3D-12F8-B82E-C2CF-E1B0E39B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209539" cy="1410627"/>
          </a:xfrm>
        </p:spPr>
        <p:txBody>
          <a:bodyPr/>
          <a:lstStyle/>
          <a:p>
            <a:r>
              <a:rPr lang="en-US" sz="3800" dirty="0">
                <a:latin typeface="Abadi" panose="020B0604020104020204" pitchFamily="34" charset="0"/>
              </a:rPr>
              <a:t>Trust Levels in Neighborhoods Across Selected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3DD8-900E-1947-39D4-0DF3F0F86E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301741" cy="365533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Overview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box plot shows neighborhood trust levels (1 to 5) across various countries, highlighting variability and patterns.</a:t>
            </a: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Key Insights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High Variability: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the United States and Morocco show wide ranges of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Consistency: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France and Sri Lanka have more uniform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Outliers: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Some countries have extreme trust levels, indicating unique perspectives.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Implications</a:t>
            </a:r>
            <a:r>
              <a:rPr lang="en-US" dirty="0">
                <a:latin typeface="Abadi" panose="020B0604020104020204" pitchFamily="34" charset="0"/>
              </a:rPr>
              <a:t>: </a:t>
            </a:r>
            <a:br>
              <a:rPr lang="en-US" dirty="0">
                <a:latin typeface="Abadi" panose="020B0604020104020204" pitchFamily="34" charset="0"/>
              </a:rPr>
            </a:br>
            <a:br>
              <a:rPr lang="en-US" dirty="0"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patterns suggest cultural, economic, or social influences on trust.</a:t>
            </a: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This variability could connect to trust in other societal sectors.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with blue and white bars">
            <a:extLst>
              <a:ext uri="{FF2B5EF4-FFF2-40B4-BE49-F238E27FC236}">
                <a16:creationId xmlns:a16="http://schemas.microsoft.com/office/drawing/2014/main" id="{5081BF3E-EF7A-2D9A-55BA-79B41EB7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34" y="2278340"/>
            <a:ext cx="5397022" cy="334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1D9EC-6575-2FAA-80F3-646B80AFF34C}"/>
              </a:ext>
            </a:extLst>
          </p:cNvPr>
          <p:cNvSpPr txBox="1"/>
          <p:nvPr/>
        </p:nvSpPr>
        <p:spPr>
          <a:xfrm>
            <a:off x="10191750" y="6407150"/>
            <a:ext cx="130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Andrew Jaynes</a:t>
            </a:r>
          </a:p>
        </p:txBody>
      </p:sp>
    </p:spTree>
    <p:extLst>
      <p:ext uri="{BB962C8B-B14F-4D97-AF65-F5344CB8AC3E}">
        <p14:creationId xmlns:p14="http://schemas.microsoft.com/office/powerpoint/2010/main" val="178254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56" y="1783079"/>
            <a:ext cx="4809894" cy="2705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Correlation Matrix Summary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93F38-4102-14DF-101F-6753E3384E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Heatmap visualizing correlations between trust variables across institutions.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Highlights patterns of significant positive and negative correlations, providing an overview of interconnected trust dynamics.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Using the cleaned merged dataset, the matrix confirms a strong negative correlation (R = -0.78) between media trust and local community trust, suggesting polarized trust patterns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Interpretation: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Positive Correlations: High trust in governments often aligns with trust in media, suggesting institutional alignment.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Negative Correlations: Trust in local communities tends to inversely correlate with institutional trust, highlighting alternative reliance.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Outliers: Certain countries defy expected patterns, which could indicate cultural or political nuances that merit further exploration.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5A627-D908-5AF0-B575-E12C74C42216}"/>
              </a:ext>
            </a:extLst>
          </p:cNvPr>
          <p:cNvSpPr txBox="1"/>
          <p:nvPr/>
        </p:nvSpPr>
        <p:spPr>
          <a:xfrm>
            <a:off x="10648950" y="6496050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Seth Carter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4D8F1-269A-224B-2F24-07FAC587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88" y="1783079"/>
            <a:ext cx="5578323" cy="3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EC901-12F1-DC50-E2BB-B8BD970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Government Trust vs. Neighbor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9ABC-3521-55B6-1CA8-867810B191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Scatter plot showing an inverse relationship.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Higher government trust correlates with lower trust in neighbors, and vice versa.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R-value: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R = -0.65.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cleaned trust survey data suggests that this relationship intensifies in densely populated urban areas, highlighting a potential link to perceived individual autonomy.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C6852-66B7-AE15-9D6C-4BDFBA407B4E}"/>
              </a:ext>
            </a:extLst>
          </p:cNvPr>
          <p:cNvSpPr txBox="1"/>
          <p:nvPr/>
        </p:nvSpPr>
        <p:spPr>
          <a:xfrm>
            <a:off x="10409161" y="6516298"/>
            <a:ext cx="133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Ethan Shipman</a:t>
            </a:r>
          </a:p>
        </p:txBody>
      </p:sp>
    </p:spTree>
    <p:extLst>
      <p:ext uri="{BB962C8B-B14F-4D97-AF65-F5344CB8AC3E}">
        <p14:creationId xmlns:p14="http://schemas.microsoft.com/office/powerpoint/2010/main" val="25230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badi" panose="020B0604020104020204" pitchFamily="34" charset="0"/>
              </a:rPr>
              <a:t>Takeaways and Next Steps</a:t>
            </a:r>
            <a:endParaRPr sz="3200"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08945-08C8-3DB8-BE30-FAB9F9F7CD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Conclusion: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Trust is complex and interconnected; distrust in one domain often correlates with increased trust in its perceived alternative.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Policymakers and communicators need to address trust gaps holistically.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Recommendations: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Engage with local communities to bridge gaps in institutional trust.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Build trust in science through culturally sensitive communication strategies.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Next Steps: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Further research on causation vs. correlation.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Expand dataset for broader regional representation.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FCAF9-8595-FC32-A79E-C9847BB16C7B}"/>
              </a:ext>
            </a:extLst>
          </p:cNvPr>
          <p:cNvSpPr txBox="1"/>
          <p:nvPr/>
        </p:nvSpPr>
        <p:spPr>
          <a:xfrm>
            <a:off x="9937750" y="6388100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F53-AE32-B250-681C-CCC33148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94297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{03FCA8EB-16A5-402E-98B4-0AA3207E18AF}tf78853419_win32</Template>
  <TotalTime>78</TotalTime>
  <Words>584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Franklin Gothic Book</vt:lpstr>
      <vt:lpstr>Franklin Gothic Demi</vt:lpstr>
      <vt:lpstr>Custom</vt:lpstr>
      <vt:lpstr>“Societal Trust Correlations Across Institutions”</vt:lpstr>
      <vt:lpstr>Research Goals and Approach</vt:lpstr>
      <vt:lpstr>Data Sources and Cleaning</vt:lpstr>
      <vt:lpstr>Trust Levels in Neighborhoods Across Selected Countries</vt:lpstr>
      <vt:lpstr>Correlation Matrix Summary</vt:lpstr>
      <vt:lpstr>Government Trust vs. Neighbor Trust</vt:lpstr>
      <vt:lpstr>Takeaways and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jaynes</dc:creator>
  <cp:lastModifiedBy>andrew jaynes</cp:lastModifiedBy>
  <cp:revision>4</cp:revision>
  <dcterms:created xsi:type="dcterms:W3CDTF">2025-01-24T02:57:06Z</dcterms:created>
  <dcterms:modified xsi:type="dcterms:W3CDTF">2025-01-28T05:26:51Z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