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6327" autoAdjust="0"/>
  </p:normalViewPr>
  <p:slideViewPr>
    <p:cSldViewPr snapToGrid="0">
      <p:cViewPr varScale="1">
        <p:scale>
          <a:sx n="151" d="100"/>
          <a:sy n="151" d="100"/>
        </p:scale>
        <p:origin x="324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071A-D13A-2CDE-A0FE-465AB5B9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8"/>
            <a:ext cx="5486400" cy="3411221"/>
          </a:xfrm>
        </p:spPr>
        <p:txBody>
          <a:bodyPr/>
          <a:lstStyle/>
          <a:p>
            <a:r>
              <a:rPr lang="en-US" sz="4400" dirty="0">
                <a:latin typeface="Abadi" panose="020B0604020104020204" pitchFamily="34" charset="0"/>
              </a:rPr>
              <a:t>"Global Trust Analysis: Insights Across Nations and Professions“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21BBD-E732-BCC7-4FE3-E5A09BF2D555}"/>
              </a:ext>
            </a:extLst>
          </p:cNvPr>
          <p:cNvSpPr txBox="1"/>
          <p:nvPr/>
        </p:nvSpPr>
        <p:spPr>
          <a:xfrm>
            <a:off x="6722654" y="4051301"/>
            <a:ext cx="466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"Examining Trends in Trust Levels Across Neighborhoods, Governments, and Key Professions Worldwide "Examining Trends in Trust Levels Across Neighborhoods, Governments, and Key Professions Worldwide"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3BD35-0573-6CE3-82B8-237D0D9B80F2}"/>
              </a:ext>
            </a:extLst>
          </p:cNvPr>
          <p:cNvSpPr txBox="1"/>
          <p:nvPr/>
        </p:nvSpPr>
        <p:spPr>
          <a:xfrm>
            <a:off x="7268754" y="57572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badi" panose="020F0502020204030204" pitchFamily="34" charset="0"/>
              </a:rPr>
              <a:t>By: Ethan Shipman, Andrew Jaynes, </a:t>
            </a:r>
          </a:p>
          <a:p>
            <a:r>
              <a:rPr lang="en-US" sz="2000" b="1" dirty="0">
                <a:solidFill>
                  <a:schemeClr val="bg1"/>
                </a:solidFill>
                <a:latin typeface="Abadi" panose="020F0502020204030204" pitchFamily="34" charset="0"/>
              </a:rPr>
              <a:t>Seth Carter, Rafaela Peterson</a:t>
            </a:r>
          </a:p>
        </p:txBody>
      </p:sp>
    </p:spTree>
    <p:extLst>
      <p:ext uri="{BB962C8B-B14F-4D97-AF65-F5344CB8AC3E}">
        <p14:creationId xmlns:p14="http://schemas.microsoft.com/office/powerpoint/2010/main" val="265017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074D-F291-9A64-5630-B9B8062A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53CA-EFD8-DE93-0E5A-A86FEC06D9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4D3D-12F8-B82E-C2CF-E1B0E39B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89572"/>
            <a:ext cx="5209539" cy="1410627"/>
          </a:xfrm>
        </p:spPr>
        <p:txBody>
          <a:bodyPr/>
          <a:lstStyle/>
          <a:p>
            <a:r>
              <a:rPr lang="en-US" sz="3800" dirty="0">
                <a:latin typeface="Abadi" panose="020B0604020104020204" pitchFamily="34" charset="0"/>
              </a:rPr>
              <a:t>Trust Levels in Neighborhoods Across Selected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3DD8-900E-1947-39D4-0DF3F0F86E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301741" cy="365533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Overview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The box plot shows neighborhood trust levels (1 to 5) across various countries, highlighting variability and patterns.</a:t>
            </a: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Key Insights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High Variability: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Countries like the United States and Morocco show wide ranges of trust levels.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Consistency: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Countries like France and Sri Lanka have more uniform trust levels.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Outliers: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Some countries have extreme trust levels, indicating unique perspectives.</a:t>
            </a:r>
          </a:p>
          <a:p>
            <a:r>
              <a:rPr lang="en-US" dirty="0">
                <a:solidFill>
                  <a:schemeClr val="bg1"/>
                </a:solidFill>
              </a:rPr>
              <a:t>Implications</a:t>
            </a:r>
            <a:r>
              <a:rPr lang="en-US" dirty="0"/>
              <a:t>: </a:t>
            </a:r>
            <a:br>
              <a:rPr lang="en-US" dirty="0"/>
            </a:br>
            <a:br>
              <a:rPr lang="en-US" dirty="0"/>
            </a:br>
            <a:r>
              <a:rPr lang="en-US" b="0" dirty="0">
                <a:solidFill>
                  <a:schemeClr val="bg1"/>
                </a:solidFill>
              </a:rPr>
              <a:t>The patterns suggest cultural, economic, or social influences on trust.</a:t>
            </a:r>
            <a:br>
              <a:rPr lang="en-US" b="0" dirty="0">
                <a:solidFill>
                  <a:schemeClr val="bg1"/>
                </a:solidFill>
              </a:rPr>
            </a:b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This variability could connect to trust in other societal sectors.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graph with blue and white bars">
            <a:extLst>
              <a:ext uri="{FF2B5EF4-FFF2-40B4-BE49-F238E27FC236}">
                <a16:creationId xmlns:a16="http://schemas.microsoft.com/office/drawing/2014/main" id="{5081BF3E-EF7A-2D9A-55BA-79B41EB7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34" y="2278340"/>
            <a:ext cx="5397022" cy="33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EAE5-09A2-CD7C-45C3-FFF1AADB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A36E-CCA5-73D4-CCDA-C4B482E485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02C7-83CA-CC21-9E87-1A62201E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6D11-0D86-70B4-601F-607B29E9E2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046E-8D4E-C516-FCD2-E1833009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3D38-BAA8-2482-7787-8F52E6418F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B9D6-0F8E-B330-E013-1297CEDD3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B0DF5-ACC6-DBE8-216F-9638454C2C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950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{03FCA8EB-16A5-402E-98B4-0AA3207E18AF}tf78853419_win32</Template>
  <TotalTime>44</TotalTime>
  <Words>175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Calibri</vt:lpstr>
      <vt:lpstr>Franklin Gothic Book</vt:lpstr>
      <vt:lpstr>Franklin Gothic Demi</vt:lpstr>
      <vt:lpstr>Custom</vt:lpstr>
      <vt:lpstr>"Global Trust Analysis: Insights Across Nations and Professions“</vt:lpstr>
      <vt:lpstr>PowerPoint Presentation</vt:lpstr>
      <vt:lpstr>Trust Levels in Neighborhoods Across Selected Countries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jaynes</dc:creator>
  <cp:lastModifiedBy>andrew jaynes</cp:lastModifiedBy>
  <cp:revision>2</cp:revision>
  <dcterms:created xsi:type="dcterms:W3CDTF">2025-01-24T02:57:06Z</dcterms:created>
  <dcterms:modified xsi:type="dcterms:W3CDTF">2025-01-24T03:45:04Z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