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7" r:id="rId6"/>
    <p:sldId id="266" r:id="rId7"/>
    <p:sldId id="258" r:id="rId8"/>
    <p:sldId id="265" r:id="rId9"/>
    <p:sldId id="267" r:id="rId10"/>
    <p:sldId id="264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6327" autoAdjust="0"/>
  </p:normalViewPr>
  <p:slideViewPr>
    <p:cSldViewPr snapToGrid="0">
      <p:cViewPr varScale="1">
        <p:scale>
          <a:sx n="151" d="100"/>
          <a:sy n="151" d="100"/>
        </p:scale>
        <p:origin x="324" y="3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1/28/2025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1/28/2025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6071A-D13A-2CDE-A0FE-465AB5B9D9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8"/>
            <a:ext cx="5486400" cy="3411221"/>
          </a:xfrm>
        </p:spPr>
        <p:txBody>
          <a:bodyPr/>
          <a:lstStyle/>
          <a:p>
            <a:r>
              <a:rPr lang="en-US" sz="4400" dirty="0">
                <a:latin typeface="Abadi" panose="020B0604020104020204" pitchFamily="34" charset="0"/>
              </a:rPr>
              <a:t>“Societal Trust Correlations Across Institutions”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321BBD-E732-BCC7-4FE3-E5A09BF2D555}"/>
              </a:ext>
            </a:extLst>
          </p:cNvPr>
          <p:cNvSpPr txBox="1"/>
          <p:nvPr/>
        </p:nvSpPr>
        <p:spPr>
          <a:xfrm>
            <a:off x="6722654" y="4051301"/>
            <a:ext cx="4660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Analyzing patterns in trust and distrust across governments, scientists, journalists, and communities.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93BD35-0573-6CE3-82B8-237D0D9B80F2}"/>
              </a:ext>
            </a:extLst>
          </p:cNvPr>
          <p:cNvSpPr txBox="1"/>
          <p:nvPr/>
        </p:nvSpPr>
        <p:spPr>
          <a:xfrm>
            <a:off x="6995704" y="4974631"/>
            <a:ext cx="411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Abadi" panose="020F0502020204030204" pitchFamily="34" charset="0"/>
              </a:rPr>
              <a:t>By: Ethan Shipman, Andrew Jaynes, </a:t>
            </a:r>
          </a:p>
          <a:p>
            <a:r>
              <a:rPr lang="en-US" sz="2000" b="1" dirty="0">
                <a:solidFill>
                  <a:schemeClr val="bg1"/>
                </a:solidFill>
                <a:latin typeface="Abadi" panose="020F0502020204030204" pitchFamily="34" charset="0"/>
              </a:rPr>
              <a:t>Seth Carter, Rafaela Peterson</a:t>
            </a:r>
          </a:p>
        </p:txBody>
      </p:sp>
    </p:spTree>
    <p:extLst>
      <p:ext uri="{BB962C8B-B14F-4D97-AF65-F5344CB8AC3E}">
        <p14:creationId xmlns:p14="http://schemas.microsoft.com/office/powerpoint/2010/main" val="2650172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5074D-F291-9A64-5630-B9B8062A2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Research Goals and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C53CA-EFD8-DE93-0E5A-A86FEC06D93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Abadi" panose="020B0604020104020204" pitchFamily="34" charset="0"/>
              </a:rPr>
              <a:t>Objective: </a:t>
            </a:r>
            <a:r>
              <a:rPr lang="en-US" dirty="0">
                <a:latin typeface="Abadi" panose="020B0604020104020204" pitchFamily="34" charset="0"/>
              </a:rPr>
              <a:t>To understand correlations in trust and distrust across societal institutions and identify opposing trust trends. </a:t>
            </a:r>
          </a:p>
          <a:p>
            <a:r>
              <a:rPr lang="en-US" b="1" dirty="0">
                <a:latin typeface="Abadi" panose="020B0604020104020204" pitchFamily="34" charset="0"/>
              </a:rPr>
              <a:t>Key Questions:</a:t>
            </a:r>
          </a:p>
          <a:p>
            <a:pPr lvl="1"/>
            <a:r>
              <a:rPr lang="en-US" dirty="0">
                <a:latin typeface="Abadi" panose="020B0604020104020204" pitchFamily="34" charset="0"/>
              </a:rPr>
              <a:t>Do patterns of distrust in science correlate with trust in alternative sources (e.g., traditional healers)?</a:t>
            </a:r>
          </a:p>
          <a:p>
            <a:pPr lvl="1"/>
            <a:r>
              <a:rPr lang="en-US" dirty="0">
                <a:latin typeface="Abadi" panose="020B0604020104020204" pitchFamily="34" charset="0"/>
              </a:rPr>
              <a:t>Is there a connection between distrust in governments and trust in local communities or individuals?</a:t>
            </a:r>
          </a:p>
          <a:p>
            <a:r>
              <a:rPr lang="en-US" b="1" dirty="0">
                <a:latin typeface="Abadi" panose="020B0604020104020204" pitchFamily="34" charset="0"/>
              </a:rPr>
              <a:t>Approach: </a:t>
            </a:r>
            <a:r>
              <a:rPr lang="en-US" dirty="0">
                <a:latin typeface="Abadi" panose="020B0604020104020204" pitchFamily="34" charset="0"/>
              </a:rPr>
              <a:t>Analysis of multiple datasets, including surveys and population data, to identify significant patterns.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9B752D-951F-0E57-0C74-41EFF4D60CBC}"/>
              </a:ext>
            </a:extLst>
          </p:cNvPr>
          <p:cNvSpPr txBox="1"/>
          <p:nvPr/>
        </p:nvSpPr>
        <p:spPr>
          <a:xfrm>
            <a:off x="9975850" y="6295598"/>
            <a:ext cx="1885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Rafaela Peterson</a:t>
            </a:r>
          </a:p>
        </p:txBody>
      </p:sp>
    </p:spTree>
    <p:extLst>
      <p:ext uri="{BB962C8B-B14F-4D97-AF65-F5344CB8AC3E}">
        <p14:creationId xmlns:p14="http://schemas.microsoft.com/office/powerpoint/2010/main" val="2601756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6229B-6992-E4F5-F9CD-D5E29CD32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latin typeface="Abadi" panose="020B0604020104020204" pitchFamily="34" charset="0"/>
              </a:rPr>
              <a:t>Data Sources and Cleaning</a:t>
            </a:r>
            <a:endParaRPr lang="en-US" dirty="0">
              <a:latin typeface="Abadi" panose="020B0604020104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910D7-35DD-D101-36B8-005F973B864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1958158"/>
            <a:ext cx="7810500" cy="3699328"/>
          </a:xfrm>
        </p:spPr>
        <p:txBody>
          <a:bodyPr>
            <a:normAutofit fontScale="2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5600" b="1" dirty="0">
                <a:latin typeface="Abadi" panose="020B0604020104020204" pitchFamily="34" charset="0"/>
              </a:rPr>
              <a:t>Data Sources:</a:t>
            </a:r>
            <a:endParaRPr lang="en-US" sz="5600" dirty="0">
              <a:latin typeface="Abadi" panose="020B06040201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5600" dirty="0">
                <a:latin typeface="Abadi" panose="020B0604020104020204" pitchFamily="34" charset="0"/>
              </a:rPr>
              <a:t>Trust surveys (cleaned data provided).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5600" dirty="0">
                <a:latin typeface="Abadi" panose="020B0604020104020204" pitchFamily="34" charset="0"/>
              </a:rPr>
              <a:t>UN population statistics.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5600" dirty="0">
                <a:latin typeface="Abadi" panose="020B0604020104020204" pitchFamily="34" charset="0"/>
              </a:rPr>
              <a:t>Global country-level trust indicators.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5600" b="1" dirty="0">
                <a:latin typeface="Abadi" panose="020B0604020104020204" pitchFamily="34" charset="0"/>
              </a:rPr>
              <a:t>Cleaning Process:</a:t>
            </a:r>
            <a:endParaRPr lang="en-US" sz="5600" dirty="0">
              <a:latin typeface="Abadi" panose="020B06040201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5600" dirty="0">
                <a:latin typeface="Abadi" panose="020B0604020104020204" pitchFamily="34" charset="0"/>
              </a:rPr>
              <a:t>Removing duplicates and inconsistencies.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5600" dirty="0">
                <a:latin typeface="Abadi" panose="020B0604020104020204" pitchFamily="34" charset="0"/>
              </a:rPr>
              <a:t>Normalizing trust scales across datasets.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5600" dirty="0">
                <a:latin typeface="Abadi" panose="020B0604020104020204" pitchFamily="34" charset="0"/>
              </a:rPr>
              <a:t>Merging datasets based on countries and time periods.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5600" b="1" dirty="0">
                <a:latin typeface="Abadi" panose="020B0604020104020204" pitchFamily="34" charset="0"/>
              </a:rPr>
              <a:t>Visualization Tools:</a:t>
            </a:r>
            <a:endParaRPr lang="en-US" sz="5600" dirty="0">
              <a:latin typeface="Abadi" panose="020B06040201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5600" dirty="0">
                <a:latin typeface="Abadi" panose="020B0604020104020204" pitchFamily="34" charset="0"/>
              </a:rPr>
              <a:t>Graphs for correlation analysis.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5600" dirty="0">
                <a:latin typeface="Abadi" panose="020B0604020104020204" pitchFamily="34" charset="0"/>
              </a:rPr>
              <a:t>R-values to measure statistical significance.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CD7A16-3E2C-74AF-81B2-87842B4C569A}"/>
              </a:ext>
            </a:extLst>
          </p:cNvPr>
          <p:cNvSpPr txBox="1"/>
          <p:nvPr/>
        </p:nvSpPr>
        <p:spPr>
          <a:xfrm>
            <a:off x="9975850" y="6447348"/>
            <a:ext cx="1492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Rafaela Peterson</a:t>
            </a:r>
          </a:p>
        </p:txBody>
      </p:sp>
    </p:spTree>
    <p:extLst>
      <p:ext uri="{BB962C8B-B14F-4D97-AF65-F5344CB8AC3E}">
        <p14:creationId xmlns:p14="http://schemas.microsoft.com/office/powerpoint/2010/main" val="3326437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B4D3D-12F8-B82E-C2CF-E1B0E39BF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1" y="189572"/>
            <a:ext cx="5209539" cy="1410627"/>
          </a:xfrm>
        </p:spPr>
        <p:txBody>
          <a:bodyPr/>
          <a:lstStyle/>
          <a:p>
            <a:r>
              <a:rPr lang="en-US" sz="3800" dirty="0">
                <a:latin typeface="Abadi" panose="020B0604020104020204" pitchFamily="34" charset="0"/>
              </a:rPr>
              <a:t>Trust Levels in Neighborhoods Across Selected Countries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33DD8-900E-1947-39D4-0DF3F0F86E9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4359" y="2281918"/>
            <a:ext cx="6301741" cy="3655332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>
                <a:solidFill>
                  <a:schemeClr val="bg1"/>
                </a:solidFill>
                <a:latin typeface="Abadi" panose="020B0604020104020204" pitchFamily="34" charset="0"/>
              </a:rPr>
              <a:t>Overview</a:t>
            </a:r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:</a:t>
            </a:r>
            <a:b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</a:br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US" b="0" dirty="0">
                <a:solidFill>
                  <a:schemeClr val="bg1"/>
                </a:solidFill>
                <a:latin typeface="Abadi" panose="020B0604020104020204" pitchFamily="34" charset="0"/>
              </a:rPr>
              <a:t>The box plot shows neighborhood trust levels (1 to 5) across various countries, highlighting variability and patterns.</a:t>
            </a:r>
          </a:p>
          <a:p>
            <a:r>
              <a:rPr lang="en-US" b="1" dirty="0">
                <a:solidFill>
                  <a:schemeClr val="bg1"/>
                </a:solidFill>
                <a:latin typeface="Abadi" panose="020B0604020104020204" pitchFamily="34" charset="0"/>
              </a:rPr>
              <a:t>Key Insights</a:t>
            </a:r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:</a:t>
            </a:r>
            <a:b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</a:br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	</a:t>
            </a:r>
            <a:b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</a:br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	High Variability: </a:t>
            </a:r>
            <a:r>
              <a:rPr lang="en-US" b="0" dirty="0">
                <a:solidFill>
                  <a:schemeClr val="bg1"/>
                </a:solidFill>
                <a:latin typeface="Abadi" panose="020B0604020104020204" pitchFamily="34" charset="0"/>
              </a:rPr>
              <a:t>Countries like the United States and Morocco show wide ranges of trust levels.</a:t>
            </a:r>
            <a:b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</a:br>
            <a:b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</a:br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	Consistency: </a:t>
            </a:r>
            <a:r>
              <a:rPr lang="en-US" b="0" dirty="0">
                <a:solidFill>
                  <a:schemeClr val="bg1"/>
                </a:solidFill>
                <a:latin typeface="Abadi" panose="020B0604020104020204" pitchFamily="34" charset="0"/>
              </a:rPr>
              <a:t>Countries like France and Sri Lanka have more uniform trust levels.</a:t>
            </a:r>
            <a:b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</a:br>
            <a:b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</a:br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	Outliers: </a:t>
            </a:r>
            <a:r>
              <a:rPr lang="en-US" b="0" dirty="0">
                <a:solidFill>
                  <a:schemeClr val="bg1"/>
                </a:solidFill>
                <a:latin typeface="Abadi" panose="020B0604020104020204" pitchFamily="34" charset="0"/>
              </a:rPr>
              <a:t>Some countries have extreme trust levels, indicating unique perspectives.</a:t>
            </a:r>
          </a:p>
          <a:p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Implications</a:t>
            </a:r>
            <a:r>
              <a:rPr lang="en-US" dirty="0">
                <a:latin typeface="Abadi" panose="020B0604020104020204" pitchFamily="34" charset="0"/>
              </a:rPr>
              <a:t>: </a:t>
            </a:r>
            <a:br>
              <a:rPr lang="en-US" dirty="0">
                <a:latin typeface="Abadi" panose="020B0604020104020204" pitchFamily="34" charset="0"/>
              </a:rPr>
            </a:br>
            <a:br>
              <a:rPr lang="en-US" dirty="0">
                <a:latin typeface="Abadi" panose="020B0604020104020204" pitchFamily="34" charset="0"/>
              </a:rPr>
            </a:br>
            <a:r>
              <a:rPr lang="en-US" b="0" dirty="0">
                <a:solidFill>
                  <a:schemeClr val="bg1"/>
                </a:solidFill>
                <a:latin typeface="Abadi" panose="020B0604020104020204" pitchFamily="34" charset="0"/>
              </a:rPr>
              <a:t>The patterns suggest cultural, economic, or social influences on trust.</a:t>
            </a:r>
            <a:br>
              <a:rPr lang="en-US" b="0" dirty="0">
                <a:solidFill>
                  <a:schemeClr val="bg1"/>
                </a:solidFill>
                <a:latin typeface="Abadi" panose="020B0604020104020204" pitchFamily="34" charset="0"/>
              </a:rPr>
            </a:br>
            <a:br>
              <a:rPr lang="en-US" b="0" dirty="0">
                <a:solidFill>
                  <a:schemeClr val="bg1"/>
                </a:solidFill>
                <a:latin typeface="Abadi" panose="020B0604020104020204" pitchFamily="34" charset="0"/>
              </a:rPr>
            </a:br>
            <a:r>
              <a:rPr lang="en-US" b="0" dirty="0">
                <a:solidFill>
                  <a:schemeClr val="bg1"/>
                </a:solidFill>
                <a:latin typeface="Abadi" panose="020B0604020104020204" pitchFamily="34" charset="0"/>
              </a:rPr>
              <a:t>This variability could connect to trust in other societal sectors.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 descr="A graph with blue and white bars">
            <a:extLst>
              <a:ext uri="{FF2B5EF4-FFF2-40B4-BE49-F238E27FC236}">
                <a16:creationId xmlns:a16="http://schemas.microsoft.com/office/drawing/2014/main" id="{5081BF3E-EF7A-2D9A-55BA-79B41EB7DF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3934" y="2278340"/>
            <a:ext cx="5397022" cy="33406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291D9EC-6575-2FAA-80F3-646B80AFF34C}"/>
              </a:ext>
            </a:extLst>
          </p:cNvPr>
          <p:cNvSpPr txBox="1"/>
          <p:nvPr/>
        </p:nvSpPr>
        <p:spPr>
          <a:xfrm>
            <a:off x="10191750" y="6407150"/>
            <a:ext cx="1301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Andrew Jaynes</a:t>
            </a:r>
          </a:p>
        </p:txBody>
      </p:sp>
    </p:spTree>
    <p:extLst>
      <p:ext uri="{BB962C8B-B14F-4D97-AF65-F5344CB8AC3E}">
        <p14:creationId xmlns:p14="http://schemas.microsoft.com/office/powerpoint/2010/main" val="1782547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graph of blue and white lines&#10;&#10;Description automatically generated with medium confidence">
            <a:extLst>
              <a:ext uri="{FF2B5EF4-FFF2-40B4-BE49-F238E27FC236}">
                <a16:creationId xmlns:a16="http://schemas.microsoft.com/office/drawing/2014/main" id="{D51ED76C-820B-8329-C8ED-62B8CD303F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700" y="3378700"/>
            <a:ext cx="3656138" cy="2895100"/>
          </a:xfrm>
          <a:prstGeom prst="rect">
            <a:avLst/>
          </a:prstGeom>
        </p:spPr>
      </p:pic>
      <p:pic>
        <p:nvPicPr>
          <p:cNvPr id="7" name="Picture 6" descr="A graph of blue and white lines&#10;&#10;Description automatically generated with medium confidence">
            <a:extLst>
              <a:ext uri="{FF2B5EF4-FFF2-40B4-BE49-F238E27FC236}">
                <a16:creationId xmlns:a16="http://schemas.microsoft.com/office/drawing/2014/main" id="{F1F879FC-7A6F-08E3-B718-E0874EAF6F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6606" y="406400"/>
            <a:ext cx="3656138" cy="28511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Correlation Matrix Summary</a:t>
            </a:r>
            <a:endParaRPr dirty="0">
              <a:latin typeface="Abadi" panose="020B0604020104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A693F38-4102-14DF-101F-6753E3384E2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Graph: </a:t>
            </a:r>
            <a:r>
              <a:rPr lang="en-US" b="0" dirty="0">
                <a:solidFill>
                  <a:schemeClr val="bg1"/>
                </a:solidFill>
                <a:latin typeface="Abadi" panose="020B0604020104020204" pitchFamily="34" charset="0"/>
              </a:rPr>
              <a:t>Heatmap visualizing correlations between trust variables across institutions.</a:t>
            </a:r>
          </a:p>
          <a:p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Key Insight: </a:t>
            </a:r>
            <a:r>
              <a:rPr lang="en-US" b="0" dirty="0">
                <a:solidFill>
                  <a:schemeClr val="bg1"/>
                </a:solidFill>
                <a:latin typeface="Abadi" panose="020B0604020104020204" pitchFamily="34" charset="0"/>
              </a:rPr>
              <a:t>Highlights patterns of significant positive and negative correlations, providing an overview of interconnected trust dynamics.</a:t>
            </a:r>
          </a:p>
          <a:p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Additional Insight from Data: </a:t>
            </a:r>
            <a:r>
              <a:rPr lang="en-US" b="0" dirty="0">
                <a:solidFill>
                  <a:schemeClr val="bg1"/>
                </a:solidFill>
                <a:latin typeface="Abadi" panose="020B0604020104020204" pitchFamily="34" charset="0"/>
              </a:rPr>
              <a:t>Using the cleaned merged dataset, the matrix confirms a strong negative correlation (R = -0.78) between media trust and local community trust, suggesting polarized trust patterns</a:t>
            </a:r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.</a:t>
            </a:r>
          </a:p>
          <a:p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Interpretation: 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Positive Correlations: High trust in governments often aligns with trust in media, suggesting institutional alignment.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Negative Correlations: Trust in local communities tends to inversely correlate with institutional trust, highlighting alternative reliance.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Outliers: Certain countries defy expected patterns, which could indicate cultural or political nuances that merit further exploration.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55A627-D908-5AF0-B575-E12C74C42216}"/>
              </a:ext>
            </a:extLst>
          </p:cNvPr>
          <p:cNvSpPr txBox="1"/>
          <p:nvPr/>
        </p:nvSpPr>
        <p:spPr>
          <a:xfrm>
            <a:off x="10648950" y="6496050"/>
            <a:ext cx="1054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Seth Carter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874D8F1-269A-224B-2F24-07FAC5872C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0688" y="1783079"/>
            <a:ext cx="5578323" cy="31397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7AEC901-12F1-DC50-E2BB-B8BD9707D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Government Trust vs. Neighbor Trust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69ABC-3521-55B6-1CA8-867810B1914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Graph: </a:t>
            </a:r>
            <a:r>
              <a:rPr lang="en-US" b="0" dirty="0">
                <a:solidFill>
                  <a:schemeClr val="bg1"/>
                </a:solidFill>
                <a:latin typeface="Abadi" panose="020B0604020104020204" pitchFamily="34" charset="0"/>
              </a:rPr>
              <a:t>Scatter plot showing an inverse relationship.</a:t>
            </a:r>
          </a:p>
          <a:p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Key Insight: </a:t>
            </a:r>
            <a:r>
              <a:rPr lang="en-US" b="0" dirty="0">
                <a:solidFill>
                  <a:schemeClr val="bg1"/>
                </a:solidFill>
                <a:latin typeface="Abadi" panose="020B0604020104020204" pitchFamily="34" charset="0"/>
              </a:rPr>
              <a:t>Higher government trust correlates with lower trust in neighbors, and vice versa.</a:t>
            </a:r>
          </a:p>
          <a:p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R-value: </a:t>
            </a:r>
            <a:r>
              <a:rPr lang="en-US" b="0" dirty="0">
                <a:solidFill>
                  <a:schemeClr val="bg1"/>
                </a:solidFill>
                <a:latin typeface="Abadi" panose="020B0604020104020204" pitchFamily="34" charset="0"/>
              </a:rPr>
              <a:t>R = -0.65.</a:t>
            </a:r>
          </a:p>
          <a:p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Additional Insight from Data: </a:t>
            </a:r>
            <a:r>
              <a:rPr lang="en-US" b="0" dirty="0">
                <a:solidFill>
                  <a:schemeClr val="bg1"/>
                </a:solidFill>
                <a:latin typeface="Abadi" panose="020B0604020104020204" pitchFamily="34" charset="0"/>
              </a:rPr>
              <a:t>The cleaned trust survey data suggests that this relationship intensifies in densely populated urban areas, highlighting a potential link to perceived individual autonomy.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6C6852-66B7-AE15-9D6C-4BDFBA407B4E}"/>
              </a:ext>
            </a:extLst>
          </p:cNvPr>
          <p:cNvSpPr txBox="1"/>
          <p:nvPr/>
        </p:nvSpPr>
        <p:spPr>
          <a:xfrm>
            <a:off x="10409161" y="6516298"/>
            <a:ext cx="133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Ethan Shipman</a:t>
            </a:r>
          </a:p>
        </p:txBody>
      </p:sp>
    </p:spTree>
    <p:extLst>
      <p:ext uri="{BB962C8B-B14F-4D97-AF65-F5344CB8AC3E}">
        <p14:creationId xmlns:p14="http://schemas.microsoft.com/office/powerpoint/2010/main" val="2523007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Abadi" panose="020B0604020104020204" pitchFamily="34" charset="0"/>
              </a:rPr>
              <a:t>Takeaways and Next Steps</a:t>
            </a:r>
            <a:endParaRPr sz="3200" dirty="0">
              <a:latin typeface="Abadi" panose="020B0604020104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7A08945-08C8-3DB8-BE30-FAB9F9F7CDC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Abadi" panose="020B0604020104020204" pitchFamily="34" charset="0"/>
              </a:rPr>
              <a:t>Conclusion:</a:t>
            </a:r>
          </a:p>
          <a:p>
            <a:pPr lvl="1"/>
            <a:r>
              <a:rPr lang="en-US" sz="1050" dirty="0">
                <a:solidFill>
                  <a:schemeClr val="bg1"/>
                </a:solidFill>
                <a:latin typeface="Abadi" panose="020B0604020104020204" pitchFamily="34" charset="0"/>
              </a:rPr>
              <a:t>Trust is complex and interconnected; distrust in one domain often correlates with increased trust in its perceived alternative.</a:t>
            </a:r>
          </a:p>
          <a:p>
            <a:pPr lvl="1"/>
            <a:r>
              <a:rPr lang="en-US" sz="1050" dirty="0">
                <a:solidFill>
                  <a:schemeClr val="bg1"/>
                </a:solidFill>
                <a:latin typeface="Abadi" panose="020B0604020104020204" pitchFamily="34" charset="0"/>
              </a:rPr>
              <a:t>Policymakers and communicators need to address trust gaps holistically.</a:t>
            </a:r>
          </a:p>
          <a:p>
            <a:r>
              <a:rPr lang="en-US" sz="1050" dirty="0">
                <a:solidFill>
                  <a:schemeClr val="bg1"/>
                </a:solidFill>
                <a:latin typeface="Abadi" panose="020B0604020104020204" pitchFamily="34" charset="0"/>
              </a:rPr>
              <a:t>Recommendations:</a:t>
            </a:r>
          </a:p>
          <a:p>
            <a:pPr lvl="1"/>
            <a:r>
              <a:rPr lang="en-US" sz="1050" dirty="0">
                <a:solidFill>
                  <a:schemeClr val="bg1"/>
                </a:solidFill>
                <a:latin typeface="Abadi" panose="020B0604020104020204" pitchFamily="34" charset="0"/>
              </a:rPr>
              <a:t>Engage with local communities to bridge gaps in institutional trust.</a:t>
            </a:r>
          </a:p>
          <a:p>
            <a:pPr lvl="1"/>
            <a:r>
              <a:rPr lang="en-US" sz="1050" dirty="0">
                <a:solidFill>
                  <a:schemeClr val="bg1"/>
                </a:solidFill>
                <a:latin typeface="Abadi" panose="020B0604020104020204" pitchFamily="34" charset="0"/>
              </a:rPr>
              <a:t>Build trust in science through culturally sensitive communication strategies.</a:t>
            </a:r>
          </a:p>
          <a:p>
            <a:r>
              <a:rPr lang="en-US" sz="1050" dirty="0">
                <a:solidFill>
                  <a:schemeClr val="bg1"/>
                </a:solidFill>
                <a:latin typeface="Abadi" panose="020B0604020104020204" pitchFamily="34" charset="0"/>
              </a:rPr>
              <a:t>Data Ethics:</a:t>
            </a:r>
          </a:p>
          <a:p>
            <a:pPr lvl="1"/>
            <a:r>
              <a:rPr lang="en-US" sz="1050" b="1" dirty="0">
                <a:solidFill>
                  <a:schemeClr val="bg1"/>
                </a:solidFill>
                <a:latin typeface="Abadi" panose="020B0604020104020204" pitchFamily="34" charset="0"/>
              </a:rPr>
              <a:t>Transparency: </a:t>
            </a:r>
            <a:r>
              <a:rPr lang="en-US" sz="1050" b="0" dirty="0">
                <a:solidFill>
                  <a:schemeClr val="bg1"/>
                </a:solidFill>
                <a:latin typeface="Abadi" panose="020B0604020104020204" pitchFamily="34" charset="0"/>
              </a:rPr>
              <a:t>Ensure openness about data sources, methodology, and limitations to maintain public trust.</a:t>
            </a:r>
          </a:p>
          <a:p>
            <a:pPr lvl="1"/>
            <a:r>
              <a:rPr lang="en-US" sz="1050" b="1" dirty="0">
                <a:solidFill>
                  <a:schemeClr val="bg1"/>
                </a:solidFill>
                <a:latin typeface="Abadi" panose="020B0604020104020204" pitchFamily="34" charset="0"/>
              </a:rPr>
              <a:t>Privacy: </a:t>
            </a:r>
            <a:r>
              <a:rPr lang="en-US" sz="1050" b="0" dirty="0">
                <a:solidFill>
                  <a:schemeClr val="bg1"/>
                </a:solidFill>
                <a:latin typeface="Abadi" panose="020B0604020104020204" pitchFamily="34" charset="0"/>
              </a:rPr>
              <a:t>Protect individual survey responses and demographic data to safeguard participant anonymity.</a:t>
            </a:r>
          </a:p>
          <a:p>
            <a:pPr lvl="1"/>
            <a:r>
              <a:rPr lang="en-US" sz="1050" b="1" dirty="0">
                <a:solidFill>
                  <a:schemeClr val="bg1"/>
                </a:solidFill>
                <a:latin typeface="Abadi" panose="020B0604020104020204" pitchFamily="34" charset="0"/>
              </a:rPr>
              <a:t>Bias Mitigation: </a:t>
            </a:r>
            <a:r>
              <a:rPr lang="en-US" sz="1050" b="0" dirty="0">
                <a:solidFill>
                  <a:schemeClr val="bg1"/>
                </a:solidFill>
                <a:latin typeface="Abadi" panose="020B0604020104020204" pitchFamily="34" charset="0"/>
              </a:rPr>
              <a:t>Continuously review and address potential biases in data collection, processing, and analysis.</a:t>
            </a:r>
          </a:p>
          <a:p>
            <a:r>
              <a:rPr lang="en-US" sz="1050" dirty="0">
                <a:solidFill>
                  <a:schemeClr val="bg1"/>
                </a:solidFill>
                <a:latin typeface="Abadi" panose="020B0604020104020204" pitchFamily="34" charset="0"/>
              </a:rPr>
              <a:t>Next Steps:</a:t>
            </a:r>
          </a:p>
          <a:p>
            <a:pPr lvl="1"/>
            <a:r>
              <a:rPr lang="en-US" sz="1050" dirty="0">
                <a:solidFill>
                  <a:schemeClr val="bg1"/>
                </a:solidFill>
                <a:latin typeface="Abadi" panose="020B0604020104020204" pitchFamily="34" charset="0"/>
              </a:rPr>
              <a:t>Further research on causation vs. correlation.</a:t>
            </a:r>
          </a:p>
          <a:p>
            <a:pPr lvl="1"/>
            <a:r>
              <a:rPr lang="en-US" sz="1050" dirty="0">
                <a:solidFill>
                  <a:schemeClr val="bg1"/>
                </a:solidFill>
                <a:latin typeface="Abadi" panose="020B0604020104020204" pitchFamily="34" charset="0"/>
              </a:rPr>
              <a:t>Expand dataset for broader regional representation.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CFCAF9-8595-FC32-A79E-C9847BB16C7B}"/>
              </a:ext>
            </a:extLst>
          </p:cNvPr>
          <p:cNvSpPr txBox="1"/>
          <p:nvPr/>
        </p:nvSpPr>
        <p:spPr>
          <a:xfrm>
            <a:off x="9937750" y="6388100"/>
            <a:ext cx="1485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Rafaela Peterson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0DF53-AE32-B250-681C-CCC331489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07942978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{03FCA8EB-16A5-402E-98B4-0AA3207E18AF}tf78853419_win32</Template>
  <TotalTime>101</TotalTime>
  <Words>636</Words>
  <Application>Microsoft Office PowerPoint</Application>
  <PresentationFormat>Widescreen</PresentationFormat>
  <Paragraphs>60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Abadi</vt:lpstr>
      <vt:lpstr>Arial</vt:lpstr>
      <vt:lpstr>Calibri</vt:lpstr>
      <vt:lpstr>Franklin Gothic Book</vt:lpstr>
      <vt:lpstr>Franklin Gothic Demi</vt:lpstr>
      <vt:lpstr>Custom</vt:lpstr>
      <vt:lpstr>“Societal Trust Correlations Across Institutions”</vt:lpstr>
      <vt:lpstr>Research Goals and Approach</vt:lpstr>
      <vt:lpstr>Data Sources and Cleaning</vt:lpstr>
      <vt:lpstr>Trust Levels in Neighborhoods Across Selected Countries</vt:lpstr>
      <vt:lpstr>Correlation Matrix Summary</vt:lpstr>
      <vt:lpstr>Government Trust vs. Neighbor Trust</vt:lpstr>
      <vt:lpstr>Takeaways and Next Steps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jaynes</dc:creator>
  <cp:lastModifiedBy>andrew jaynes</cp:lastModifiedBy>
  <cp:revision>6</cp:revision>
  <dcterms:created xsi:type="dcterms:W3CDTF">2025-01-24T02:57:06Z</dcterms:created>
  <dcterms:modified xsi:type="dcterms:W3CDTF">2025-01-29T02:40:54Z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