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E873-5B6F-4716-9498-F27BE184CC3D}"/>
              </a:ext>
            </a:extLst>
          </p:cNvPr>
          <p:cNvSpPr>
            <a:spLocks noGrp="1"/>
          </p:cNvSpPr>
          <p:nvPr>
            <p:ph type="ctrTitle"/>
          </p:nvPr>
        </p:nvSpPr>
        <p:spPr/>
        <p:txBody>
          <a:bodyPr>
            <a:normAutofit fontScale="90000"/>
          </a:bodyPr>
          <a:lstStyle/>
          <a:p>
            <a:r>
              <a:rPr lang="en-SG" b="1" dirty="0"/>
              <a:t>Analysing districts in Paris for new shopping malls</a:t>
            </a:r>
            <a:endParaRPr lang="en-SG" dirty="0"/>
          </a:p>
        </p:txBody>
      </p:sp>
      <p:sp>
        <p:nvSpPr>
          <p:cNvPr id="3" name="Subtitle 2">
            <a:extLst>
              <a:ext uri="{FF2B5EF4-FFF2-40B4-BE49-F238E27FC236}">
                <a16:creationId xmlns:a16="http://schemas.microsoft.com/office/drawing/2014/main" id="{F9ACE924-4A1F-4C6F-B553-C84AAF895A52}"/>
              </a:ext>
            </a:extLst>
          </p:cNvPr>
          <p:cNvSpPr>
            <a:spLocks noGrp="1"/>
          </p:cNvSpPr>
          <p:nvPr>
            <p:ph type="subTitle" idx="1"/>
          </p:nvPr>
        </p:nvSpPr>
        <p:spPr/>
        <p:txBody>
          <a:bodyPr/>
          <a:lstStyle/>
          <a:p>
            <a:r>
              <a:rPr lang="en-SG" dirty="0"/>
              <a:t>Ethan Su</a:t>
            </a:r>
          </a:p>
        </p:txBody>
      </p:sp>
    </p:spTree>
    <p:extLst>
      <p:ext uri="{BB962C8B-B14F-4D97-AF65-F5344CB8AC3E}">
        <p14:creationId xmlns:p14="http://schemas.microsoft.com/office/powerpoint/2010/main" val="173661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4831-ABA2-4DC2-9260-A3B1CF5E5A38}"/>
              </a:ext>
            </a:extLst>
          </p:cNvPr>
          <p:cNvSpPr>
            <a:spLocks noGrp="1"/>
          </p:cNvSpPr>
          <p:nvPr>
            <p:ph type="title"/>
          </p:nvPr>
        </p:nvSpPr>
        <p:spPr/>
        <p:txBody>
          <a:bodyPr/>
          <a:lstStyle/>
          <a:p>
            <a:r>
              <a:rPr lang="en-SG" b="1" dirty="0"/>
              <a:t>Introduction</a:t>
            </a:r>
            <a:endParaRPr lang="en-SG" dirty="0"/>
          </a:p>
        </p:txBody>
      </p:sp>
      <p:sp>
        <p:nvSpPr>
          <p:cNvPr id="3" name="Content Placeholder 2">
            <a:extLst>
              <a:ext uri="{FF2B5EF4-FFF2-40B4-BE49-F238E27FC236}">
                <a16:creationId xmlns:a16="http://schemas.microsoft.com/office/drawing/2014/main" id="{559C27A3-D824-40AA-A070-A10C1D780C88}"/>
              </a:ext>
            </a:extLst>
          </p:cNvPr>
          <p:cNvSpPr>
            <a:spLocks noGrp="1"/>
          </p:cNvSpPr>
          <p:nvPr>
            <p:ph idx="1"/>
          </p:nvPr>
        </p:nvSpPr>
        <p:spPr/>
        <p:txBody>
          <a:bodyPr/>
          <a:lstStyle/>
          <a:p>
            <a:r>
              <a:rPr lang="en-SG" b="1" dirty="0"/>
              <a:t>Background</a:t>
            </a:r>
            <a:endParaRPr lang="en-SG" dirty="0"/>
          </a:p>
          <a:p>
            <a:pPr lvl="1"/>
            <a:r>
              <a:rPr lang="en-SG" dirty="0"/>
              <a:t>Grandeur Limited is one of Asia largest diversified real estate groups. Headquartered in Singapore, Grandeur owns and manages a global portfolio focusing on real estate, infrastructure and private properties.</a:t>
            </a:r>
          </a:p>
          <a:p>
            <a:endParaRPr lang="en-SG" dirty="0"/>
          </a:p>
          <a:p>
            <a:r>
              <a:rPr lang="en-SG" b="1" dirty="0"/>
              <a:t>Problems</a:t>
            </a:r>
          </a:p>
          <a:p>
            <a:pPr lvl="1"/>
            <a:r>
              <a:rPr lang="en-SG" dirty="0"/>
              <a:t>This project aims to analyse the district and their common venues to estimate the best area to invest a shopping mall</a:t>
            </a:r>
            <a:endParaRPr lang="en-SG" b="1" dirty="0"/>
          </a:p>
        </p:txBody>
      </p:sp>
    </p:spTree>
    <p:extLst>
      <p:ext uri="{BB962C8B-B14F-4D97-AF65-F5344CB8AC3E}">
        <p14:creationId xmlns:p14="http://schemas.microsoft.com/office/powerpoint/2010/main" val="40847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9DB8-24C5-45EA-8702-909A7D2ED3EB}"/>
              </a:ext>
            </a:extLst>
          </p:cNvPr>
          <p:cNvSpPr>
            <a:spLocks noGrp="1"/>
          </p:cNvSpPr>
          <p:nvPr>
            <p:ph type="title"/>
          </p:nvPr>
        </p:nvSpPr>
        <p:spPr/>
        <p:txBody>
          <a:bodyPr/>
          <a:lstStyle/>
          <a:p>
            <a:r>
              <a:rPr lang="en-SG" b="1" dirty="0"/>
              <a:t>Data Acquisition and Cleaning</a:t>
            </a:r>
            <a:endParaRPr lang="en-SG" dirty="0"/>
          </a:p>
        </p:txBody>
      </p:sp>
      <p:sp>
        <p:nvSpPr>
          <p:cNvPr id="3" name="Content Placeholder 2">
            <a:extLst>
              <a:ext uri="{FF2B5EF4-FFF2-40B4-BE49-F238E27FC236}">
                <a16:creationId xmlns:a16="http://schemas.microsoft.com/office/drawing/2014/main" id="{E36F1D26-2CB4-41B8-B3AE-8261596EF8E3}"/>
              </a:ext>
            </a:extLst>
          </p:cNvPr>
          <p:cNvSpPr>
            <a:spLocks noGrp="1"/>
          </p:cNvSpPr>
          <p:nvPr>
            <p:ph idx="1"/>
          </p:nvPr>
        </p:nvSpPr>
        <p:spPr/>
        <p:txBody>
          <a:bodyPr>
            <a:normAutofit lnSpcReduction="10000"/>
          </a:bodyPr>
          <a:lstStyle/>
          <a:p>
            <a:r>
              <a:rPr lang="en-SG" b="1" dirty="0"/>
              <a:t>Data Cleaning</a:t>
            </a:r>
          </a:p>
          <a:p>
            <a:pPr lvl="1"/>
            <a:r>
              <a:rPr lang="en-SG" dirty="0"/>
              <a:t>In the first dataset from DATA France, there are many unnecessary variables such as “NSQAR, CAR.1, SURFACE, PERIMETER and etc.” These variables do not contribute to the analysis in the project and hence deemed as irrelevant and be removed from the dataset. Thus, after data cleaning, the data table comprise of “Neighbourhood, </a:t>
            </a:r>
            <a:r>
              <a:rPr lang="en-SG" dirty="0" err="1"/>
              <a:t>Arrondissment_num</a:t>
            </a:r>
            <a:r>
              <a:rPr lang="en-SG" dirty="0"/>
              <a:t>, </a:t>
            </a:r>
            <a:r>
              <a:rPr lang="en-SG" dirty="0" err="1"/>
              <a:t>French_Name</a:t>
            </a:r>
            <a:r>
              <a:rPr lang="en-SG" dirty="0"/>
              <a:t>, Latitude and Longitude”. </a:t>
            </a:r>
          </a:p>
          <a:p>
            <a:pPr lvl="1"/>
            <a:r>
              <a:rPr lang="en-SG" dirty="0"/>
              <a:t>Second in line is to process the dataset download from Foursquare API which do not have any multiple entries, repeated data, empty cells and null values. In order to get the data from Foursquare, we need to use the identified neighbourhood French name, longitude, and lati from the previous dataset.	</a:t>
            </a:r>
          </a:p>
        </p:txBody>
      </p:sp>
    </p:spTree>
    <p:extLst>
      <p:ext uri="{BB962C8B-B14F-4D97-AF65-F5344CB8AC3E}">
        <p14:creationId xmlns:p14="http://schemas.microsoft.com/office/powerpoint/2010/main" val="17086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5365-B597-46C6-A033-CDDE886B086D}"/>
              </a:ext>
            </a:extLst>
          </p:cNvPr>
          <p:cNvSpPr>
            <a:spLocks noGrp="1"/>
          </p:cNvSpPr>
          <p:nvPr>
            <p:ph type="title"/>
          </p:nvPr>
        </p:nvSpPr>
        <p:spPr/>
        <p:txBody>
          <a:bodyPr/>
          <a:lstStyle/>
          <a:p>
            <a:r>
              <a:rPr lang="en-SG" b="1" dirty="0"/>
              <a:t>Data Analysis Methodology</a:t>
            </a:r>
            <a:endParaRPr lang="en-SG" dirty="0"/>
          </a:p>
        </p:txBody>
      </p:sp>
      <p:sp>
        <p:nvSpPr>
          <p:cNvPr id="3" name="Content Placeholder 2">
            <a:extLst>
              <a:ext uri="{FF2B5EF4-FFF2-40B4-BE49-F238E27FC236}">
                <a16:creationId xmlns:a16="http://schemas.microsoft.com/office/drawing/2014/main" id="{39DAA249-C5E1-4863-A7D0-93F7C8E6FCEF}"/>
              </a:ext>
            </a:extLst>
          </p:cNvPr>
          <p:cNvSpPr>
            <a:spLocks noGrp="1"/>
          </p:cNvSpPr>
          <p:nvPr>
            <p:ph idx="1"/>
          </p:nvPr>
        </p:nvSpPr>
        <p:spPr/>
        <p:txBody>
          <a:bodyPr>
            <a:normAutofit fontScale="92500"/>
          </a:bodyPr>
          <a:lstStyle/>
          <a:p>
            <a:pPr lvl="0"/>
            <a:r>
              <a:rPr lang="en-SG" dirty="0"/>
              <a:t>Geographical Mapping</a:t>
            </a:r>
          </a:p>
          <a:p>
            <a:pPr lvl="0"/>
            <a:r>
              <a:rPr lang="en-SG" dirty="0"/>
              <a:t>Function Creation using venues for all the neighbourhoods in Paris</a:t>
            </a:r>
          </a:p>
          <a:p>
            <a:pPr lvl="0"/>
            <a:r>
              <a:rPr lang="en-SG" dirty="0"/>
              <a:t>Identification of the number of venues in each neighbourhood</a:t>
            </a:r>
          </a:p>
          <a:p>
            <a:pPr lvl="0"/>
            <a:r>
              <a:rPr lang="en-SG" dirty="0"/>
              <a:t>Calculation on the number unique venues categories</a:t>
            </a:r>
          </a:p>
          <a:p>
            <a:pPr lvl="0"/>
            <a:r>
              <a:rPr lang="en-SG" dirty="0"/>
              <a:t>Grouping rows by neighbourhood and calculate the frequency of occurrence in each category</a:t>
            </a:r>
          </a:p>
          <a:p>
            <a:pPr lvl="0"/>
            <a:r>
              <a:rPr lang="en-SG" dirty="0"/>
              <a:t>Identify the top 10 most common venues</a:t>
            </a:r>
          </a:p>
          <a:p>
            <a:pPr lvl="0"/>
            <a:r>
              <a:rPr lang="en-SG" dirty="0"/>
              <a:t>Conversion of data into pandas </a:t>
            </a:r>
            <a:r>
              <a:rPr lang="en-SG" dirty="0" err="1"/>
              <a:t>dataframe</a:t>
            </a:r>
            <a:r>
              <a:rPr lang="en-SG" dirty="0"/>
              <a:t> </a:t>
            </a:r>
          </a:p>
          <a:p>
            <a:endParaRPr lang="en-SG" dirty="0"/>
          </a:p>
        </p:txBody>
      </p:sp>
    </p:spTree>
    <p:extLst>
      <p:ext uri="{BB962C8B-B14F-4D97-AF65-F5344CB8AC3E}">
        <p14:creationId xmlns:p14="http://schemas.microsoft.com/office/powerpoint/2010/main" val="371902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ACC89B3-B4DC-42A7-8802-42DCE6F52101}"/>
              </a:ext>
            </a:extLst>
          </p:cNvPr>
          <p:cNvSpPr>
            <a:spLocks noGrp="1"/>
          </p:cNvSpPr>
          <p:nvPr>
            <p:ph type="title"/>
          </p:nvPr>
        </p:nvSpPr>
        <p:spPr>
          <a:xfrm>
            <a:off x="127937" y="1560240"/>
            <a:ext cx="4001548" cy="1868760"/>
          </a:xfrm>
        </p:spPr>
        <p:txBody>
          <a:bodyPr vert="horz" lIns="91440" tIns="45720" rIns="91440" bIns="0" rtlCol="0" anchor="b">
            <a:normAutofit/>
          </a:bodyPr>
          <a:lstStyle/>
          <a:p>
            <a:r>
              <a:rPr lang="en-US" dirty="0"/>
              <a:t>Results – Paris Neighborhood</a:t>
            </a:r>
          </a:p>
        </p:txBody>
      </p:sp>
      <p:cxnSp>
        <p:nvCxnSpPr>
          <p:cNvPr id="21" name="Straight Connector 20">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4" name="Rectangle 23">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close up of a map&#10;&#10;Description automatically generated">
            <a:extLst>
              <a:ext uri="{FF2B5EF4-FFF2-40B4-BE49-F238E27FC236}">
                <a16:creationId xmlns:a16="http://schemas.microsoft.com/office/drawing/2014/main" id="{6F939C38-F933-4272-B322-35CB83E1B4A7}"/>
              </a:ext>
            </a:extLst>
          </p:cNvPr>
          <p:cNvPicPr/>
          <p:nvPr/>
        </p:nvPicPr>
        <p:blipFill rotWithShape="1">
          <a:blip r:embed="rId3"/>
          <a:srcRect r="-2" b="4964"/>
          <a:stretch/>
        </p:blipFill>
        <p:spPr>
          <a:xfrm>
            <a:off x="4618374" y="1116345"/>
            <a:ext cx="6282919" cy="3866172"/>
          </a:xfrm>
          <a:prstGeom prst="rect">
            <a:avLst/>
          </a:prstGeom>
        </p:spPr>
      </p:pic>
      <p:pic>
        <p:nvPicPr>
          <p:cNvPr id="27" name="Picture 26">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7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3070-DA89-44A4-880B-53EC4C9779B0}"/>
              </a:ext>
            </a:extLst>
          </p:cNvPr>
          <p:cNvSpPr>
            <a:spLocks noGrp="1"/>
          </p:cNvSpPr>
          <p:nvPr>
            <p:ph type="title"/>
          </p:nvPr>
        </p:nvSpPr>
        <p:spPr/>
        <p:txBody>
          <a:bodyPr/>
          <a:lstStyle/>
          <a:p>
            <a:r>
              <a:rPr lang="en-SG" dirty="0"/>
              <a:t>Analysis</a:t>
            </a:r>
          </a:p>
        </p:txBody>
      </p:sp>
      <p:pic>
        <p:nvPicPr>
          <p:cNvPr id="4" name="Picture 3">
            <a:extLst>
              <a:ext uri="{FF2B5EF4-FFF2-40B4-BE49-F238E27FC236}">
                <a16:creationId xmlns:a16="http://schemas.microsoft.com/office/drawing/2014/main" id="{BD94A3CF-E7B4-483C-8551-A043B1B19F69}"/>
              </a:ext>
            </a:extLst>
          </p:cNvPr>
          <p:cNvPicPr/>
          <p:nvPr/>
        </p:nvPicPr>
        <p:blipFill>
          <a:blip r:embed="rId2"/>
          <a:stretch>
            <a:fillRect/>
          </a:stretch>
        </p:blipFill>
        <p:spPr>
          <a:xfrm>
            <a:off x="327259" y="1953928"/>
            <a:ext cx="11463688" cy="3955983"/>
          </a:xfrm>
          <a:prstGeom prst="rect">
            <a:avLst/>
          </a:prstGeom>
        </p:spPr>
      </p:pic>
    </p:spTree>
    <p:extLst>
      <p:ext uri="{BB962C8B-B14F-4D97-AF65-F5344CB8AC3E}">
        <p14:creationId xmlns:p14="http://schemas.microsoft.com/office/powerpoint/2010/main" val="49461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3070-DA89-44A4-880B-53EC4C9779B0}"/>
              </a:ext>
            </a:extLst>
          </p:cNvPr>
          <p:cNvSpPr>
            <a:spLocks noGrp="1"/>
          </p:cNvSpPr>
          <p:nvPr>
            <p:ph type="title"/>
          </p:nvPr>
        </p:nvSpPr>
        <p:spPr/>
        <p:txBody>
          <a:bodyPr/>
          <a:lstStyle/>
          <a:p>
            <a:r>
              <a:rPr lang="en-SG" dirty="0"/>
              <a:t>Selected neighbourhood</a:t>
            </a:r>
          </a:p>
        </p:txBody>
      </p:sp>
      <p:sp>
        <p:nvSpPr>
          <p:cNvPr id="3" name="Content Placeholder 2">
            <a:extLst>
              <a:ext uri="{FF2B5EF4-FFF2-40B4-BE49-F238E27FC236}">
                <a16:creationId xmlns:a16="http://schemas.microsoft.com/office/drawing/2014/main" id="{DA2488C3-82E4-4B29-9473-4452453EC6C1}"/>
              </a:ext>
            </a:extLst>
          </p:cNvPr>
          <p:cNvSpPr>
            <a:spLocks noGrp="1"/>
          </p:cNvSpPr>
          <p:nvPr>
            <p:ph idx="1"/>
          </p:nvPr>
        </p:nvSpPr>
        <p:spPr/>
        <p:txBody>
          <a:bodyPr>
            <a:normAutofit fontScale="85000" lnSpcReduction="20000"/>
          </a:bodyPr>
          <a:lstStyle/>
          <a:p>
            <a:r>
              <a:rPr lang="en-SG" dirty="0"/>
              <a:t>1. 3eme </a:t>
            </a:r>
            <a:r>
              <a:rPr lang="en-SG" dirty="0" err="1"/>
              <a:t>Ardt</a:t>
            </a:r>
            <a:endParaRPr lang="en-SG" dirty="0"/>
          </a:p>
          <a:p>
            <a:r>
              <a:rPr lang="en-SG" dirty="0"/>
              <a:t>2. 10eme </a:t>
            </a:r>
            <a:r>
              <a:rPr lang="en-SG" dirty="0" err="1"/>
              <a:t>Ardt</a:t>
            </a:r>
            <a:endParaRPr lang="en-SG" dirty="0"/>
          </a:p>
          <a:p>
            <a:r>
              <a:rPr lang="en-SG" dirty="0"/>
              <a:t>3. 14eme </a:t>
            </a:r>
            <a:r>
              <a:rPr lang="en-SG" dirty="0" err="1"/>
              <a:t>Ardt</a:t>
            </a:r>
            <a:endParaRPr lang="en-SG" dirty="0"/>
          </a:p>
          <a:p>
            <a:r>
              <a:rPr lang="en-SG" dirty="0"/>
              <a:t>4. 4eme </a:t>
            </a:r>
            <a:r>
              <a:rPr lang="en-SG" dirty="0" err="1"/>
              <a:t>Ardt</a:t>
            </a:r>
            <a:endParaRPr lang="en-SG" dirty="0"/>
          </a:p>
          <a:p>
            <a:r>
              <a:rPr lang="en-SG" dirty="0"/>
              <a:t>5. 18eme </a:t>
            </a:r>
            <a:r>
              <a:rPr lang="en-SG" dirty="0" err="1"/>
              <a:t>Ardt</a:t>
            </a:r>
            <a:endParaRPr lang="en-SG" dirty="0"/>
          </a:p>
          <a:p>
            <a:r>
              <a:rPr lang="en-SG" dirty="0"/>
              <a:t>6. 11eme </a:t>
            </a:r>
            <a:r>
              <a:rPr lang="en-SG" dirty="0" err="1"/>
              <a:t>Ardt</a:t>
            </a:r>
            <a:endParaRPr lang="en-SG" dirty="0"/>
          </a:p>
          <a:p>
            <a:r>
              <a:rPr lang="en-SG" dirty="0"/>
              <a:t>7. 15eme </a:t>
            </a:r>
            <a:r>
              <a:rPr lang="en-SG" dirty="0" err="1"/>
              <a:t>Ardt</a:t>
            </a:r>
            <a:endParaRPr lang="en-SG" dirty="0"/>
          </a:p>
          <a:p>
            <a:r>
              <a:rPr lang="en-SG" dirty="0"/>
              <a:t>8. 9eme </a:t>
            </a:r>
            <a:r>
              <a:rPr lang="en-SG" dirty="0" err="1"/>
              <a:t>Ardt</a:t>
            </a:r>
            <a:endParaRPr lang="en-SG" dirty="0"/>
          </a:p>
          <a:p>
            <a:r>
              <a:rPr lang="en-SG" dirty="0"/>
              <a:t>9. 4eme </a:t>
            </a:r>
            <a:r>
              <a:rPr lang="en-SG" dirty="0" err="1"/>
              <a:t>Ardt</a:t>
            </a:r>
            <a:endParaRPr lang="en-SG" dirty="0"/>
          </a:p>
        </p:txBody>
      </p:sp>
    </p:spTree>
    <p:extLst>
      <p:ext uri="{BB962C8B-B14F-4D97-AF65-F5344CB8AC3E}">
        <p14:creationId xmlns:p14="http://schemas.microsoft.com/office/powerpoint/2010/main" val="226719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0720-0362-45B2-A270-69CC980EC54D}"/>
              </a:ext>
            </a:extLst>
          </p:cNvPr>
          <p:cNvSpPr>
            <a:spLocks noGrp="1"/>
          </p:cNvSpPr>
          <p:nvPr>
            <p:ph type="title"/>
          </p:nvPr>
        </p:nvSpPr>
        <p:spPr/>
        <p:txBody>
          <a:bodyPr/>
          <a:lstStyle/>
          <a:p>
            <a:r>
              <a:rPr lang="en-SG" dirty="0"/>
              <a:t>Additional features</a:t>
            </a:r>
          </a:p>
        </p:txBody>
      </p:sp>
      <p:pic>
        <p:nvPicPr>
          <p:cNvPr id="4" name="Picture 3">
            <a:extLst>
              <a:ext uri="{FF2B5EF4-FFF2-40B4-BE49-F238E27FC236}">
                <a16:creationId xmlns:a16="http://schemas.microsoft.com/office/drawing/2014/main" id="{3A0F4EF8-67CC-45CF-A159-A5475DEB5D8A}"/>
              </a:ext>
            </a:extLst>
          </p:cNvPr>
          <p:cNvPicPr/>
          <p:nvPr/>
        </p:nvPicPr>
        <p:blipFill>
          <a:blip r:embed="rId2"/>
          <a:stretch>
            <a:fillRect/>
          </a:stretch>
        </p:blipFill>
        <p:spPr>
          <a:xfrm>
            <a:off x="750770" y="2159283"/>
            <a:ext cx="10982426" cy="3760254"/>
          </a:xfrm>
          <a:prstGeom prst="rect">
            <a:avLst/>
          </a:prstGeom>
        </p:spPr>
      </p:pic>
    </p:spTree>
    <p:extLst>
      <p:ext uri="{BB962C8B-B14F-4D97-AF65-F5344CB8AC3E}">
        <p14:creationId xmlns:p14="http://schemas.microsoft.com/office/powerpoint/2010/main" val="272938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16F6-3FFB-4367-B8E0-83B4229F1133}"/>
              </a:ext>
            </a:extLst>
          </p:cNvPr>
          <p:cNvSpPr>
            <a:spLocks noGrp="1"/>
          </p:cNvSpPr>
          <p:nvPr>
            <p:ph type="title"/>
          </p:nvPr>
        </p:nvSpPr>
        <p:spPr>
          <a:xfrm>
            <a:off x="1451579" y="804519"/>
            <a:ext cx="9603275" cy="1049235"/>
          </a:xfrm>
        </p:spPr>
        <p:txBody>
          <a:bodyPr>
            <a:normAutofit/>
          </a:bodyPr>
          <a:lstStyle/>
          <a:p>
            <a:r>
              <a:rPr lang="en-SG" b="1" dirty="0"/>
              <a:t>Results and Discussion</a:t>
            </a:r>
            <a:endParaRPr lang="en-SG" dirty="0"/>
          </a:p>
        </p:txBody>
      </p:sp>
      <p:sp>
        <p:nvSpPr>
          <p:cNvPr id="3" name="Content Placeholder 2">
            <a:extLst>
              <a:ext uri="{FF2B5EF4-FFF2-40B4-BE49-F238E27FC236}">
                <a16:creationId xmlns:a16="http://schemas.microsoft.com/office/drawing/2014/main" id="{0E49E7D5-1A72-49CD-A337-455E3F63A068}"/>
              </a:ext>
            </a:extLst>
          </p:cNvPr>
          <p:cNvSpPr>
            <a:spLocks noGrp="1"/>
          </p:cNvSpPr>
          <p:nvPr>
            <p:ph idx="1"/>
          </p:nvPr>
        </p:nvSpPr>
        <p:spPr>
          <a:xfrm>
            <a:off x="1451579" y="2015734"/>
            <a:ext cx="4162555" cy="3450613"/>
          </a:xfrm>
        </p:spPr>
        <p:txBody>
          <a:bodyPr>
            <a:normAutofit/>
          </a:bodyPr>
          <a:lstStyle/>
          <a:p>
            <a:r>
              <a:rPr lang="en-SG" dirty="0"/>
              <a:t>Therefore, the final 3 prospective neighbourhood that met all the criteria are: </a:t>
            </a:r>
          </a:p>
          <a:p>
            <a:pPr lvl="1"/>
            <a:r>
              <a:rPr lang="en-SG" dirty="0"/>
              <a:t>3eme </a:t>
            </a:r>
            <a:r>
              <a:rPr lang="en-SG" dirty="0" err="1"/>
              <a:t>Ardt</a:t>
            </a:r>
            <a:r>
              <a:rPr lang="en-SG" dirty="0"/>
              <a:t>: Arrondissement 3, Temple</a:t>
            </a:r>
          </a:p>
          <a:p>
            <a:pPr lvl="1"/>
            <a:r>
              <a:rPr lang="en-SG" dirty="0"/>
              <a:t>4eme </a:t>
            </a:r>
            <a:r>
              <a:rPr lang="en-SG" dirty="0" err="1"/>
              <a:t>Ardt</a:t>
            </a:r>
            <a:r>
              <a:rPr lang="en-SG" dirty="0"/>
              <a:t>: Arrondissement 4, Hotel-de-Ville</a:t>
            </a:r>
          </a:p>
          <a:p>
            <a:pPr lvl="1"/>
            <a:r>
              <a:rPr lang="en-SG" dirty="0"/>
              <a:t>9eme </a:t>
            </a:r>
            <a:r>
              <a:rPr lang="en-SG" dirty="0" err="1"/>
              <a:t>Ardt</a:t>
            </a:r>
            <a:r>
              <a:rPr lang="en-SG" dirty="0"/>
              <a:t>: Arrondissement 9, </a:t>
            </a:r>
            <a:r>
              <a:rPr lang="en-SG" dirty="0" err="1"/>
              <a:t>Mairie</a:t>
            </a:r>
            <a:r>
              <a:rPr lang="en-SG" dirty="0"/>
              <a:t> du</a:t>
            </a:r>
          </a:p>
          <a:p>
            <a:endParaRPr lang="en-SG" dirty="0"/>
          </a:p>
        </p:txBody>
      </p:sp>
      <p:pic>
        <p:nvPicPr>
          <p:cNvPr id="4" name="Picture 3" descr="A picture containing text, map&#10;&#10;Description automatically generated">
            <a:extLst>
              <a:ext uri="{FF2B5EF4-FFF2-40B4-BE49-F238E27FC236}">
                <a16:creationId xmlns:a16="http://schemas.microsoft.com/office/drawing/2014/main" id="{7B278D76-9A63-4F64-9C86-4AD89DF98E84}"/>
              </a:ext>
            </a:extLst>
          </p:cNvPr>
          <p:cNvPicPr/>
          <p:nvPr/>
        </p:nvPicPr>
        <p:blipFill>
          <a:blip r:embed="rId2"/>
          <a:stretch>
            <a:fillRect/>
          </a:stretch>
        </p:blipFill>
        <p:spPr>
          <a:xfrm>
            <a:off x="6297000" y="2015734"/>
            <a:ext cx="4555264" cy="3450613"/>
          </a:xfrm>
          <a:prstGeom prst="rect">
            <a:avLst/>
          </a:prstGeom>
        </p:spPr>
      </p:pic>
    </p:spTree>
    <p:extLst>
      <p:ext uri="{BB962C8B-B14F-4D97-AF65-F5344CB8AC3E}">
        <p14:creationId xmlns:p14="http://schemas.microsoft.com/office/powerpoint/2010/main" val="1850866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Analysing districts in Paris for new shopping malls</vt:lpstr>
      <vt:lpstr>Introduction</vt:lpstr>
      <vt:lpstr>Data Acquisition and Cleaning</vt:lpstr>
      <vt:lpstr>Data Analysis Methodology</vt:lpstr>
      <vt:lpstr>Results – Paris Neighborhood</vt:lpstr>
      <vt:lpstr>Analysis</vt:lpstr>
      <vt:lpstr>Selected neighbourhood</vt:lpstr>
      <vt:lpstr>Additional features</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districts in Paris for new shopping malls</dc:title>
  <dc:creator>Ethan Su</dc:creator>
  <cp:lastModifiedBy>Ethan Su</cp:lastModifiedBy>
  <cp:revision>1</cp:revision>
  <dcterms:created xsi:type="dcterms:W3CDTF">2020-05-29T07:35:56Z</dcterms:created>
  <dcterms:modified xsi:type="dcterms:W3CDTF">2020-05-29T07:36:17Z</dcterms:modified>
</cp:coreProperties>
</file>