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Ethan</a:t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0c979e73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0c979e73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Muchen</a:t>
            </a:r>
            <a:endParaRPr/>
          </a:p>
        </p:txBody>
      </p:sp>
      <p:sp>
        <p:nvSpPr>
          <p:cNvPr id="229" name="Google Shape;229;ga0c979e73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c979e73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c979e73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endParaRPr/>
          </a:p>
        </p:txBody>
      </p:sp>
      <p:sp>
        <p:nvSpPr>
          <p:cNvPr id="240" name="Google Shape;240;ga0c979e739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0c979e73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0c979e73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endParaRPr/>
          </a:p>
        </p:txBody>
      </p:sp>
      <p:sp>
        <p:nvSpPr>
          <p:cNvPr id="251" name="Google Shape;251;ga0c979e739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0c979e739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0c979e739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https://electricalacademia.com/basic-electrical/inductor-capacitor-basics/</a:t>
            </a:r>
            <a:endParaRPr/>
          </a:p>
        </p:txBody>
      </p:sp>
      <p:sp>
        <p:nvSpPr>
          <p:cNvPr id="263" name="Google Shape;263;ga0c979e739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0c979e73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0c979e73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endParaRPr/>
          </a:p>
        </p:txBody>
      </p:sp>
      <p:sp>
        <p:nvSpPr>
          <p:cNvPr id="276" name="Google Shape;276;ga0c979e739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c979e739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c979e739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endParaRPr/>
          </a:p>
        </p:txBody>
      </p:sp>
      <p:sp>
        <p:nvSpPr>
          <p:cNvPr id="288" name="Google Shape;288;ga0c979e739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1f37a37bc_3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1f37a37bc_3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endParaRPr/>
          </a:p>
        </p:txBody>
      </p:sp>
      <p:sp>
        <p:nvSpPr>
          <p:cNvPr id="300" name="Google Shape;300;ga1f37a37bc_3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0c979e739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0c979e739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a0c979e739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Ethan</a:t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1f37a37b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Nish</a:t>
            </a:r>
            <a:endParaRPr/>
          </a:p>
        </p:txBody>
      </p:sp>
      <p:sp>
        <p:nvSpPr>
          <p:cNvPr id="167" name="Google Shape;167;ga1f37a37b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1f37a37bc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1f37a37bc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Nish</a:t>
            </a:r>
            <a:endParaRPr/>
          </a:p>
        </p:txBody>
      </p:sp>
      <p:sp>
        <p:nvSpPr>
          <p:cNvPr id="175" name="Google Shape;175;ga1f37a37bc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1f37a37b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Nish</a:t>
            </a:r>
            <a:endParaRPr/>
          </a:p>
        </p:txBody>
      </p:sp>
      <p:sp>
        <p:nvSpPr>
          <p:cNvPr id="183" name="Google Shape;183;ga1f37a37b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37a37bc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1f37a37bc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Jackie</a:t>
            </a:r>
            <a:endParaRPr/>
          </a:p>
        </p:txBody>
      </p:sp>
      <p:sp>
        <p:nvSpPr>
          <p:cNvPr id="193" name="Google Shape;193;ga1f37a37bc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1f37a37bc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202" name="Google Shape;202;ga1f37a37bc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f37a37bc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1f37a37bc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210" name="Google Shape;210;ga1f37a37bc_3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f37a37bc_3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1f37a37bc_3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220" name="Google Shape;220;ga1f37a37bc_3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Alt">
  <p:cSld name="Cover Al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 amt="20000"/>
          </a:blip>
          <a:srcRect b="3261" l="7293" r="32246" t="-1536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-2255" y="0"/>
            <a:ext cx="8116389" cy="5143500"/>
          </a:xfrm>
          <a:prstGeom prst="snip1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20" name="Google Shape;20;p2"/>
            <p:cNvSpPr/>
            <p:nvPr/>
          </p:nvSpPr>
          <p:spPr>
            <a:xfrm flipH="1">
              <a:off x="8037870" y="1"/>
              <a:ext cx="1162773" cy="5143500"/>
            </a:xfrm>
            <a:prstGeom prst="snip1Rect">
              <a:avLst>
                <a:gd fmla="val 50000" name="adj"/>
              </a:avLst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 rot="-5400000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40" y="200112"/>
            <a:ext cx="931635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27333" y="3566931"/>
            <a:ext cx="6898820" cy="9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  <a:defRPr b="1" i="1" sz="2600">
                <a:solidFill>
                  <a:srgbClr val="01B4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628650" y="4470919"/>
            <a:ext cx="6898821" cy="29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073A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>
            <p:ph idx="3" type="pic"/>
          </p:nvPr>
        </p:nvSpPr>
        <p:spPr>
          <a:xfrm>
            <a:off x="660498" y="1137684"/>
            <a:ext cx="5159294" cy="1581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00"/>
              <a:buFont typeface="Merriweather San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, Text, Bullets">
  <p:cSld name="Content, Text, Bulle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628650" y="1361923"/>
            <a:ext cx="3314336" cy="318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3999772" y="2320132"/>
            <a:ext cx="3886200" cy="2251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3" type="body"/>
          </p:nvPr>
        </p:nvSpPr>
        <p:spPr>
          <a:xfrm>
            <a:off x="3999772" y="1369218"/>
            <a:ext cx="3886200" cy="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1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4629150" y="2929325"/>
            <a:ext cx="3256822" cy="162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28650" y="1369219"/>
            <a:ext cx="3886200" cy="144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3" type="body"/>
          </p:nvPr>
        </p:nvSpPr>
        <p:spPr>
          <a:xfrm>
            <a:off x="4629150" y="1385779"/>
            <a:ext cx="3256822" cy="1427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4" type="body"/>
          </p:nvPr>
        </p:nvSpPr>
        <p:spPr>
          <a:xfrm>
            <a:off x="628650" y="2929325"/>
            <a:ext cx="3886200" cy="162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5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628651" y="1369219"/>
            <a:ext cx="3019523" cy="3174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2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3"/>
          <p:cNvSpPr/>
          <p:nvPr>
            <p:ph idx="3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4629150" y="1369219"/>
            <a:ext cx="3256822" cy="318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2" type="body"/>
          </p:nvPr>
        </p:nvSpPr>
        <p:spPr>
          <a:xfrm>
            <a:off x="628650" y="3649855"/>
            <a:ext cx="3886200" cy="894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4"/>
          <p:cNvSpPr/>
          <p:nvPr>
            <p:ph idx="3" type="pic"/>
          </p:nvPr>
        </p:nvSpPr>
        <p:spPr>
          <a:xfrm>
            <a:off x="628650" y="1369219"/>
            <a:ext cx="3886200" cy="2222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b="0" i="1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4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5"/>
          <p:cNvSpPr/>
          <p:nvPr>
            <p:ph idx="2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Bullets">
  <p:cSld name="Text, 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28650" y="2128100"/>
            <a:ext cx="7257322" cy="1878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628650" y="1369219"/>
            <a:ext cx="7257322" cy="67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3" type="body"/>
          </p:nvPr>
        </p:nvSpPr>
        <p:spPr>
          <a:xfrm>
            <a:off x="628650" y="4023778"/>
            <a:ext cx="7257322" cy="49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1" i="1" sz="1400">
                <a:solidFill>
                  <a:srgbClr val="0066A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6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Bullets, Content">
  <p:cSld name="Text, Bullets,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628650" y="3004794"/>
            <a:ext cx="3886200" cy="1510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628650" y="1369219"/>
            <a:ext cx="7257322" cy="1556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7"/>
          <p:cNvSpPr/>
          <p:nvPr>
            <p:ph idx="3" type="pic"/>
          </p:nvPr>
        </p:nvSpPr>
        <p:spPr>
          <a:xfrm>
            <a:off x="4629150" y="3004793"/>
            <a:ext cx="3256822" cy="15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b="0" i="1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7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nd Image">
  <p:cSld name="Bullets and Imag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628650" y="1369218"/>
            <a:ext cx="4473353" cy="216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2" type="body"/>
          </p:nvPr>
        </p:nvSpPr>
        <p:spPr>
          <a:xfrm>
            <a:off x="628650" y="3599358"/>
            <a:ext cx="4473353" cy="950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0066A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8"/>
          <p:cNvSpPr/>
          <p:nvPr>
            <p:ph idx="3" type="pic"/>
          </p:nvPr>
        </p:nvSpPr>
        <p:spPr>
          <a:xfrm>
            <a:off x="5188465" y="1369217"/>
            <a:ext cx="2697508" cy="318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b="0" i="1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8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 rotWithShape="1">
          <a:blip r:embed="rId2">
            <a:alphaModFix amt="20000"/>
          </a:blip>
          <a:srcRect b="3261" l="7293" r="32246" t="-1536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-2255" y="0"/>
            <a:ext cx="8116389" cy="5143500"/>
          </a:xfrm>
          <a:prstGeom prst="snip1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037870" y="1"/>
              <a:ext cx="1162773" cy="5143500"/>
            </a:xfrm>
            <a:prstGeom prst="snip1Rect">
              <a:avLst>
                <a:gd fmla="val 50000" name="adj"/>
              </a:avLst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 rot="-5400000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40" y="200112"/>
            <a:ext cx="931635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>
            <p:ph type="ctrTitle"/>
          </p:nvPr>
        </p:nvSpPr>
        <p:spPr>
          <a:xfrm>
            <a:off x="627333" y="1954061"/>
            <a:ext cx="6898820" cy="946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AE"/>
              </a:buClr>
              <a:buSzPts val="3300"/>
              <a:buFont typeface="Calibri"/>
              <a:buNone/>
              <a:defRPr i="0" sz="3300">
                <a:solidFill>
                  <a:srgbClr val="0073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627333" y="2970031"/>
            <a:ext cx="6898820" cy="95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  <a:defRPr b="1" i="1" sz="2500">
                <a:solidFill>
                  <a:srgbClr val="01B4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3"/>
          <p:cNvSpPr txBox="1"/>
          <p:nvPr>
            <p:ph idx="2" type="body"/>
          </p:nvPr>
        </p:nvSpPr>
        <p:spPr>
          <a:xfrm>
            <a:off x="628650" y="4470919"/>
            <a:ext cx="6898821" cy="29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073A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>
            <p:ph idx="3" type="pic"/>
          </p:nvPr>
        </p:nvSpPr>
        <p:spPr>
          <a:xfrm>
            <a:off x="627063" y="627063"/>
            <a:ext cx="2203450" cy="90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50"/>
              <a:buFont typeface="Merriweather Sans"/>
              <a:buNone/>
              <a:defRPr b="1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"/>
          <p:cNvPicPr preferRelativeResize="0"/>
          <p:nvPr/>
        </p:nvPicPr>
        <p:blipFill rotWithShape="1">
          <a:blip r:embed="rId2">
            <a:alphaModFix amt="20000"/>
          </a:blip>
          <a:srcRect b="24768" l="3022" r="2942" t="22335"/>
          <a:stretch/>
        </p:blipFill>
        <p:spPr>
          <a:xfrm rot="10800000">
            <a:off x="-1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/>
        </p:nvSpPr>
        <p:spPr>
          <a:xfrm>
            <a:off x="-2255" y="0"/>
            <a:ext cx="8116389" cy="5143500"/>
          </a:xfrm>
          <a:prstGeom prst="snip1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 txBox="1"/>
          <p:nvPr>
            <p:ph type="ctrTitle"/>
          </p:nvPr>
        </p:nvSpPr>
        <p:spPr>
          <a:xfrm>
            <a:off x="627332" y="1796694"/>
            <a:ext cx="6862040" cy="5229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AE"/>
              </a:buClr>
              <a:buSzPts val="3300"/>
              <a:buFont typeface="Calibri"/>
              <a:buNone/>
              <a:defRPr i="0" sz="3300">
                <a:solidFill>
                  <a:srgbClr val="0073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627331" y="2388734"/>
            <a:ext cx="6862040" cy="95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01B4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>
            <p:ph idx="2" type="pic"/>
          </p:nvPr>
        </p:nvSpPr>
        <p:spPr>
          <a:xfrm>
            <a:off x="627331" y="197646"/>
            <a:ext cx="1760992" cy="741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6" name="Google Shape;46;p4"/>
          <p:cNvGrpSpPr/>
          <p:nvPr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47" name="Google Shape;47;p4"/>
            <p:cNvSpPr/>
            <p:nvPr/>
          </p:nvSpPr>
          <p:spPr>
            <a:xfrm flipH="1">
              <a:off x="8037870" y="1"/>
              <a:ext cx="1162773" cy="5143500"/>
            </a:xfrm>
            <a:prstGeom prst="snip1Rect">
              <a:avLst>
                <a:gd fmla="val 50000" name="adj"/>
              </a:avLst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flipH="1" rot="-5400000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40" y="200112"/>
            <a:ext cx="931635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28650" y="1369219"/>
            <a:ext cx="7192736" cy="3132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6622" y="197647"/>
            <a:ext cx="957445" cy="5343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"/>
          <p:cNvSpPr/>
          <p:nvPr>
            <p:ph idx="3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/>
          <p:nvPr>
            <p:ph idx="2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2161" y="273627"/>
            <a:ext cx="6087207" cy="456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8650" y="1369218"/>
            <a:ext cx="3401699" cy="3146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4093323" y="1369218"/>
            <a:ext cx="3792649" cy="3146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3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/>
          <p:nvPr>
            <p:ph idx="4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ntent">
  <p:cSld name="One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" type="body"/>
          </p:nvPr>
        </p:nvSpPr>
        <p:spPr>
          <a:xfrm>
            <a:off x="4268050" y="1369219"/>
            <a:ext cx="3617922" cy="318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628650" y="1369218"/>
            <a:ext cx="3518183" cy="317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3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8"/>
          <p:cNvSpPr/>
          <p:nvPr>
            <p:ph idx="4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122444" y="3028586"/>
            <a:ext cx="3763528" cy="149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28650" y="1369219"/>
            <a:ext cx="3413347" cy="311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3" type="body"/>
          </p:nvPr>
        </p:nvSpPr>
        <p:spPr>
          <a:xfrm>
            <a:off x="4122444" y="1369219"/>
            <a:ext cx="3763528" cy="157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268049" y="2195725"/>
            <a:ext cx="3617923" cy="236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628650" y="1369219"/>
            <a:ext cx="3582249" cy="318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268049" y="1369219"/>
            <a:ext cx="3617923" cy="758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0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8049986" cy="51435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CBE0EB">
                  <a:alpha val="49803"/>
                </a:srgbClr>
              </a:gs>
              <a:gs pos="79000">
                <a:srgbClr val="D8F0FA">
                  <a:alpha val="29803"/>
                </a:srgbClr>
              </a:gs>
              <a:gs pos="100000">
                <a:srgbClr val="D8F0FA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263241"/>
            <a:ext cx="6634132" cy="73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071619"/>
            <a:ext cx="7024354" cy="336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50"/>
              <a:buFont typeface="Merriweather Sans"/>
              <a:buChar char="▸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16622" y="197647"/>
            <a:ext cx="957445" cy="5343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628671" y="899531"/>
            <a:ext cx="68988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Introduction to MATLAB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17467" l="0" r="0" t="18479"/>
          <a:stretch/>
        </p:blipFill>
        <p:spPr>
          <a:xfrm>
            <a:off x="959750" y="1652750"/>
            <a:ext cx="2784900" cy="20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500" y="1035600"/>
            <a:ext cx="2211750" cy="3346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20000" dist="47625">
              <a:srgbClr val="000000">
                <a:alpha val="46000"/>
              </a:srgbClr>
            </a:outerShdw>
          </a:effectLst>
        </p:spPr>
      </p:pic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555800" y="3884500"/>
            <a:ext cx="40077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000"/>
              <a:t>Led by </a:t>
            </a:r>
            <a:r>
              <a:rPr b="0" lang="en-US" sz="2000"/>
              <a:t>Nish, Jackie, Will, &amp; Muchen</a:t>
            </a:r>
            <a:endParaRPr b="0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628650" y="1369219"/>
            <a:ext cx="7192800" cy="31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problem from EE 210</a:t>
            </a:r>
            <a:endParaRPr/>
          </a:p>
        </p:txBody>
      </p:sp>
      <p:sp>
        <p:nvSpPr>
          <p:cNvPr id="234" name="Google Shape;234;p28"/>
          <p:cNvSpPr txBox="1"/>
          <p:nvPr>
            <p:ph idx="2" type="body"/>
          </p:nvPr>
        </p:nvSpPr>
        <p:spPr>
          <a:xfrm>
            <a:off x="628600" y="933062"/>
            <a:ext cx="7257300" cy="2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Determine and Sketch Vc(t)</a:t>
            </a:r>
            <a:endParaRPr/>
          </a:p>
        </p:txBody>
      </p:sp>
      <p:sp>
        <p:nvSpPr>
          <p:cNvPr id="235" name="Google Shape;235;p28"/>
          <p:cNvSpPr/>
          <p:nvPr>
            <p:ph idx="3" type="pic"/>
          </p:nvPr>
        </p:nvSpPr>
        <p:spPr>
          <a:xfrm>
            <a:off x="627322" y="4557925"/>
            <a:ext cx="25773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ⓒ PSU EE210 notes: second-order RLC circuit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6634200" cy="23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628650" y="1369219"/>
            <a:ext cx="7192800" cy="31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What is the general </a:t>
            </a:r>
            <a:r>
              <a:rPr lang="en-US"/>
              <a:t>solution</a:t>
            </a:r>
            <a:r>
              <a:rPr lang="en-US"/>
              <a:t> algorithm for driven RLC circuits with a constant source present after t=0?</a:t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44" name="Google Shape;244;p29"/>
          <p:cNvSpPr txBox="1"/>
          <p:nvPr>
            <p:ph idx="2" type="body"/>
          </p:nvPr>
        </p:nvSpPr>
        <p:spPr>
          <a:xfrm>
            <a:off x="628600" y="933062"/>
            <a:ext cx="7257300" cy="2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Determine and Sketch Vc(t)</a:t>
            </a:r>
            <a:endParaRPr/>
          </a:p>
        </p:txBody>
      </p:sp>
      <p:sp>
        <p:nvSpPr>
          <p:cNvPr id="245" name="Google Shape;245;p29"/>
          <p:cNvSpPr/>
          <p:nvPr>
            <p:ph idx="3" type="pic"/>
          </p:nvPr>
        </p:nvSpPr>
        <p:spPr>
          <a:xfrm>
            <a:off x="627322" y="4557925"/>
            <a:ext cx="25773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ⓒ PSU EE210 notes: second-order RLC circuit</a:t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6634200" cy="2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problem from EE 210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591650" y="1369219"/>
            <a:ext cx="7192800" cy="31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55" name="Google Shape;255;p30"/>
          <p:cNvSpPr txBox="1"/>
          <p:nvPr>
            <p:ph idx="2" type="body"/>
          </p:nvPr>
        </p:nvSpPr>
        <p:spPr>
          <a:xfrm>
            <a:off x="628600" y="933062"/>
            <a:ext cx="7257300" cy="2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Determine and Sketch Vc(t)</a:t>
            </a:r>
            <a:endParaRPr/>
          </a:p>
        </p:txBody>
      </p:sp>
      <p:sp>
        <p:nvSpPr>
          <p:cNvPr id="256" name="Google Shape;256;p30"/>
          <p:cNvSpPr/>
          <p:nvPr>
            <p:ph idx="3" type="pic"/>
          </p:nvPr>
        </p:nvSpPr>
        <p:spPr>
          <a:xfrm>
            <a:off x="627322" y="4557925"/>
            <a:ext cx="25773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ⓒ PSU EE210 notes: second-order RLC circuit</a:t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6634200" cy="23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925" y="3330350"/>
            <a:ext cx="3225926" cy="16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problem from EE 210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591650" y="1369219"/>
            <a:ext cx="7192800" cy="31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Vc(t) = -6   t&lt;0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	= 			    t&gt;0</a:t>
            </a:r>
            <a:endParaRPr/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67" name="Google Shape;267;p31"/>
          <p:cNvSpPr txBox="1"/>
          <p:nvPr>
            <p:ph idx="2" type="body"/>
          </p:nvPr>
        </p:nvSpPr>
        <p:spPr>
          <a:xfrm>
            <a:off x="628600" y="933062"/>
            <a:ext cx="7257300" cy="2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Determine and Sketch Vc(t)</a:t>
            </a:r>
            <a:endParaRPr/>
          </a:p>
        </p:txBody>
      </p:sp>
      <p:sp>
        <p:nvSpPr>
          <p:cNvPr id="268" name="Google Shape;268;p31"/>
          <p:cNvSpPr/>
          <p:nvPr>
            <p:ph idx="3" type="pic"/>
          </p:nvPr>
        </p:nvSpPr>
        <p:spPr>
          <a:xfrm>
            <a:off x="627322" y="4557925"/>
            <a:ext cx="25773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ⓒ PSU EE210 notes: second-order RLC circuit</a:t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6634200" cy="23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925" y="3330350"/>
            <a:ext cx="3225926" cy="16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129" y="4053100"/>
            <a:ext cx="1302971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problem from EE 210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628650" y="1369219"/>
            <a:ext cx="7192800" cy="31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80" name="Google Shape;280;p32"/>
          <p:cNvSpPr txBox="1"/>
          <p:nvPr>
            <p:ph idx="2" type="body"/>
          </p:nvPr>
        </p:nvSpPr>
        <p:spPr>
          <a:xfrm>
            <a:off x="646050" y="931250"/>
            <a:ext cx="7153200" cy="2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Determine and Sketch Vc(t)</a:t>
            </a:r>
            <a:endParaRPr/>
          </a:p>
        </p:txBody>
      </p:sp>
      <p:sp>
        <p:nvSpPr>
          <p:cNvPr id="281" name="Google Shape;281;p32"/>
          <p:cNvSpPr/>
          <p:nvPr>
            <p:ph idx="3" type="pic"/>
          </p:nvPr>
        </p:nvSpPr>
        <p:spPr>
          <a:xfrm>
            <a:off x="627322" y="4557925"/>
            <a:ext cx="25773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ⓒ PSU EE210 notes: second-order RLC circuit</a:t>
            </a:r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6634200" cy="231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2"/>
          <p:cNvCxnSpPr/>
          <p:nvPr/>
        </p:nvCxnSpPr>
        <p:spPr>
          <a:xfrm flipH="1" rot="10800000">
            <a:off x="488450" y="1197025"/>
            <a:ext cx="16656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2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problem from EE 210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628650" y="1369219"/>
            <a:ext cx="7192800" cy="31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With MATLAB you can sketch without </a:t>
            </a:r>
            <a:r>
              <a:rPr lang="en-US"/>
              <a:t>determining</a:t>
            </a:r>
            <a:r>
              <a:rPr lang="en-US"/>
              <a:t> Vc(t)!</a:t>
            </a:r>
            <a:endParaRPr/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92" name="Google Shape;292;p33"/>
          <p:cNvSpPr txBox="1"/>
          <p:nvPr>
            <p:ph idx="2" type="body"/>
          </p:nvPr>
        </p:nvSpPr>
        <p:spPr>
          <a:xfrm>
            <a:off x="646050" y="931250"/>
            <a:ext cx="7153200" cy="2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Determine and Sketch Vc(t)</a:t>
            </a:r>
            <a:endParaRPr/>
          </a:p>
        </p:txBody>
      </p:sp>
      <p:sp>
        <p:nvSpPr>
          <p:cNvPr id="293" name="Google Shape;293;p33"/>
          <p:cNvSpPr/>
          <p:nvPr>
            <p:ph idx="3" type="pic"/>
          </p:nvPr>
        </p:nvSpPr>
        <p:spPr>
          <a:xfrm>
            <a:off x="627322" y="4557925"/>
            <a:ext cx="25773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ⓒ PSU EE210 notes: second-order RLC circuit</a:t>
            </a: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6634200" cy="231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33"/>
          <p:cNvCxnSpPr/>
          <p:nvPr/>
        </p:nvCxnSpPr>
        <p:spPr>
          <a:xfrm flipH="1" rot="10800000">
            <a:off x="488450" y="1197025"/>
            <a:ext cx="16656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3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problem from EE 210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628650" y="1369219"/>
            <a:ext cx="7192800" cy="31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Step1: define variables R,C,L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Step2: rewrite ODE with characteristic polynomial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step3: define vectors P,Q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step4: create time vector, input vector and output vector like what we did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step5: use </a:t>
            </a:r>
            <a:r>
              <a:rPr i="1" lang="en-US"/>
              <a:t>lsim() </a:t>
            </a:r>
            <a:r>
              <a:rPr lang="en-US"/>
              <a:t>command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step6: just plot!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04" name="Google Shape;304;p34"/>
          <p:cNvSpPr txBox="1"/>
          <p:nvPr>
            <p:ph idx="2" type="body"/>
          </p:nvPr>
        </p:nvSpPr>
        <p:spPr>
          <a:xfrm>
            <a:off x="646050" y="931250"/>
            <a:ext cx="7153200" cy="2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>
            <p:ph idx="3" type="pic"/>
          </p:nvPr>
        </p:nvSpPr>
        <p:spPr>
          <a:xfrm>
            <a:off x="627322" y="4557925"/>
            <a:ext cx="25773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ⓒ PSU EE210 notes: second-order RLC circuit</a:t>
            </a:r>
            <a:endParaRPr/>
          </a:p>
        </p:txBody>
      </p:sp>
      <p:sp>
        <p:nvSpPr>
          <p:cNvPr id="306" name="Google Shape;306;p34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problem from EE 210</a:t>
            </a:r>
            <a:endParaRPr/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50" y="3478425"/>
            <a:ext cx="3229449" cy="11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775" y="678426"/>
            <a:ext cx="2172600" cy="16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157163"/>
            <a:ext cx="61245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ctrTitle"/>
          </p:nvPr>
        </p:nvSpPr>
        <p:spPr>
          <a:xfrm>
            <a:off x="627332" y="1796694"/>
            <a:ext cx="6862040" cy="5229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AE"/>
              </a:buClr>
              <a:buSzPts val="2970"/>
              <a:buFont typeface="Calibri"/>
              <a:buNone/>
            </a:pPr>
            <a:r>
              <a:rPr lang="en-US" sz="2970"/>
              <a:t>Thanks for attending!</a:t>
            </a:r>
            <a:endParaRPr/>
          </a:p>
        </p:txBody>
      </p:sp>
      <p:sp>
        <p:nvSpPr>
          <p:cNvPr id="321" name="Google Shape;321;p36"/>
          <p:cNvSpPr txBox="1"/>
          <p:nvPr>
            <p:ph idx="1" type="subTitle"/>
          </p:nvPr>
        </p:nvSpPr>
        <p:spPr>
          <a:xfrm>
            <a:off x="627331" y="2388734"/>
            <a:ext cx="6862040" cy="95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See you next time!</a:t>
            </a:r>
            <a:endParaRPr/>
          </a:p>
        </p:txBody>
      </p:sp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628650" y="1369219"/>
            <a:ext cx="7192736" cy="3132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-US" sz="1750"/>
              <a:t>MATLAB (</a:t>
            </a:r>
            <a:r>
              <a:rPr b="1" lang="en-US" sz="1750"/>
              <a:t>mat</a:t>
            </a:r>
            <a:r>
              <a:rPr lang="en-US" sz="1750"/>
              <a:t>rix </a:t>
            </a:r>
            <a:r>
              <a:rPr b="1" lang="en-US" sz="1750"/>
              <a:t>lab</a:t>
            </a:r>
            <a:r>
              <a:rPr lang="en-US" sz="1750"/>
              <a:t>oratory) is a numerical computing environment and programming language</a:t>
            </a:r>
            <a:endParaRPr sz="1750"/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1778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-US" sz="1750"/>
              <a:t>MATLAB allows</a:t>
            </a:r>
            <a:endParaRPr sz="1750"/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450"/>
              <a:t>Matrix manipulations</a:t>
            </a:r>
            <a:endParaRPr sz="1450"/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450"/>
              <a:t>Plotting</a:t>
            </a:r>
            <a:endParaRPr sz="1450"/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450"/>
              <a:t>Implementation of algorithms</a:t>
            </a:r>
            <a:endParaRPr sz="1450"/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450"/>
              <a:t>Symbolic computing</a:t>
            </a:r>
            <a:endParaRPr sz="1450"/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450"/>
              <a:t>Creation of user interfaces</a:t>
            </a:r>
            <a:endParaRPr sz="14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00"/>
              <a:buFont typeface="Calibri"/>
              <a:buNone/>
            </a:pPr>
            <a:r>
              <a:rPr lang="en-US"/>
              <a:t>What is MATLAB?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628650" y="1267600"/>
            <a:ext cx="71928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Very </a:t>
            </a:r>
            <a:r>
              <a:rPr lang="en-US" sz="1750"/>
              <a:t>similar</a:t>
            </a:r>
            <a:r>
              <a:rPr lang="en-US" sz="1750"/>
              <a:t> to python</a:t>
            </a:r>
            <a:endParaRPr sz="1750"/>
          </a:p>
          <a:p>
            <a:pPr indent="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b="1" lang="en-US" sz="1750"/>
              <a:t>Operators</a:t>
            </a:r>
            <a:r>
              <a:rPr lang="en-US" sz="1750"/>
              <a:t>: = (assignment), +, -, *, /, ^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b="1" lang="en-US" sz="1750"/>
              <a:t>Useful functions</a:t>
            </a:r>
            <a:r>
              <a:rPr lang="en-US" sz="1750"/>
              <a:t>: sqrt(), exp(), cos(), sin(), sum()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b="1" lang="en-US" sz="1750"/>
              <a:t>Constants</a:t>
            </a:r>
            <a:r>
              <a:rPr lang="en-US" sz="1750"/>
              <a:t>: pi = 3.1415…, eps = 2.2204e-16 (smallest amount by which 2 numbers can differ), inf (infinity), NaN (Not-number)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b="1" lang="en-US" sz="1750"/>
              <a:t>Logical Conditions</a:t>
            </a:r>
            <a:r>
              <a:rPr lang="en-US" sz="1750"/>
              <a:t>: ==, &gt;, &lt;, &gt;=, &lt;=, ~= (not equal), ~ (not), &amp; (Element wise and), |(or)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% for comments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b="1" lang="en-US" sz="1750"/>
              <a:t>;</a:t>
            </a:r>
            <a:r>
              <a:rPr lang="en-US" sz="1750"/>
              <a:t> at the end of lines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b="1" lang="en-US" sz="1750"/>
              <a:t>help</a:t>
            </a:r>
            <a:endParaRPr b="1" sz="1750"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00"/>
              <a:buFont typeface="Calibri"/>
              <a:buNone/>
            </a:pPr>
            <a:r>
              <a:rPr lang="en-US"/>
              <a:t>Basic Syntax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268050" y="1369219"/>
            <a:ext cx="3618000" cy="31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71450" rtl="0" algn="l"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i="0" lang="en-US" sz="1750"/>
              <a:t>while</a:t>
            </a:r>
            <a:endParaRPr i="0" sz="17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400"/>
              <a:t>while(loopCondition)</a:t>
            </a:r>
            <a:endParaRPr i="0"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400"/>
              <a:t>loop contents</a:t>
            </a:r>
            <a:endParaRPr i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400"/>
              <a:t>end</a:t>
            </a:r>
            <a:endParaRPr i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50"/>
          </a:p>
          <a:p>
            <a:pPr indent="-180975" lvl="0" marL="171450" rtl="0" algn="l"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i="0" lang="en-US" sz="1750"/>
              <a:t>break used to break out of loops</a:t>
            </a:r>
            <a:endParaRPr i="0" sz="16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/>
              <a:t>s = 0;</a:t>
            </a:r>
            <a:endParaRPr i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/>
              <a:t>while 1</a:t>
            </a:r>
            <a:endParaRPr i="0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/>
              <a:t>if a &gt; limit</a:t>
            </a:r>
            <a:endParaRPr i="0"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/>
              <a:t>break</a:t>
            </a:r>
            <a:endParaRPr i="0"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/>
              <a:t>end</a:t>
            </a:r>
            <a:endParaRPr i="0"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/>
              <a:t>s = s + a;</a:t>
            </a:r>
            <a:endParaRPr i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/>
              <a:t>end</a:t>
            </a:r>
            <a:endParaRPr i="0"/>
          </a:p>
        </p:txBody>
      </p:sp>
      <p:sp>
        <p:nvSpPr>
          <p:cNvPr id="178" name="Google Shape;178;p22"/>
          <p:cNvSpPr txBox="1"/>
          <p:nvPr>
            <p:ph idx="2" type="body"/>
          </p:nvPr>
        </p:nvSpPr>
        <p:spPr>
          <a:xfrm>
            <a:off x="628650" y="1369218"/>
            <a:ext cx="3518100" cy="31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-US" sz="1750"/>
              <a:t>if</a:t>
            </a:r>
            <a:endParaRPr sz="17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if(x==3)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disp(‘x is 3’)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elseif(x==5)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disp(‘x is 5’)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else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disp(‘x is neither 5 nor 3’)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end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/>
          </a:p>
          <a:p>
            <a:pPr indent="-180975" lvl="0" marL="171450" rtl="0" algn="l"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for </a:t>
            </a:r>
            <a:endParaRPr sz="17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for i=start:increment:end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loop contents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end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628650" y="921650"/>
            <a:ext cx="4776000" cy="4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Enclosed under []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Rows s</a:t>
            </a:r>
            <a:r>
              <a:rPr lang="en-US" sz="1750"/>
              <a:t>eparated</a:t>
            </a:r>
            <a:r>
              <a:rPr lang="en-US" sz="1750"/>
              <a:t> by ;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Columns </a:t>
            </a:r>
            <a:r>
              <a:rPr lang="en-US" sz="1750"/>
              <a:t>Separated</a:t>
            </a:r>
            <a:r>
              <a:rPr lang="en-US" sz="1750"/>
              <a:t> by space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[1 2 9.3 11.2] is a row vector since it only has one row but 4 columns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[1; 2.5; 9.3; 11.2] is a column vector since it only has one column but 4 rows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Vector addressing done with (), so x(3) will be 3rd row of x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i="1" lang="en-US" sz="1750"/>
              <a:t>x(start:increment:end)</a:t>
            </a:r>
            <a:r>
              <a:rPr lang="en-US" sz="1750"/>
              <a:t> will give all elements starting at start skipping everything until the next increment and ending end</a:t>
            </a:r>
            <a:endParaRPr sz="1750"/>
          </a:p>
          <a:p>
            <a:pPr indent="-180975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Useful functions: </a:t>
            </a:r>
            <a:r>
              <a:rPr i="1" lang="en-US" sz="1750"/>
              <a:t>diag(),eye()</a:t>
            </a:r>
            <a:r>
              <a:rPr lang="en-US" sz="1750"/>
              <a:t> for identity matrix</a:t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00"/>
              <a:buFont typeface="Calibri"/>
              <a:buNone/>
            </a:pPr>
            <a:r>
              <a:rPr lang="en-US"/>
              <a:t>Matrices/Vectors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5893975" y="1427850"/>
            <a:ext cx="17937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225" y="1661088"/>
            <a:ext cx="2383425" cy="26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628650" y="1369219"/>
            <a:ext cx="7192800" cy="31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675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/>
              <a:t>length(x)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/>
              <a:t>size(x)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/>
              <a:t>x’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/>
              <a:t>size(x’)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/>
              <a:t>min(x)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/>
              <a:t>max(x)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/>
              <a:t>sum(x)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/>
              <a:t>find(x)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/>
              <a:t>find(x &lt; 0)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/>
              <a:t>find(x,3)</a:t>
            </a:r>
            <a:endParaRPr sz="14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Matrices/Vectors</a:t>
            </a:r>
            <a:endParaRPr/>
          </a:p>
        </p:txBody>
      </p:sp>
      <p:sp>
        <p:nvSpPr>
          <p:cNvPr id="198" name="Google Shape;198;p24"/>
          <p:cNvSpPr txBox="1"/>
          <p:nvPr>
            <p:ph idx="2" type="body"/>
          </p:nvPr>
        </p:nvSpPr>
        <p:spPr>
          <a:xfrm>
            <a:off x="628600" y="933062"/>
            <a:ext cx="7257300" cy="2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0" i="0" lang="en-US" sz="1450">
                <a:solidFill>
                  <a:schemeClr val="dk1"/>
                </a:solidFill>
              </a:rPr>
              <a:t>For the vector x = -4 : 2 : 10, use MATLAB to determine</a:t>
            </a:r>
            <a:endParaRPr b="0" i="0" sz="1450">
              <a:solidFill>
                <a:schemeClr val="dk1"/>
              </a:solidFill>
            </a:endParaRPr>
          </a:p>
        </p:txBody>
      </p:sp>
      <p:sp>
        <p:nvSpPr>
          <p:cNvPr id="199" name="Google Shape;199;p24"/>
          <p:cNvSpPr/>
          <p:nvPr>
            <p:ph idx="3" type="pic"/>
          </p:nvPr>
        </p:nvSpPr>
        <p:spPr>
          <a:xfrm>
            <a:off x="627330" y="4557933"/>
            <a:ext cx="16656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628650" y="1399425"/>
            <a:ext cx="72462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i="1" lang="en-US" sz="1750"/>
              <a:t>plot(x,y)</a:t>
            </a:r>
            <a:r>
              <a:rPr lang="en-US" sz="1750"/>
              <a:t> % plot y vs x where x and y are vectors and have equal number of elements</a:t>
            </a:r>
            <a:endParaRPr sz="1750"/>
          </a:p>
          <a:p>
            <a:pPr indent="-180975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Labelling can be done using </a:t>
            </a:r>
            <a:r>
              <a:rPr i="1" lang="en-US" sz="1750"/>
              <a:t>xlabel()</a:t>
            </a:r>
            <a:r>
              <a:rPr lang="en-US" sz="1750"/>
              <a:t> and </a:t>
            </a:r>
            <a:r>
              <a:rPr i="1" lang="en-US" sz="1750"/>
              <a:t>ylabel()</a:t>
            </a:r>
            <a:r>
              <a:rPr lang="en-US" sz="1750"/>
              <a:t>, </a:t>
            </a:r>
            <a:r>
              <a:rPr i="1" lang="en-US" sz="1750"/>
              <a:t>title()</a:t>
            </a:r>
            <a:r>
              <a:rPr lang="en-US" sz="1750"/>
              <a:t> (to title the graph)</a:t>
            </a:r>
            <a:endParaRPr sz="1750"/>
          </a:p>
          <a:p>
            <a:pPr indent="-180975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“hold on;” to draw several plots in the same window</a:t>
            </a:r>
            <a:endParaRPr sz="1750"/>
          </a:p>
          <a:p>
            <a:pPr indent="-180975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lang="en-US" sz="1750"/>
              <a:t>figure; to open a new window for plots/graphs</a:t>
            </a:r>
            <a:endParaRPr sz="1750"/>
          </a:p>
          <a:p>
            <a:pPr indent="-180975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i="1" lang="en-US" sz="1750"/>
              <a:t>legend()</a:t>
            </a:r>
            <a:r>
              <a:rPr lang="en-US" sz="1750"/>
              <a:t> to add legends</a:t>
            </a:r>
            <a:endParaRPr sz="1750"/>
          </a:p>
          <a:p>
            <a:pPr indent="-180975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▸"/>
            </a:pPr>
            <a:r>
              <a:rPr i="1" lang="en-US" sz="1750"/>
              <a:t>subplot()</a:t>
            </a:r>
            <a:r>
              <a:rPr lang="en-US" sz="1750"/>
              <a:t> for subplots </a:t>
            </a:r>
            <a:endParaRPr sz="175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00"/>
              <a:buFont typeface="Calibri"/>
              <a:buNone/>
            </a:pPr>
            <a:r>
              <a:rPr lang="en-US"/>
              <a:t>Plots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628650" y="1369219"/>
            <a:ext cx="7192800" cy="31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50"/>
              <a:t>Step 1: Generate a time vector t of 1000 points uniformly spaced between 0 and 10</a:t>
            </a:r>
            <a:endParaRPr sz="14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50"/>
              <a:t>Step 2: </a:t>
            </a:r>
            <a:r>
              <a:rPr lang="en-US" sz="1450"/>
              <a:t>Generate a vector y whose elements represent the values of the response at the time instants in t</a:t>
            </a:r>
            <a:endParaRPr sz="14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50"/>
              <a:t>Step 3: Plot y versus t, and use the </a:t>
            </a:r>
            <a:r>
              <a:rPr i="1" lang="en-US" sz="1450"/>
              <a:t>legend() </a:t>
            </a:r>
            <a:r>
              <a:rPr lang="en-US" sz="1450"/>
              <a:t>to label the curve</a:t>
            </a:r>
            <a:endParaRPr sz="14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plot(x,y) % plot y vs x where x and y are vectors and have equal number of elements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Labelling can be done using xlabel() and ylabel(), title() (to title the graph)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“hold on;” to draw several plots in the same window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figure; to open a new window for plots/graphs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legend() to add legends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subplot() for subplots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14" name="Google Shape;214;p26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Exercise</a:t>
            </a:r>
            <a:endParaRPr/>
          </a:p>
        </p:txBody>
      </p:sp>
      <p:sp>
        <p:nvSpPr>
          <p:cNvPr id="215" name="Google Shape;215;p26"/>
          <p:cNvSpPr txBox="1"/>
          <p:nvPr>
            <p:ph idx="2" type="body"/>
          </p:nvPr>
        </p:nvSpPr>
        <p:spPr>
          <a:xfrm>
            <a:off x="628600" y="933062"/>
            <a:ext cx="7257300" cy="2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Plot y(t)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418" y="1032044"/>
            <a:ext cx="1780002" cy="33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23" name="Google Shape;223;p27"/>
          <p:cNvSpPr/>
          <p:nvPr>
            <p:ph idx="3" type="pic"/>
          </p:nvPr>
        </p:nvSpPr>
        <p:spPr>
          <a:xfrm>
            <a:off x="627330" y="4557933"/>
            <a:ext cx="16656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75" y="1357300"/>
            <a:ext cx="28956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892" y="1357312"/>
            <a:ext cx="2948683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