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Century Schoolbook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CenturySchoolbook-bold.fntdata"/><Relationship Id="rId21" Type="http://schemas.openxmlformats.org/officeDocument/2006/relationships/font" Target="fonts/CenturySchoolbook-regular.fntdata"/><Relationship Id="rId24" Type="http://schemas.openxmlformats.org/officeDocument/2006/relationships/font" Target="fonts/CenturySchoolbook-boldItalic.fntdata"/><Relationship Id="rId23" Type="http://schemas.openxmlformats.org/officeDocument/2006/relationships/font" Target="fonts/CenturySchoolbook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67" y="0"/>
            <a:ext cx="12192029" cy="5863987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2933700" y="568345"/>
            <a:ext cx="8770500" cy="15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933700" y="2438400"/>
            <a:ext cx="8770500" cy="3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orbel"/>
              <a:buChar char="–"/>
              <a:defRPr b="0" i="0" sz="20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11000"/>
              </a:lnSpc>
              <a:spcBef>
                <a:spcPts val="210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11000"/>
              </a:lnSpc>
              <a:spcBef>
                <a:spcPts val="2100"/>
              </a:spcBef>
              <a:spcAft>
                <a:spcPts val="0"/>
              </a:spcAft>
              <a:buClr>
                <a:srgbClr val="464B56"/>
              </a:buClr>
              <a:buSzPts val="1600"/>
              <a:buFont typeface="Corbel"/>
              <a:buChar char="–"/>
              <a:defRPr b="0" i="1" sz="16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11000"/>
              </a:lnSpc>
              <a:spcBef>
                <a:spcPts val="2100"/>
              </a:spcBef>
              <a:spcAft>
                <a:spcPts val="0"/>
              </a:spcAft>
              <a:buClr>
                <a:srgbClr val="464B5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11000"/>
              </a:lnSpc>
              <a:spcBef>
                <a:spcPts val="2100"/>
              </a:spcBef>
              <a:spcAft>
                <a:spcPts val="0"/>
              </a:spcAft>
              <a:buClr>
                <a:srgbClr val="464B56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11000"/>
              </a:lnSpc>
              <a:spcBef>
                <a:spcPts val="210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11000"/>
              </a:lnSpc>
              <a:spcBef>
                <a:spcPts val="210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11000"/>
              </a:lnSpc>
              <a:spcBef>
                <a:spcPts val="210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11000"/>
              </a:lnSpc>
              <a:spcBef>
                <a:spcPts val="2100"/>
              </a:spcBef>
              <a:spcAft>
                <a:spcPts val="2100"/>
              </a:spcAft>
              <a:buClr>
                <a:srgbClr val="474A55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8961071" y="629661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2933699" y="6296615"/>
            <a:ext cx="566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512999" y="723328"/>
            <a:ext cx="18843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 title="Feather"/>
          <p:cNvSpPr/>
          <p:nvPr/>
        </p:nvSpPr>
        <p:spPr>
          <a:xfrm flipH="1" rot="2047334">
            <a:off x="8572457" y="453681"/>
            <a:ext cx="3409444" cy="5857297"/>
          </a:xfrm>
          <a:custGeom>
            <a:pathLst>
              <a:path extrusionOk="0" h="1495" w="869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D0CDBB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476488" y="1503910"/>
            <a:ext cx="32307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400"/>
              <a:buFont typeface="Century Schoolbook"/>
              <a:buNone/>
              <a:defRPr b="0" i="0" sz="3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0" y="0"/>
            <a:ext cx="8102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800"/>
              <a:buFont typeface="Corbel"/>
              <a:buNone/>
              <a:defRPr b="0" i="0" sz="28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Font typeface="Corbel"/>
              <a:buNone/>
              <a:defRPr b="0" i="1" sz="24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8476488" y="3223806"/>
            <a:ext cx="32277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1000"/>
              </a:lnSpc>
              <a:spcBef>
                <a:spcPts val="1400"/>
              </a:spcBef>
              <a:spcAft>
                <a:spcPts val="0"/>
              </a:spcAft>
              <a:buClr>
                <a:srgbClr val="464B56"/>
              </a:buClr>
              <a:buSzPts val="1600"/>
              <a:buFont typeface="Corbel"/>
              <a:buNone/>
              <a:defRPr b="0" i="0" sz="16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1000"/>
              </a:lnSpc>
              <a:spcBef>
                <a:spcPts val="2100"/>
              </a:spcBef>
              <a:spcAft>
                <a:spcPts val="0"/>
              </a:spcAft>
              <a:buClr>
                <a:srgbClr val="464B56"/>
              </a:buClr>
              <a:buSzPts val="1400"/>
              <a:buFont typeface="Corbel"/>
              <a:buNone/>
              <a:defRPr b="0" i="0" sz="14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1000"/>
              </a:lnSpc>
              <a:spcBef>
                <a:spcPts val="2100"/>
              </a:spcBef>
              <a:spcAft>
                <a:spcPts val="0"/>
              </a:spcAft>
              <a:buClr>
                <a:srgbClr val="464B56"/>
              </a:buClr>
              <a:buSzPts val="1200"/>
              <a:buFont typeface="Corbel"/>
              <a:buNone/>
              <a:defRPr b="0" i="1" sz="12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1000"/>
              </a:lnSpc>
              <a:spcBef>
                <a:spcPts val="2100"/>
              </a:spcBef>
              <a:spcAft>
                <a:spcPts val="0"/>
              </a:spcAft>
              <a:buClr>
                <a:srgbClr val="464B56"/>
              </a:buClr>
              <a:buSzPts val="1000"/>
              <a:buFont typeface="Corbel"/>
              <a:buNone/>
              <a:defRPr b="0" i="0" sz="10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1000"/>
              </a:lnSpc>
              <a:spcBef>
                <a:spcPts val="2100"/>
              </a:spcBef>
              <a:spcAft>
                <a:spcPts val="0"/>
              </a:spcAft>
              <a:buClr>
                <a:srgbClr val="464B56"/>
              </a:buClr>
              <a:buSzPts val="1000"/>
              <a:buFont typeface="Corbel"/>
              <a:buNone/>
              <a:defRPr b="0" i="1" sz="10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1000"/>
              </a:lnSpc>
              <a:spcBef>
                <a:spcPts val="2100"/>
              </a:spcBef>
              <a:spcAft>
                <a:spcPts val="0"/>
              </a:spcAft>
              <a:buClr>
                <a:srgbClr val="474A55"/>
              </a:buClr>
              <a:buSzPts val="1000"/>
              <a:buFont typeface="Corbel"/>
              <a:buNone/>
              <a:defRPr b="0" i="0" sz="10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1000"/>
              </a:lnSpc>
              <a:spcBef>
                <a:spcPts val="2100"/>
              </a:spcBef>
              <a:spcAft>
                <a:spcPts val="0"/>
              </a:spcAft>
              <a:buClr>
                <a:srgbClr val="474A55"/>
              </a:buClr>
              <a:buSzPts val="1000"/>
              <a:buFont typeface="Corbel"/>
              <a:buNone/>
              <a:defRPr b="0" i="1" sz="10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1000"/>
              </a:lnSpc>
              <a:spcBef>
                <a:spcPts val="2100"/>
              </a:spcBef>
              <a:spcAft>
                <a:spcPts val="0"/>
              </a:spcAft>
              <a:buClr>
                <a:srgbClr val="474A55"/>
              </a:buClr>
              <a:buSzPts val="1000"/>
              <a:buFont typeface="Corbel"/>
              <a:buNone/>
              <a:defRPr b="0" i="0" sz="10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1000"/>
              </a:lnSpc>
              <a:spcBef>
                <a:spcPts val="2100"/>
              </a:spcBef>
              <a:spcAft>
                <a:spcPts val="2100"/>
              </a:spcAft>
              <a:buClr>
                <a:srgbClr val="474A55"/>
              </a:buClr>
              <a:buSzPts val="1000"/>
              <a:buFont typeface="Corbel"/>
              <a:buNone/>
              <a:defRPr b="0" i="1" sz="10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476488" y="6291072"/>
            <a:ext cx="322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87731" y="6291072"/>
            <a:ext cx="759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6488" y="373607"/>
            <a:ext cx="32277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64132"/>
            <a:ext cx="12192029" cy="5863987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12192029" cy="5863987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58833"/>
            <a:ext cx="5751356" cy="5865687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67" y="0"/>
            <a:ext cx="5755723" cy="5860653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eta.developer.spotify.com/documentation/web-api/" TargetMode="External"/><Relationship Id="rId4" Type="http://schemas.openxmlformats.org/officeDocument/2006/relationships/hyperlink" Target="http://the.echonest.com/" TargetMode="External"/><Relationship Id="rId5" Type="http://schemas.openxmlformats.org/officeDocument/2006/relationships/hyperlink" Target="https://www.billboard.com/charts/hot-10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entury Schoolbook"/>
              <a:buNone/>
            </a:pPr>
            <a:r>
              <a:rPr b="0" i="0" lang="en-US" sz="3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Predicting Song Popularity</a:t>
            </a:r>
            <a:endParaRPr b="0" i="0" sz="3900" u="none" cap="none" strike="noStrike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rbe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 Hobbit’s Tale</a:t>
            </a:r>
            <a:endParaRPr b="0" i="0" sz="2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for Modeling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163550" y="2557900"/>
            <a:ext cx="5868300" cy="338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Finding dataset of average/unpopular songs is hard to come by.</a:t>
            </a:r>
            <a:endParaRPr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Decided to order songs by their highest point on the chart</a:t>
            </a:r>
            <a:endParaRPr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Arbitrarily decided to split the list where the top 30% of the songs are considered popular and the bottom 70% of the songs are considered average/unpopular</a:t>
            </a:r>
            <a:endParaRPr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Model will act as a boolean function</a:t>
            </a:r>
            <a:endParaRPr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Going to train on </a:t>
            </a:r>
            <a:r>
              <a:rPr lang="en-US"/>
              <a:t>multiple</a:t>
            </a:r>
            <a:r>
              <a:rPr lang="en-US"/>
              <a:t> combinations of features </a:t>
            </a:r>
            <a:endParaRPr/>
          </a:p>
          <a:p>
            <a:pPr indent="0" lvl="0" marL="0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850" y="2557900"/>
            <a:ext cx="2402967" cy="3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rPr b="0" i="0" lang="en-US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ToDo's</a:t>
            </a:r>
            <a:endParaRPr b="0" i="0" sz="4400" u="none" cap="none" strike="noStrike">
              <a:solidFill>
                <a:srgbClr val="464B5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Thinking about using Tensorflow as our modeling software</a:t>
            </a:r>
            <a:endParaRPr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Classifying outlier and removing them</a:t>
            </a:r>
            <a:endParaRPr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Finalizing training and test sets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464B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2933700" y="568345"/>
            <a:ext cx="8770500" cy="156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Links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2933700" y="2438400"/>
            <a:ext cx="8770500" cy="36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>
              <a:spcBef>
                <a:spcPts val="93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Spotify API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https://beta.developer.spotify.com/documentation/web-api/</a:t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21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Echo Nest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http://the.echonest.com/</a:t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21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Billboard's</a:t>
            </a:r>
            <a:r>
              <a:rPr lang="en-US"/>
              <a:t> Hot 100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https://www.billboard.com/charts/hot-100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rPr b="0" i="0" lang="en-US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Introduction</a:t>
            </a:r>
            <a:endParaRPr b="0" i="0" sz="4400" u="none" cap="none" strike="noStrike">
              <a:solidFill>
                <a:srgbClr val="464B5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Calibri"/>
              <a:buChar char="–"/>
            </a:pPr>
            <a:r>
              <a:rPr lang="en-US" sz="1800"/>
              <a:t>In this step of our project we started to look for correlations between popular songs and </a:t>
            </a:r>
            <a:r>
              <a:rPr lang="en-US" sz="1800"/>
              <a:t>their</a:t>
            </a:r>
            <a:r>
              <a:rPr lang="en-US" sz="1800"/>
              <a:t> audio data so we would be able to start to define what makes a given song “popular”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Calibri"/>
              <a:buChar char="–"/>
            </a:pPr>
            <a:r>
              <a:rPr lang="en-US" sz="1800"/>
              <a:t>Depending on what </a:t>
            </a:r>
            <a:r>
              <a:rPr lang="en-US" sz="1800"/>
              <a:t>attributes</a:t>
            </a:r>
            <a:r>
              <a:rPr lang="en-US" sz="1800"/>
              <a:t> a newly released song possesses we could then use our findings to see if we can predict </a:t>
            </a:r>
            <a:r>
              <a:rPr lang="en-US" sz="1800"/>
              <a:t>whether</a:t>
            </a:r>
            <a:r>
              <a:rPr lang="en-US" sz="1800"/>
              <a:t> or not that song will be popular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933700" y="568345"/>
            <a:ext cx="8770500" cy="156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rPr lang="en-US"/>
              <a:t>The Data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933700" y="1603200"/>
            <a:ext cx="8770500" cy="36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Retrieving</a:t>
            </a:r>
            <a:endParaRPr sz="2400"/>
          </a:p>
          <a:p>
            <a:pPr indent="-342900" lvl="1" marL="9144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Spotify API had built in categories for describing audio in each track which it got from a site called echo nest. We chose to use these categories to help determine what makes a given song popular.</a:t>
            </a:r>
            <a:endParaRPr/>
          </a:p>
          <a:p>
            <a:pPr indent="0" lvl="0" marL="457200" rtl="0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Billboard's hot 100 was where we ended up getting our tracks to look up via Spotify’s API because of how much data Billboard has going back as far as 1960</a:t>
            </a:r>
            <a:endParaRPr/>
          </a:p>
          <a:p>
            <a:pPr indent="0" lvl="0" marL="457200" rtl="0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SzPts val="2000"/>
              <a:buChar char="–"/>
            </a:pPr>
            <a:r>
              <a:rPr lang="en-US" sz="2400"/>
              <a:t>Processing</a:t>
            </a:r>
            <a:r>
              <a:rPr lang="en-US" sz="1850"/>
              <a:t> </a:t>
            </a:r>
            <a:endParaRPr sz="1850"/>
          </a:p>
          <a:p>
            <a:pPr indent="-346075" lvl="1" marL="9144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50"/>
              <a:buChar char="–"/>
            </a:pPr>
            <a:r>
              <a:rPr lang="en-US" sz="1850"/>
              <a:t>Overall the Spotify API gave the data back faily cleanly</a:t>
            </a:r>
            <a:endParaRPr sz="1850"/>
          </a:p>
          <a:p>
            <a:pPr indent="-346075" lvl="1" marL="9144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50"/>
              <a:buChar char="–"/>
            </a:pPr>
            <a:r>
              <a:rPr lang="en-US" sz="1850"/>
              <a:t>Some songs had no audio description data thus they had to be removed </a:t>
            </a:r>
            <a:endParaRPr sz="1850"/>
          </a:p>
          <a:p>
            <a:pPr indent="-346075" lvl="1" marL="9144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50"/>
              <a:buChar char="–"/>
            </a:pPr>
            <a:r>
              <a:rPr lang="en-US" sz="1850"/>
              <a:t>Metadata we didn't need was also attached to each track, which had to be cut</a:t>
            </a:r>
            <a:endParaRPr sz="1850"/>
          </a:p>
          <a:p>
            <a:pPr indent="0" lvl="0" marL="0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rPr b="0" i="0" lang="en-US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Data</a:t>
            </a:r>
            <a:endParaRPr b="0" i="0" sz="4400" u="none" cap="none" strike="noStrike">
              <a:solidFill>
                <a:srgbClr val="464B5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919800" y="1830075"/>
            <a:ext cx="8770500" cy="3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50"/>
              <a:buFont typeface="Corbel"/>
              <a:buNone/>
            </a:pPr>
            <a:r>
              <a:t/>
            </a:r>
            <a:endParaRPr b="0" i="0" sz="1850" u="none" cap="none" strike="noStrike">
              <a:solidFill>
                <a:srgbClr val="464B5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D</a:t>
            </a:r>
            <a:r>
              <a:rPr b="0" i="0" lang="en-US" sz="24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rPr>
              <a:t>escription of audio features we used…</a:t>
            </a:r>
            <a:endParaRPr b="0" i="0" sz="2400" u="none" cap="none" strike="noStrike">
              <a:solidFill>
                <a:srgbClr val="464B5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50" u="none" cap="none" strike="noStrike">
              <a:solidFill>
                <a:srgbClr val="464B5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50"/>
              <a:buChar char="–"/>
            </a:pPr>
            <a:r>
              <a:rPr b="1" i="0" lang="en-US" sz="1850" u="none" cap="none" strike="noStrike">
                <a:solidFill>
                  <a:srgbClr val="464B56"/>
                </a:solidFill>
              </a:rPr>
              <a:t>Danceability</a:t>
            </a:r>
            <a:r>
              <a:rPr b="0" i="0" lang="en-US" sz="185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rPr>
              <a:t> - how suitable a track is for dancing based on a combination of musical  elements as well as overall regularity.</a:t>
            </a:r>
            <a:endParaRPr/>
          </a:p>
          <a:p>
            <a:pPr indent="-346075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50"/>
              <a:buChar char="–"/>
            </a:pPr>
            <a:r>
              <a:rPr b="1" i="0" lang="en-US" sz="1850" u="none" cap="none" strike="noStrike">
                <a:solidFill>
                  <a:srgbClr val="464B56"/>
                </a:solidFill>
              </a:rPr>
              <a:t>Energy</a:t>
            </a:r>
            <a:r>
              <a:rPr b="0" i="0" lang="en-US" sz="185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rPr>
              <a:t> - how intense or active a track is. Death metal is high energy while a Claire de Lune is low energy. </a:t>
            </a:r>
            <a:endParaRPr b="0" i="0" sz="1850" u="none" cap="none" strike="noStrike">
              <a:solidFill>
                <a:srgbClr val="464B5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50"/>
              <a:buChar char="–"/>
            </a:pPr>
            <a:r>
              <a:rPr b="1" i="0" lang="en-US" sz="1850" u="none" cap="none" strike="noStrike">
                <a:solidFill>
                  <a:srgbClr val="464B56"/>
                </a:solidFill>
              </a:rPr>
              <a:t>Loudness</a:t>
            </a:r>
            <a:r>
              <a:rPr b="0" i="0" lang="en-US" sz="185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rPr>
              <a:t> - the overall loudness of a track measured in decibels, averaged across the track</a:t>
            </a:r>
            <a:endParaRPr/>
          </a:p>
          <a:p>
            <a:pPr indent="-346075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50"/>
              <a:buChar char="–"/>
            </a:pPr>
            <a:r>
              <a:rPr b="1" i="0" lang="en-US" sz="1850" u="none" cap="none" strike="noStrike">
                <a:solidFill>
                  <a:srgbClr val="464B56"/>
                </a:solidFill>
              </a:rPr>
              <a:t>Tempo</a:t>
            </a:r>
            <a:r>
              <a:rPr b="0" i="0" lang="en-US" sz="185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rPr>
              <a:t> the measure of in beats per minute</a:t>
            </a:r>
            <a:r>
              <a:rPr lang="en-US" sz="1850"/>
              <a:t> in a track</a:t>
            </a:r>
            <a:endParaRPr b="0" i="0" sz="1850" u="none" cap="none" strike="noStrike">
              <a:solidFill>
                <a:srgbClr val="464B5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50"/>
              <a:buChar char="–"/>
            </a:pPr>
            <a:r>
              <a:rPr b="1" i="0" lang="en-US" sz="1850" u="none" cap="none" strike="noStrike">
                <a:solidFill>
                  <a:srgbClr val="464B56"/>
                </a:solidFill>
              </a:rPr>
              <a:t>Valence</a:t>
            </a:r>
            <a:r>
              <a:rPr b="0" i="0" lang="en-US" sz="185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rPr>
              <a:t> - measure describing the musical positiveness; high valence sounds positive while low valence sounds negative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476488" y="1503910"/>
            <a:ext cx="3230700" cy="1687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rPr lang="en-US" sz="2400"/>
              <a:t>Billboard Hot 100 – Last Century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pic"/>
          </p:nvPr>
        </p:nvSpPr>
        <p:spPr>
          <a:xfrm>
            <a:off x="0" y="0"/>
            <a:ext cx="8102700" cy="685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93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476488" y="3223806"/>
            <a:ext cx="3227700" cy="287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1400"/>
              </a:spcBef>
              <a:spcAft>
                <a:spcPts val="2100"/>
              </a:spcAft>
              <a:buNone/>
            </a:pPr>
            <a:r>
              <a:rPr lang="en-US"/>
              <a:t>The average </a:t>
            </a:r>
            <a:r>
              <a:rPr lang="en-US"/>
              <a:t>danceability</a:t>
            </a:r>
            <a:r>
              <a:rPr lang="en-US"/>
              <a:t> and energy in a track on </a:t>
            </a:r>
            <a:r>
              <a:rPr lang="en-US"/>
              <a:t>Billboard's</a:t>
            </a:r>
            <a:r>
              <a:rPr lang="en-US"/>
              <a:t> hot 100 since 1960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00" y="185888"/>
            <a:ext cx="6537588" cy="303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402" y="3532050"/>
            <a:ext cx="6489887" cy="30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8476488" y="284710"/>
            <a:ext cx="3230700" cy="1687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Billboard Hot 100 – Last Century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pic"/>
          </p:nvPr>
        </p:nvSpPr>
        <p:spPr>
          <a:xfrm>
            <a:off x="0" y="0"/>
            <a:ext cx="8102700" cy="685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93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8476488" y="1395006"/>
            <a:ext cx="3227700" cy="287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1400"/>
              </a:spcBef>
              <a:spcAft>
                <a:spcPts val="2100"/>
              </a:spcAft>
              <a:buNone/>
            </a:pPr>
            <a:r>
              <a:rPr lang="en-US"/>
              <a:t>The average loudness in </a:t>
            </a:r>
            <a:r>
              <a:rPr lang="en-US"/>
              <a:t>decibels,</a:t>
            </a:r>
            <a:r>
              <a:rPr lang="en-US"/>
              <a:t> tempo in BPM, and valence for a track on Billboard's hot 100 since 1960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00" y="270200"/>
            <a:ext cx="5327959" cy="252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609" y="3765450"/>
            <a:ext cx="5385739" cy="252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4082" y="3765450"/>
            <a:ext cx="5425291" cy="252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476488" y="1503910"/>
            <a:ext cx="3230700" cy="1687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Billboard Hot 100 – Last Decade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pic"/>
          </p:nvPr>
        </p:nvSpPr>
        <p:spPr>
          <a:xfrm>
            <a:off x="0" y="0"/>
            <a:ext cx="8102700" cy="685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93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8476488" y="3223806"/>
            <a:ext cx="3227700" cy="287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1400"/>
              </a:spcBef>
              <a:spcAft>
                <a:spcPts val="2100"/>
              </a:spcAft>
              <a:buNone/>
            </a:pPr>
            <a:r>
              <a:rPr lang="en-US"/>
              <a:t>The average danceability and energy in a track on Billboard's hot 100 since 2010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355" y="185897"/>
            <a:ext cx="6489883" cy="30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400" y="3463813"/>
            <a:ext cx="6489900" cy="3037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00" y="270193"/>
            <a:ext cx="5385748" cy="25210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8476488" y="284710"/>
            <a:ext cx="3230700" cy="1687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Billboard Hot 100 – Last Century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0" y="0"/>
            <a:ext cx="8102700" cy="685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93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8476488" y="1395006"/>
            <a:ext cx="3227700" cy="287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1400"/>
              </a:spcBef>
              <a:spcAft>
                <a:spcPts val="2100"/>
              </a:spcAft>
              <a:buNone/>
            </a:pPr>
            <a:r>
              <a:rPr lang="en-US"/>
              <a:t>The average loudness in decibels, tempo in BPM, and valence for a track on Billboard's hot 100 since 2010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2600" y="3765450"/>
            <a:ext cx="5367475" cy="252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613" y="3765447"/>
            <a:ext cx="5385731" cy="252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688" y="1683500"/>
            <a:ext cx="5197627" cy="44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2376450" y="452025"/>
            <a:ext cx="74391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Statistical Analysis</a:t>
            </a:r>
            <a:endParaRPr sz="3600"/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4102100"/>
            <a:ext cx="5429576" cy="20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503700" y="1761675"/>
            <a:ext cx="5197500" cy="20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The pearson correlation </a:t>
            </a:r>
            <a:r>
              <a:rPr lang="en-US" sz="1500"/>
              <a:t>coefficient</a:t>
            </a:r>
            <a:r>
              <a:rPr lang="en-US" sz="1500"/>
              <a:t> between loudness and energy is the largest by a sizeable margin.</a:t>
            </a:r>
            <a:endParaRPr sz="1500"/>
          </a:p>
          <a:p>
            <a:pPr indent="-3238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Tempo and energy have a surprisingly low correlation coefficient. 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