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7102475" cy="9388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20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190750" y="704850"/>
            <a:ext cx="272097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04850"/>
            <a:ext cx="2719387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austinisd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0901"/>
            <a:ext cx="7772400" cy="91561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41275" y="1242730"/>
            <a:ext cx="4213226" cy="146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</a:rPr>
              <a:t>NONPROFIT NAME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-25" y="2950267"/>
            <a:ext cx="7776863" cy="1867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t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MISSION</a:t>
            </a:r>
            <a:r>
              <a:rPr lang="en-US" sz="1600" dirty="0">
                <a:solidFill>
                  <a:schemeClr val="bg2"/>
                </a:solidFill>
                <a:latin typeface="TheSans C4s Light" panose="020B0302050302020203" pitchFamily="34" charset="0"/>
              </a:rPr>
              <a:t>: </a:t>
            </a:r>
            <a:r>
              <a:rPr lang="en-US" sz="1600" dirty="0">
                <a:solidFill>
                  <a:schemeClr val="bg2"/>
                </a:solidFill>
                <a:latin typeface="TheSans C4s Light" panose="020B0302050302020203"/>
              </a:rPr>
              <a:t>Austin ISD educates more than 80,000 students and embraces 129 diverse school communities in one of the fastest-growing metroplexes in the country. In partnership with our families and our community, AISD's mission is to provide a comprehensive educational experience that is high-quality, challenging and inspires all students to make a positive contribution to society. We partner with world-class universities, innovative businesses, nonprofit organizations and engaged community leaders to prepare our students for college, career and life.</a:t>
            </a:r>
            <a:endParaRPr sz="1600" dirty="0">
              <a:solidFill>
                <a:schemeClr val="bg2"/>
              </a:solidFill>
              <a:latin typeface="TheSans C4s Light" panose="020B0302050302020203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4438" y="4807164"/>
            <a:ext cx="7772400" cy="5477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heSans C4s Light" panose="020B0302050302020203" pitchFamily="34" charset="0"/>
              </a:rPr>
              <a:t>PROJECT SPECIFICS</a:t>
            </a:r>
            <a:r>
              <a:rPr lang="ru" sz="2400" b="1" dirty="0"/>
              <a:t> </a:t>
            </a:r>
            <a:endParaRPr sz="2400" b="1" dirty="0">
              <a:latin typeface="TheSans C4s Light" panose="020B0302050302020203" pitchFamily="34" charset="0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0" y="5382704"/>
            <a:ext cx="7772400" cy="1530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GOAL</a:t>
            </a:r>
            <a:r>
              <a:rPr lang="en-US" sz="1600" b="1" dirty="0">
                <a:solidFill>
                  <a:schemeClr val="bg2"/>
                </a:solidFill>
                <a:latin typeface="TheSans C4s Light" panose="020B0302050302020203"/>
              </a:rPr>
              <a:t>: </a:t>
            </a:r>
            <a:r>
              <a:rPr lang="en-US" sz="1600" dirty="0">
                <a:solidFill>
                  <a:schemeClr val="bg2"/>
                </a:solidFill>
                <a:latin typeface="TheSans C4s Light" panose="020B0302050302020203"/>
              </a:rPr>
              <a:t>To improve Austin ISD’s electronic child study tool (</a:t>
            </a:r>
            <a:r>
              <a:rPr lang="en-US" sz="1600" dirty="0" err="1">
                <a:solidFill>
                  <a:schemeClr val="bg2"/>
                </a:solidFill>
                <a:latin typeface="TheSans C4s Light" panose="020B0302050302020203"/>
              </a:rPr>
              <a:t>eCST</a:t>
            </a:r>
            <a:r>
              <a:rPr lang="en-US" sz="1600" dirty="0">
                <a:solidFill>
                  <a:schemeClr val="bg2"/>
                </a:solidFill>
                <a:latin typeface="TheSans C4s Light" panose="020B0302050302020203"/>
              </a:rPr>
              <a:t>) user manual.</a:t>
            </a:r>
          </a:p>
          <a:p>
            <a:pPr lvl="0"/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lvl="0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DELIVERABLE</a:t>
            </a:r>
            <a:r>
              <a:rPr lang="en-US" sz="1600" b="1" dirty="0">
                <a:solidFill>
                  <a:schemeClr val="bg2"/>
                </a:solidFill>
              </a:rPr>
              <a:t>:</a:t>
            </a:r>
            <a:r>
              <a:rPr lang="en-US" sz="1600" b="1" dirty="0">
                <a:solidFill>
                  <a:schemeClr val="bg2"/>
                </a:solidFill>
                <a:latin typeface="TheSans C4s Light" panose="020B0302050302020203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TheSans C4s Light" panose="020B0302050302020203"/>
              </a:rPr>
              <a:t>Work with district MTSS coaches to update the current version of the campus training manual; including incorporating pre-determined edits and developing new content describing </a:t>
            </a:r>
            <a:r>
              <a:rPr lang="en-US" sz="1600" dirty="0" err="1">
                <a:solidFill>
                  <a:schemeClr val="bg2"/>
                </a:solidFill>
                <a:latin typeface="TheSans C4s Light" panose="020B0302050302020203"/>
              </a:rPr>
              <a:t>eCST’s</a:t>
            </a:r>
            <a:r>
              <a:rPr lang="en-US" sz="1600" dirty="0">
                <a:solidFill>
                  <a:schemeClr val="bg2"/>
                </a:solidFill>
                <a:latin typeface="TheSans C4s Light" panose="020B0302050302020203"/>
              </a:rPr>
              <a:t> reporting procedures</a:t>
            </a:r>
            <a:endParaRPr lang="en-US" sz="1600" dirty="0">
              <a:latin typeface="TheSans C4s Light" panose="020B0302050302020203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-24" y="6913589"/>
            <a:ext cx="7772399" cy="5157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heSans C4s Light" panose="020B0302050302020203" pitchFamily="34" charset="0"/>
              </a:rPr>
              <a:t>PROJECT LOGISTICS</a:t>
            </a:r>
            <a:endParaRPr sz="2400" b="1" dirty="0">
              <a:latin typeface="TheSans C4s Light" panose="020B0302050302020203" pitchFamily="34" charset="0"/>
            </a:endParaRPr>
          </a:p>
        </p:txBody>
      </p:sp>
      <p:sp>
        <p:nvSpPr>
          <p:cNvPr id="22" name="Shape 63">
            <a:extLst>
              <a:ext uri="{FF2B5EF4-FFF2-40B4-BE49-F238E27FC236}">
                <a16:creationId xmlns:a16="http://schemas.microsoft.com/office/drawing/2014/main" id="{B5E4EDB5-B392-451A-A6FC-605423CDCB5D}"/>
              </a:ext>
            </a:extLst>
          </p:cNvPr>
          <p:cNvSpPr txBox="1"/>
          <p:nvPr/>
        </p:nvSpPr>
        <p:spPr>
          <a:xfrm>
            <a:off x="0" y="7457184"/>
            <a:ext cx="7772400" cy="260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DURATION:</a:t>
            </a:r>
            <a:r>
              <a:rPr lang="en-US" sz="1600" dirty="0">
                <a:solidFill>
                  <a:schemeClr val="bg2"/>
                </a:solidFill>
                <a:latin typeface="TheSans C4s Light" panose="020B0302050302020203" pitchFamily="34" charset="0"/>
              </a:rPr>
              <a:t> 3 - 4</a:t>
            </a:r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TheSans C4s Light" panose="020B0302050302020203" pitchFamily="34" charset="0"/>
              </a:rPr>
              <a:t>months</a:t>
            </a:r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TIME COMMITTMENT:</a:t>
            </a:r>
            <a:r>
              <a:rPr lang="en-US" sz="1600" dirty="0">
                <a:solidFill>
                  <a:schemeClr val="bg2"/>
                </a:solidFill>
                <a:latin typeface="TheSans C4s Light" panose="020B0302050302020203" pitchFamily="34" charset="0"/>
              </a:rPr>
              <a:t> 5 - 10 hours/week</a:t>
            </a:r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lvl="0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WORK ENVIRONMENT FACTORS: </a:t>
            </a:r>
            <a:r>
              <a:rPr lang="en-US" sz="1600" dirty="0">
                <a:solidFill>
                  <a:schemeClr val="bg2"/>
                </a:solidFill>
                <a:latin typeface="TheSans C4s Light" panose="020B0302050302020203"/>
              </a:rPr>
              <a:t>ability to work remotely</a:t>
            </a:r>
          </a:p>
          <a:p>
            <a:pPr lvl="0"/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ESTIMATED STIPEND: </a:t>
            </a:r>
            <a:r>
              <a:rPr lang="en-US" sz="1600" dirty="0">
                <a:solidFill>
                  <a:schemeClr val="bg2"/>
                </a:solidFill>
                <a:latin typeface="TheSans C4s Light" panose="020B0302050302020203" pitchFamily="34" charset="0"/>
              </a:rPr>
              <a:t>$1,400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  <a:hlinkClick r:id="rId4"/>
              </a:rPr>
              <a:t>ORGANIZATION WEBSITE</a:t>
            </a:r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21707F-DDE9-4EFD-AEFF-E7EBDCCAB707}"/>
              </a:ext>
            </a:extLst>
          </p:cNvPr>
          <p:cNvSpPr/>
          <p:nvPr/>
        </p:nvSpPr>
        <p:spPr>
          <a:xfrm>
            <a:off x="-1" y="-25185"/>
            <a:ext cx="7772399" cy="86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400" b="1" dirty="0">
                <a:solidFill>
                  <a:schemeClr val="bg1"/>
                </a:solidFill>
                <a:latin typeface="TheSans C4s Light" panose="020B0302050302020203" pitchFamily="34" charset="0"/>
              </a:rPr>
              <a:t>PROJECT SUMMARY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AB767F-76EB-4145-8D59-E4CC3EF963CD}"/>
              </a:ext>
            </a:extLst>
          </p:cNvPr>
          <p:cNvCxnSpPr/>
          <p:nvPr/>
        </p:nvCxnSpPr>
        <p:spPr>
          <a:xfrm>
            <a:off x="-2" y="838200"/>
            <a:ext cx="7772400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62D914-1568-4F6E-A3CA-212B63AB944C}"/>
              </a:ext>
            </a:extLst>
          </p:cNvPr>
          <p:cNvCxnSpPr/>
          <p:nvPr/>
        </p:nvCxnSpPr>
        <p:spPr>
          <a:xfrm>
            <a:off x="-25" y="5382704"/>
            <a:ext cx="7772400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8F651-097C-4A35-BE52-557BBE377D0A}"/>
              </a:ext>
            </a:extLst>
          </p:cNvPr>
          <p:cNvCxnSpPr/>
          <p:nvPr/>
        </p:nvCxnSpPr>
        <p:spPr>
          <a:xfrm>
            <a:off x="-25" y="6913589"/>
            <a:ext cx="7772400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E3AEB-322C-48B3-A5A8-31E888BDC307}"/>
              </a:ext>
            </a:extLst>
          </p:cNvPr>
          <p:cNvCxnSpPr/>
          <p:nvPr/>
        </p:nvCxnSpPr>
        <p:spPr>
          <a:xfrm>
            <a:off x="-25" y="7429378"/>
            <a:ext cx="7772400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60">
            <a:extLst>
              <a:ext uri="{FF2B5EF4-FFF2-40B4-BE49-F238E27FC236}">
                <a16:creationId xmlns:a16="http://schemas.microsoft.com/office/drawing/2014/main" id="{D3E039CF-F485-40D2-A2EE-75DC35028133}"/>
              </a:ext>
            </a:extLst>
          </p:cNvPr>
          <p:cNvSpPr txBox="1"/>
          <p:nvPr/>
        </p:nvSpPr>
        <p:spPr>
          <a:xfrm>
            <a:off x="0" y="840480"/>
            <a:ext cx="7772402" cy="21097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A61229-FEE7-41E9-8083-8F7A169696B5}"/>
              </a:ext>
            </a:extLst>
          </p:cNvPr>
          <p:cNvCxnSpPr/>
          <p:nvPr/>
        </p:nvCxnSpPr>
        <p:spPr>
          <a:xfrm>
            <a:off x="-7095" y="4807164"/>
            <a:ext cx="7772400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1B3DA2-D1D8-4786-8F5C-9403FA0A4441}"/>
              </a:ext>
            </a:extLst>
          </p:cNvPr>
          <p:cNvCxnSpPr/>
          <p:nvPr/>
        </p:nvCxnSpPr>
        <p:spPr>
          <a:xfrm>
            <a:off x="0" y="2950266"/>
            <a:ext cx="7772400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stin ISD">
            <a:extLst>
              <a:ext uri="{FF2B5EF4-FFF2-40B4-BE49-F238E27FC236}">
                <a16:creationId xmlns:a16="http://schemas.microsoft.com/office/drawing/2014/main" id="{95939A59-F83C-498A-92E3-6AC8BC676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96" y="1104724"/>
            <a:ext cx="5175157" cy="158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pe interview  -  Read-Only" id="{5D29D8A9-56EA-4E4F-8988-49D6714D24F8}" vid="{4E63F7FA-6009-49A1-BF0D-81E447E3EE8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How to ace a Skype interview</Template>
  <TotalTime>1044</TotalTime>
  <Words>170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TheSans C4s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 Studer [Contractor]</dc:creator>
  <cp:lastModifiedBy>Alyssa Studer</cp:lastModifiedBy>
  <cp:revision>45</cp:revision>
  <cp:lastPrinted>2018-03-28T15:22:57Z</cp:lastPrinted>
  <dcterms:created xsi:type="dcterms:W3CDTF">2019-01-11T18:41:53Z</dcterms:created>
  <dcterms:modified xsi:type="dcterms:W3CDTF">2020-12-01T16:37:56Z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marmil@microsoft.com</vt:lpwstr>
  </property>
  <property fmtid="{D5CDD505-2E9C-101B-9397-08002B2CF9AE}" pid="5" name="MSIP_Label_f42aa342-8706-4288-bd11-ebb85995028c_SetDate">
    <vt:lpwstr>2018-03-28T15:30:02.8849919Z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