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704850"/>
            <a:ext cx="272097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04850"/>
            <a:ext cx="2719387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mandamcant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41275" y="1242730"/>
            <a:ext cx="4213226" cy="146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</a:rPr>
              <a:t>NONPROFIT NAME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1114" y="2923997"/>
            <a:ext cx="7772395" cy="539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/>
              </a:rPr>
              <a:t>LINKEDIN URL: </a:t>
            </a:r>
            <a:r>
              <a:rPr lang="en-US" sz="1600" dirty="0">
                <a:latin typeface="TheSans C4s Light" panose="020B0302050302020203"/>
                <a:hlinkClick r:id="rId3"/>
              </a:rPr>
              <a:t>www.linkedin.com/in/amandamcantu</a:t>
            </a:r>
            <a:endParaRPr lang="en-US" sz="1600" dirty="0">
              <a:latin typeface="TheSans C4s Light" panose="020B0302050302020203"/>
            </a:endParaRPr>
          </a:p>
          <a:p>
            <a:pPr lvl="0"/>
            <a:endParaRPr lang="en-US" sz="1600" dirty="0">
              <a:latin typeface="TheSans C4s Light" panose="020B0302050302020203"/>
            </a:endParaRPr>
          </a:p>
          <a:p>
            <a:pPr lvl="0"/>
            <a:endParaRPr sz="1600" i="1" dirty="0">
              <a:solidFill>
                <a:schemeClr val="bg2"/>
              </a:solidFill>
              <a:latin typeface="TheSans C4s Light" panose="020B0302050302020203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-15" y="5084449"/>
            <a:ext cx="7772400" cy="5836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heSans C4s Light" panose="020B0302050302020203" pitchFamily="34" charset="0"/>
              </a:rPr>
              <a:t>AVAILABILITY</a:t>
            </a:r>
            <a:r>
              <a:rPr lang="ru" sz="2400" b="1" dirty="0"/>
              <a:t> </a:t>
            </a:r>
            <a:endParaRPr sz="2400" b="1" dirty="0">
              <a:latin typeface="TheSans C4s Light" panose="020B0302050302020203" pitchFamily="34" charset="0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5401" y="5662084"/>
            <a:ext cx="7772400" cy="100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REQUIRES FLEXIBLE WORK HOURS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REQUIRES ABILITY TO WORK REMOTELY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-14" y="6688008"/>
            <a:ext cx="7772399" cy="5252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heSans C4s Light" panose="020B0302050302020203" pitchFamily="34" charset="0"/>
              </a:rPr>
              <a:t>MATCH RATINGS</a:t>
            </a:r>
            <a:endParaRPr sz="2400" b="1" dirty="0">
              <a:latin typeface="TheSans C4s Light" panose="020B0302050302020203" pitchFamily="34" charset="0"/>
            </a:endParaRPr>
          </a:p>
        </p:txBody>
      </p:sp>
      <p:sp>
        <p:nvSpPr>
          <p:cNvPr id="22" name="Shape 63">
            <a:extLst>
              <a:ext uri="{FF2B5EF4-FFF2-40B4-BE49-F238E27FC236}">
                <a16:creationId xmlns:a16="http://schemas.microsoft.com/office/drawing/2014/main" id="{B5E4EDB5-B392-451A-A6FC-605423CDCB5D}"/>
              </a:ext>
            </a:extLst>
          </p:cNvPr>
          <p:cNvSpPr txBox="1"/>
          <p:nvPr/>
        </p:nvSpPr>
        <p:spPr>
          <a:xfrm>
            <a:off x="380992" y="7268495"/>
            <a:ext cx="1419230" cy="99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OVERALL</a:t>
            </a:r>
          </a:p>
          <a:p>
            <a:pPr lvl="0" algn="ctr"/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    100%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		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1707F-DDE9-4EFD-AEFF-E7EBDCCAB707}"/>
              </a:ext>
            </a:extLst>
          </p:cNvPr>
          <p:cNvSpPr/>
          <p:nvPr/>
        </p:nvSpPr>
        <p:spPr>
          <a:xfrm>
            <a:off x="-1" y="-25185"/>
            <a:ext cx="7772399" cy="8633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400" b="1" dirty="0">
                <a:solidFill>
                  <a:schemeClr val="bg1"/>
                </a:solidFill>
                <a:latin typeface="TheSans C4s Light" panose="020B0302050302020203" pitchFamily="34" charset="0"/>
              </a:rPr>
              <a:t>STUDENT PROFILE</a:t>
            </a:r>
          </a:p>
        </p:txBody>
      </p:sp>
      <p:sp>
        <p:nvSpPr>
          <p:cNvPr id="13" name="Shape 60">
            <a:extLst>
              <a:ext uri="{FF2B5EF4-FFF2-40B4-BE49-F238E27FC236}">
                <a16:creationId xmlns:a16="http://schemas.microsoft.com/office/drawing/2014/main" id="{D3E039CF-F485-40D2-A2EE-75DC35028133}"/>
              </a:ext>
            </a:extLst>
          </p:cNvPr>
          <p:cNvSpPr txBox="1"/>
          <p:nvPr/>
        </p:nvSpPr>
        <p:spPr>
          <a:xfrm>
            <a:off x="-2" y="838201"/>
            <a:ext cx="7772400" cy="20412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14" name="Shape 57">
            <a:extLst>
              <a:ext uri="{FF2B5EF4-FFF2-40B4-BE49-F238E27FC236}">
                <a16:creationId xmlns:a16="http://schemas.microsoft.com/office/drawing/2014/main" id="{3121689B-53B1-4C5B-8B1F-D39E0A52007E}"/>
              </a:ext>
            </a:extLst>
          </p:cNvPr>
          <p:cNvSpPr txBox="1"/>
          <p:nvPr/>
        </p:nvSpPr>
        <p:spPr>
          <a:xfrm>
            <a:off x="-22229" y="828901"/>
            <a:ext cx="7794629" cy="190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heSans C4s Light" panose="020B0302050302020203"/>
              </a:rPr>
              <a:t>NAME</a:t>
            </a:r>
            <a:r>
              <a:rPr lang="en-US" sz="1600" dirty="0">
                <a:solidFill>
                  <a:schemeClr val="tx1"/>
                </a:solidFill>
                <a:latin typeface="TheSans C4s Light" panose="020B0302050302020203"/>
              </a:rPr>
              <a:t>: AMANDA CANTU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heSans C4s Light" panose="020B0302050302020203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TheSans C4s Light" panose="020B0302050302020203"/>
              </a:rPr>
              <a:t>EMAIL:</a:t>
            </a:r>
            <a:r>
              <a:rPr lang="en-US" sz="1600" dirty="0">
                <a:solidFill>
                  <a:schemeClr val="tx1"/>
                </a:solidFill>
                <a:latin typeface="TheSans C4s Light" panose="020B0302050302020203"/>
              </a:rPr>
              <a:t> AMANDA.CANTU@UTEXAS.EDU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heSans C4s Light" panose="020B0302050302020203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TheSans C4s Light" panose="020B0302050302020203"/>
              </a:rPr>
              <a:t>PHONE #:</a:t>
            </a:r>
            <a:r>
              <a:rPr lang="en-US" sz="1600" dirty="0">
                <a:solidFill>
                  <a:schemeClr val="tx1"/>
                </a:solidFill>
                <a:latin typeface="TheSans C4s Light" panose="020B0302050302020203"/>
              </a:rPr>
              <a:t> 210.860.4591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AB767F-76EB-4145-8D59-E4CC3EF963CD}"/>
              </a:ext>
            </a:extLst>
          </p:cNvPr>
          <p:cNvCxnSpPr/>
          <p:nvPr/>
        </p:nvCxnSpPr>
        <p:spPr>
          <a:xfrm>
            <a:off x="-2" y="838200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1B3DA2-D1D8-4786-8F5C-9403FA0A4441}"/>
              </a:ext>
            </a:extLst>
          </p:cNvPr>
          <p:cNvCxnSpPr/>
          <p:nvPr/>
        </p:nvCxnSpPr>
        <p:spPr>
          <a:xfrm>
            <a:off x="-11116" y="5084449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62D914-1568-4F6E-A3CA-212B63AB944C}"/>
              </a:ext>
            </a:extLst>
          </p:cNvPr>
          <p:cNvCxnSpPr>
            <a:cxnSpLocks/>
          </p:cNvCxnSpPr>
          <p:nvPr/>
        </p:nvCxnSpPr>
        <p:spPr>
          <a:xfrm>
            <a:off x="-15" y="5668102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F651-097C-4A35-BE52-557BBE377D0A}"/>
              </a:ext>
            </a:extLst>
          </p:cNvPr>
          <p:cNvCxnSpPr/>
          <p:nvPr/>
        </p:nvCxnSpPr>
        <p:spPr>
          <a:xfrm>
            <a:off x="-11116" y="6687492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E3AEB-322C-48B3-A5A8-31E888BDC307}"/>
              </a:ext>
            </a:extLst>
          </p:cNvPr>
          <p:cNvCxnSpPr/>
          <p:nvPr/>
        </p:nvCxnSpPr>
        <p:spPr>
          <a:xfrm>
            <a:off x="0" y="7213247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503D64-5759-496C-B550-417492B8C980}"/>
              </a:ext>
            </a:extLst>
          </p:cNvPr>
          <p:cNvCxnSpPr/>
          <p:nvPr/>
        </p:nvCxnSpPr>
        <p:spPr>
          <a:xfrm>
            <a:off x="0" y="2879431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60">
            <a:extLst>
              <a:ext uri="{FF2B5EF4-FFF2-40B4-BE49-F238E27FC236}">
                <a16:creationId xmlns:a16="http://schemas.microsoft.com/office/drawing/2014/main" id="{976E0591-CD5F-4A93-9FE1-5057B25639D9}"/>
              </a:ext>
            </a:extLst>
          </p:cNvPr>
          <p:cNvSpPr txBox="1"/>
          <p:nvPr/>
        </p:nvSpPr>
        <p:spPr>
          <a:xfrm>
            <a:off x="0" y="3506956"/>
            <a:ext cx="7772400" cy="5559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heSans C4s Light" panose="020B0302050302020203" pitchFamily="34" charset="0"/>
              </a:rPr>
              <a:t>REASON(S) FOR INTEREST</a:t>
            </a:r>
            <a:r>
              <a:rPr lang="ru" sz="2400" b="1" dirty="0"/>
              <a:t> </a:t>
            </a:r>
            <a:endParaRPr sz="2400" b="1" dirty="0">
              <a:latin typeface="TheSans C4s Light" panose="020B0302050302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6462E-1DBF-448B-8384-F93ECB172533}"/>
              </a:ext>
            </a:extLst>
          </p:cNvPr>
          <p:cNvCxnSpPr/>
          <p:nvPr/>
        </p:nvCxnSpPr>
        <p:spPr>
          <a:xfrm>
            <a:off x="-15" y="4062878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2BC0F4-DD79-4F32-BA6A-1D03EF2003F9}"/>
              </a:ext>
            </a:extLst>
          </p:cNvPr>
          <p:cNvCxnSpPr/>
          <p:nvPr/>
        </p:nvCxnSpPr>
        <p:spPr>
          <a:xfrm>
            <a:off x="-15" y="3518335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63">
            <a:extLst>
              <a:ext uri="{FF2B5EF4-FFF2-40B4-BE49-F238E27FC236}">
                <a16:creationId xmlns:a16="http://schemas.microsoft.com/office/drawing/2014/main" id="{38B90016-E486-4A49-BA4E-2CEAC1D833F8}"/>
              </a:ext>
            </a:extLst>
          </p:cNvPr>
          <p:cNvSpPr txBox="1"/>
          <p:nvPr/>
        </p:nvSpPr>
        <p:spPr>
          <a:xfrm>
            <a:off x="-15" y="4155801"/>
            <a:ext cx="7772400" cy="87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TO GAIN REAL-WORLD EXPERIENCE</a:t>
            </a:r>
          </a:p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TO PARTICIPATE IN A PAID EXPERIENCE</a:t>
            </a: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id="{B942EBB1-D17C-48C8-A4F4-E50662B57600}"/>
              </a:ext>
            </a:extLst>
          </p:cNvPr>
          <p:cNvSpPr txBox="1"/>
          <p:nvPr/>
        </p:nvSpPr>
        <p:spPr>
          <a:xfrm>
            <a:off x="-13790" y="8416730"/>
            <a:ext cx="7772399" cy="5252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heSans C4s Light" panose="020B0302050302020203" pitchFamily="34" charset="0"/>
              </a:rPr>
              <a:t>OTHER RELAVENT INFORMATION</a:t>
            </a:r>
            <a:endParaRPr sz="2400" b="1" dirty="0">
              <a:latin typeface="TheSans C4s Light" panose="020B0302050302020203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68A1BA-5791-474D-82B3-2E2245D79E72}"/>
              </a:ext>
            </a:extLst>
          </p:cNvPr>
          <p:cNvCxnSpPr/>
          <p:nvPr/>
        </p:nvCxnSpPr>
        <p:spPr>
          <a:xfrm>
            <a:off x="-22230" y="8960666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4A0387-2F2C-4369-BBA9-438F21579680}"/>
              </a:ext>
            </a:extLst>
          </p:cNvPr>
          <p:cNvCxnSpPr/>
          <p:nvPr/>
        </p:nvCxnSpPr>
        <p:spPr>
          <a:xfrm>
            <a:off x="-22229" y="8430207"/>
            <a:ext cx="7772400" cy="0"/>
          </a:xfrm>
          <a:prstGeom prst="line">
            <a:avLst/>
          </a:prstGeom>
          <a:ln w="349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63">
            <a:extLst>
              <a:ext uri="{FF2B5EF4-FFF2-40B4-BE49-F238E27FC236}">
                <a16:creationId xmlns:a16="http://schemas.microsoft.com/office/drawing/2014/main" id="{5C2486A2-3EB7-4FCC-83F5-FCAFB2A80391}"/>
              </a:ext>
            </a:extLst>
          </p:cNvPr>
          <p:cNvSpPr txBox="1"/>
          <p:nvPr/>
        </p:nvSpPr>
        <p:spPr>
          <a:xfrm>
            <a:off x="-22230" y="8998061"/>
            <a:ext cx="7772400" cy="103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MASTER CANDIDATE, SOCIAL WORK</a:t>
            </a:r>
          </a:p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AREA OF CONCENTRATION: ADMINISTRATION &amp; POLICY PRACTICE</a:t>
            </a:r>
          </a:p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PREVIOUS CONNECT FELLOW (FALL 2020)</a:t>
            </a: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</a:t>
            </a:r>
          </a:p>
          <a:p>
            <a:pPr lvl="0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</p:txBody>
      </p:sp>
      <p:sp>
        <p:nvSpPr>
          <p:cNvPr id="29" name="Shape 63">
            <a:extLst>
              <a:ext uri="{FF2B5EF4-FFF2-40B4-BE49-F238E27FC236}">
                <a16:creationId xmlns:a16="http://schemas.microsoft.com/office/drawing/2014/main" id="{074FE130-04A5-43FC-AA97-C5DC92A1BA8E}"/>
              </a:ext>
            </a:extLst>
          </p:cNvPr>
          <p:cNvSpPr txBox="1"/>
          <p:nvPr/>
        </p:nvSpPr>
        <p:spPr>
          <a:xfrm>
            <a:off x="2168521" y="7289466"/>
            <a:ext cx="1419230" cy="872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SKILL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   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100%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		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</a:t>
            </a:r>
          </a:p>
        </p:txBody>
      </p:sp>
      <p:sp>
        <p:nvSpPr>
          <p:cNvPr id="34" name="Shape 63">
            <a:extLst>
              <a:ext uri="{FF2B5EF4-FFF2-40B4-BE49-F238E27FC236}">
                <a16:creationId xmlns:a16="http://schemas.microsoft.com/office/drawing/2014/main" id="{B201D3E5-2857-43E2-AB83-F756A98BC482}"/>
              </a:ext>
            </a:extLst>
          </p:cNvPr>
          <p:cNvSpPr txBox="1"/>
          <p:nvPr/>
        </p:nvSpPr>
        <p:spPr>
          <a:xfrm>
            <a:off x="3956050" y="7268497"/>
            <a:ext cx="1419230" cy="102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INTEREST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  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100%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		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</a:t>
            </a:r>
          </a:p>
        </p:txBody>
      </p:sp>
      <p:sp>
        <p:nvSpPr>
          <p:cNvPr id="35" name="Shape 63">
            <a:extLst>
              <a:ext uri="{FF2B5EF4-FFF2-40B4-BE49-F238E27FC236}">
                <a16:creationId xmlns:a16="http://schemas.microsoft.com/office/drawing/2014/main" id="{1E23FB3D-7721-421C-990C-AA8A36093EC2}"/>
              </a:ext>
            </a:extLst>
          </p:cNvPr>
          <p:cNvSpPr txBox="1"/>
          <p:nvPr/>
        </p:nvSpPr>
        <p:spPr>
          <a:xfrm>
            <a:off x="5918200" y="7268496"/>
            <a:ext cx="1419230" cy="99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sz="1600" b="1" dirty="0">
              <a:solidFill>
                <a:schemeClr val="bg2"/>
              </a:solidFill>
              <a:latin typeface="TheSans C4s Light" panose="020B0302050302020203" pitchFamily="34" charset="0"/>
            </a:endParaRP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AVAILABILITY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  </a:t>
            </a:r>
            <a:r>
              <a:rPr lang="en-US" sz="1600" dirty="0">
                <a:solidFill>
                  <a:schemeClr val="bg2"/>
                </a:solidFill>
                <a:latin typeface="TheSans C4s Light" panose="020B0302050302020203" pitchFamily="34" charset="0"/>
              </a:rPr>
              <a:t>100%</a:t>
            </a:r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		</a:t>
            </a:r>
          </a:p>
          <a:p>
            <a:pPr lvl="0" algn="ctr"/>
            <a:r>
              <a:rPr lang="en-US" sz="1600" b="1" dirty="0">
                <a:solidFill>
                  <a:schemeClr val="bg2"/>
                </a:solidFill>
                <a:latin typeface="TheSans C4s Light" panose="020B0302050302020203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pe interview  -  Read-Only" id="{5D29D8A9-56EA-4E4F-8988-49D6714D24F8}" vid="{4E63F7FA-6009-49A1-BF0D-81E447E3EE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to ace a Skype interview</Template>
  <TotalTime>1368</TotalTime>
  <Words>112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TheSans C4s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Studer [Contractor]</dc:creator>
  <cp:lastModifiedBy>Alyssa Studer</cp:lastModifiedBy>
  <cp:revision>50</cp:revision>
  <cp:lastPrinted>2018-03-28T15:22:57Z</cp:lastPrinted>
  <dcterms:created xsi:type="dcterms:W3CDTF">2019-01-11T18:41:53Z</dcterms:created>
  <dcterms:modified xsi:type="dcterms:W3CDTF">2020-12-10T22:17:29Z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marmil@microsoft.com</vt:lpwstr>
  </property>
  <property fmtid="{D5CDD505-2E9C-101B-9397-08002B2CF9AE}" pid="5" name="MSIP_Label_f42aa342-8706-4288-bd11-ebb85995028c_SetDate">
    <vt:lpwstr>2018-03-28T15:30:02.8849919Z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