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7CEA-7B48-84D8-A6A8-64AD15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FF2B-31ED-1162-B822-F365B8B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6A02-DCA7-E948-12F0-0FB0782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DE00-0BCE-9870-EFF1-D6C8EB50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5C8F-17E5-3CAD-8242-AF9EA85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5A6-A381-7F34-EA87-4ACCE43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10B31-D535-E73B-C72F-8F09AC17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7A62-BA8E-103E-25BF-A89E98C8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61-39FE-2584-8DAB-634DF89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61A-C42B-A41B-FBB1-750C5B0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DD381-CF3A-186B-A099-25FC5099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A1B9-2B14-A1DC-4D68-FF2ABB9E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20E0-8AA6-BCD5-CD7D-7EAC6B82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0CA4-57A1-85D4-C105-8E95497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4B6-4FF8-1E0C-EF91-E9189D6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B972-3ACC-DDF8-CD9B-7B270A1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36B0-1D0D-7BBB-A0C4-8AB783BE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A26F-29B1-1E08-C15C-2FAF396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308D-0AEC-F935-9B59-0EDF7E4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EACB-66AA-8B46-57A3-A1440D1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FE9-457E-2373-BD5B-B650FFC1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7DD5-59F9-E3B6-E5FF-1B1A54E7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69BF-9858-7430-B026-CCFFB531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0965-6560-98F1-3B28-3867EFF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BFC-7126-F6E6-C913-DEAE11C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4AE7-2F21-8C20-B053-ACF0A11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9FB3-C419-0A46-22F1-6B584D5C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14C2D-31FC-93E3-B2DD-685DEBF8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2AD8-C69A-4C37-643E-142443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9451-DFF1-EFFF-C962-777D5D5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6FEB-F536-BD77-0C11-230411D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C2A-838F-88EC-758D-E1598C6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E2BA-CCB8-609A-DD7B-1101691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0251-C3A5-2CCE-F1AF-17712A3C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1DC7-4829-EFA7-F85D-F8C068A3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91D6-6775-6CB9-4766-228457D9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C6E8-FF84-8A7D-4CE5-47855890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F1E0-CA78-CFAC-3DC9-9CF6E91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0652-BA17-98E5-1EE9-168E3F6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EE5-06A7-FC64-989D-39DAEC2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65EAE-0520-27C3-A203-949EBAA2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DD1F-B823-B26F-A995-C66C107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5C77-AA6E-BE5C-EEFF-7F45C2F2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5E6D-6CF5-838D-F268-90B91839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E57A1-1FD6-5484-0D85-CBF8F6DC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6D7D-2B1C-AD12-DBCC-BBB015C7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F905-2466-AE7C-5355-824FA6CD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AA8-869F-6CFF-9DD6-C67E7510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FB8E-8A02-4F45-0BC8-EA62FB42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C474-D4B9-D456-6302-B36216F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E0E7-C4BC-EB2C-FF27-76EB9F2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6DC4-7706-E490-AD8E-22AD7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7E3-6EA7-E323-9C24-613781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71B8-AB05-8C3D-714D-45559990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DB91-25DC-B86C-4F7D-0D2DBCEB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D83-1F60-BFC9-5CF2-680978A7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7E07-6E02-431C-0B3A-C2208078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E0C-71B9-1222-8AFF-2A1AB89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55BF-AC92-CCC2-02AE-77EC690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9162-C322-CF14-AA02-6AF14D64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8877-69C3-37F4-43F9-C25BA3C8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D1BC-B9CD-8950-B4B1-98781CB23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E378-8089-6BBB-AFD2-3705029A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3A2B1F-34A4-A169-3F22-5AEF01D06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Augmented Reality Product Assembly Assistance</a:t>
            </a:r>
          </a:p>
          <a:p>
            <a:endParaRPr lang="en-US" dirty="0"/>
          </a:p>
          <a:p>
            <a:r>
              <a:rPr lang="en-US" dirty="0"/>
              <a:t>Ethan Timpe</a:t>
            </a:r>
          </a:p>
          <a:p>
            <a:r>
              <a:rPr lang="en-US" dirty="0"/>
              <a:t>CEG 7370 Distributed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1471-F81F-430C-142A-93982879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4" y="2113241"/>
            <a:ext cx="7115572" cy="13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C63A-8027-F7EB-54B8-A4D619EF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9E940-D951-6F23-86F1-72EB0C9732B5}"/>
              </a:ext>
            </a:extLst>
          </p:cNvPr>
          <p:cNvSpPr/>
          <p:nvPr/>
        </p:nvSpPr>
        <p:spPr>
          <a:xfrm>
            <a:off x="695325" y="1252538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90BE3-C983-4C3A-9787-DD411138C69A}"/>
              </a:ext>
            </a:extLst>
          </p:cNvPr>
          <p:cNvSpPr/>
          <p:nvPr/>
        </p:nvSpPr>
        <p:spPr>
          <a:xfrm>
            <a:off x="2876550" y="1252538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PlayCanvas</a:t>
            </a:r>
            <a:r>
              <a:rPr lang="en-US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A6D0F-4E39-AA33-F6E1-E2A58BCCBC23}"/>
              </a:ext>
            </a:extLst>
          </p:cNvPr>
          <p:cNvSpPr/>
          <p:nvPr/>
        </p:nvSpPr>
        <p:spPr>
          <a:xfrm>
            <a:off x="5057775" y="1252538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  <a:p>
            <a:pPr algn="ctr"/>
            <a:r>
              <a:rPr lang="en-US" dirty="0"/>
              <a:t>(Django)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AEFDDD-5FEE-3E20-81B7-34658ED780B8}"/>
              </a:ext>
            </a:extLst>
          </p:cNvPr>
          <p:cNvSpPr/>
          <p:nvPr/>
        </p:nvSpPr>
        <p:spPr>
          <a:xfrm>
            <a:off x="7239000" y="1252538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560ED-5BB5-DF6F-1FE7-792DA22F4387}"/>
              </a:ext>
            </a:extLst>
          </p:cNvPr>
          <p:cNvSpPr/>
          <p:nvPr/>
        </p:nvSpPr>
        <p:spPr>
          <a:xfrm>
            <a:off x="9420225" y="1252538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2F1AD9-C2F7-DD38-45E4-942E646E0E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38313" y="1962150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35810E-65BA-A329-E356-CB4706D763EA}"/>
              </a:ext>
            </a:extLst>
          </p:cNvPr>
          <p:cNvCxnSpPr>
            <a:cxnSpLocks/>
          </p:cNvCxnSpPr>
          <p:nvPr/>
        </p:nvCxnSpPr>
        <p:spPr>
          <a:xfrm>
            <a:off x="3919537" y="1962150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ACD741-0215-E19C-765C-C879913772E5}"/>
              </a:ext>
            </a:extLst>
          </p:cNvPr>
          <p:cNvCxnSpPr>
            <a:cxnSpLocks/>
          </p:cNvCxnSpPr>
          <p:nvPr/>
        </p:nvCxnSpPr>
        <p:spPr>
          <a:xfrm>
            <a:off x="6091238" y="1962150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5AEF4-E7F6-5823-6597-B7946CBD19F9}"/>
              </a:ext>
            </a:extLst>
          </p:cNvPr>
          <p:cNvCxnSpPr>
            <a:cxnSpLocks/>
          </p:cNvCxnSpPr>
          <p:nvPr/>
        </p:nvCxnSpPr>
        <p:spPr>
          <a:xfrm>
            <a:off x="8262939" y="1962150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EF104-B9A2-25A5-5975-451E0EA6B1EF}"/>
              </a:ext>
            </a:extLst>
          </p:cNvPr>
          <p:cNvCxnSpPr>
            <a:cxnSpLocks/>
          </p:cNvCxnSpPr>
          <p:nvPr/>
        </p:nvCxnSpPr>
        <p:spPr>
          <a:xfrm>
            <a:off x="10463212" y="1962150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CA710-5AFD-D334-738A-F901095DBAA4}"/>
              </a:ext>
            </a:extLst>
          </p:cNvPr>
          <p:cNvCxnSpPr/>
          <p:nvPr/>
        </p:nvCxnSpPr>
        <p:spPr>
          <a:xfrm>
            <a:off x="1738311" y="2867025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8C9B1-7F20-7A41-B968-35CBFAFAA112}"/>
              </a:ext>
            </a:extLst>
          </p:cNvPr>
          <p:cNvCxnSpPr>
            <a:cxnSpLocks/>
          </p:cNvCxnSpPr>
          <p:nvPr/>
        </p:nvCxnSpPr>
        <p:spPr>
          <a:xfrm flipH="1">
            <a:off x="1738311" y="3228975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31FB9A-5252-D4C3-7E75-50716F464B5A}"/>
              </a:ext>
            </a:extLst>
          </p:cNvPr>
          <p:cNvSpPr/>
          <p:nvPr/>
        </p:nvSpPr>
        <p:spPr>
          <a:xfrm>
            <a:off x="873918" y="2171715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visits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E3234-3A31-48D0-0B9D-6B63CCB3ECF7}"/>
              </a:ext>
            </a:extLst>
          </p:cNvPr>
          <p:cNvSpPr txBox="1"/>
          <p:nvPr/>
        </p:nvSpPr>
        <p:spPr>
          <a:xfrm>
            <a:off x="2079785" y="2605415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static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3A4A0-B571-C0E4-BB02-4611C63359F2}"/>
              </a:ext>
            </a:extLst>
          </p:cNvPr>
          <p:cNvSpPr txBox="1"/>
          <p:nvPr/>
        </p:nvSpPr>
        <p:spPr>
          <a:xfrm>
            <a:off x="1948029" y="2963720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Responds with static files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EFF10-E4BC-3B81-516D-154E056D35F3}"/>
              </a:ext>
            </a:extLst>
          </p:cNvPr>
          <p:cNvCxnSpPr/>
          <p:nvPr/>
        </p:nvCxnSpPr>
        <p:spPr>
          <a:xfrm>
            <a:off x="1747835" y="4101614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62936-C7A2-A3E9-AA09-3CEE63B574BA}"/>
              </a:ext>
            </a:extLst>
          </p:cNvPr>
          <p:cNvSpPr/>
          <p:nvPr/>
        </p:nvSpPr>
        <p:spPr>
          <a:xfrm>
            <a:off x="883442" y="3406304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selects/scans instruction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05055-C6DE-071C-5EB2-E76C911BC2C3}"/>
              </a:ext>
            </a:extLst>
          </p:cNvPr>
          <p:cNvSpPr txBox="1"/>
          <p:nvPr/>
        </p:nvSpPr>
        <p:spPr>
          <a:xfrm>
            <a:off x="2058049" y="3840004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instruction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D236D-953E-B687-76B9-C1FDC29A4461}"/>
              </a:ext>
            </a:extLst>
          </p:cNvPr>
          <p:cNvCxnSpPr/>
          <p:nvPr/>
        </p:nvCxnSpPr>
        <p:spPr>
          <a:xfrm>
            <a:off x="3945724" y="4369088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B1F57B-0052-1BB4-E914-1A80B45D8AFC}"/>
              </a:ext>
            </a:extLst>
          </p:cNvPr>
          <p:cNvSpPr txBox="1"/>
          <p:nvPr/>
        </p:nvSpPr>
        <p:spPr>
          <a:xfrm>
            <a:off x="4122894" y="4107478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instruction step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FE537-31FF-1C9E-5061-C1B9EADEA552}"/>
              </a:ext>
            </a:extLst>
          </p:cNvPr>
          <p:cNvCxnSpPr/>
          <p:nvPr/>
        </p:nvCxnSpPr>
        <p:spPr>
          <a:xfrm>
            <a:off x="6081704" y="4630698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3AAB9A-0A5F-08E8-B5F5-8438D87ADC1B}"/>
              </a:ext>
            </a:extLst>
          </p:cNvPr>
          <p:cNvSpPr txBox="1"/>
          <p:nvPr/>
        </p:nvSpPr>
        <p:spPr>
          <a:xfrm>
            <a:off x="6258874" y="4369088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instruction step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5EFC20-E86A-04B1-25D5-68EADD9220ED}"/>
              </a:ext>
            </a:extLst>
          </p:cNvPr>
          <p:cNvCxnSpPr>
            <a:cxnSpLocks/>
          </p:cNvCxnSpPr>
          <p:nvPr/>
        </p:nvCxnSpPr>
        <p:spPr>
          <a:xfrm flipH="1">
            <a:off x="6115250" y="4913575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EBBBE8-0596-3944-8251-91629932CBA3}"/>
              </a:ext>
            </a:extLst>
          </p:cNvPr>
          <p:cNvSpPr txBox="1"/>
          <p:nvPr/>
        </p:nvSpPr>
        <p:spPr>
          <a:xfrm>
            <a:off x="6177132" y="4639553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Responds with instruction step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B1F006-16A4-F687-A30D-C52B03837A11}"/>
              </a:ext>
            </a:extLst>
          </p:cNvPr>
          <p:cNvCxnSpPr>
            <a:cxnSpLocks/>
          </p:cNvCxnSpPr>
          <p:nvPr/>
        </p:nvCxnSpPr>
        <p:spPr>
          <a:xfrm>
            <a:off x="6091228" y="5211067"/>
            <a:ext cx="437198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7604AD-E236-697E-969F-87CFE0CCA46F}"/>
              </a:ext>
            </a:extLst>
          </p:cNvPr>
          <p:cNvSpPr txBox="1"/>
          <p:nvPr/>
        </p:nvSpPr>
        <p:spPr>
          <a:xfrm>
            <a:off x="8642341" y="4913575"/>
            <a:ext cx="1446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Requests part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EFA96-C135-F1C3-AFE5-5C34E7B25FD6}"/>
              </a:ext>
            </a:extLst>
          </p:cNvPr>
          <p:cNvCxnSpPr>
            <a:cxnSpLocks/>
          </p:cNvCxnSpPr>
          <p:nvPr/>
        </p:nvCxnSpPr>
        <p:spPr>
          <a:xfrm flipH="1">
            <a:off x="6126949" y="5475892"/>
            <a:ext cx="43362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A30AB8-1EC8-399D-2545-B76585DCAE82}"/>
              </a:ext>
            </a:extLst>
          </p:cNvPr>
          <p:cNvSpPr txBox="1"/>
          <p:nvPr/>
        </p:nvSpPr>
        <p:spPr>
          <a:xfrm>
            <a:off x="6300103" y="5211066"/>
            <a:ext cx="177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Responds with part model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F7D332-EE7F-366A-D1C5-E0A79E548DC7}"/>
              </a:ext>
            </a:extLst>
          </p:cNvPr>
          <p:cNvCxnSpPr>
            <a:cxnSpLocks/>
          </p:cNvCxnSpPr>
          <p:nvPr/>
        </p:nvCxnSpPr>
        <p:spPr>
          <a:xfrm flipH="1">
            <a:off x="3931438" y="5879378"/>
            <a:ext cx="214640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502132-C5BC-3DBF-14B8-121B16B7C9B1}"/>
              </a:ext>
            </a:extLst>
          </p:cNvPr>
          <p:cNvSpPr txBox="1"/>
          <p:nvPr/>
        </p:nvSpPr>
        <p:spPr>
          <a:xfrm>
            <a:off x="3972798" y="5448490"/>
            <a:ext cx="2105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Responds with part model and instruction step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C4AEEF-603D-C8ED-D443-6733D947ABE2}"/>
              </a:ext>
            </a:extLst>
          </p:cNvPr>
          <p:cNvCxnSpPr>
            <a:cxnSpLocks/>
          </p:cNvCxnSpPr>
          <p:nvPr/>
        </p:nvCxnSpPr>
        <p:spPr>
          <a:xfrm flipH="1">
            <a:off x="1758844" y="6098204"/>
            <a:ext cx="214640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2B1CCB-7F1D-0631-A840-13A0D5F375BE}"/>
              </a:ext>
            </a:extLst>
          </p:cNvPr>
          <p:cNvSpPr txBox="1"/>
          <p:nvPr/>
        </p:nvSpPr>
        <p:spPr>
          <a:xfrm>
            <a:off x="1781154" y="5810191"/>
            <a:ext cx="2105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Displays instruction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9A20C2-782B-5203-7B61-D74D43E84917}"/>
              </a:ext>
            </a:extLst>
          </p:cNvPr>
          <p:cNvSpPr/>
          <p:nvPr/>
        </p:nvSpPr>
        <p:spPr>
          <a:xfrm>
            <a:off x="873917" y="6185794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completes instruction step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3D0A25D-E390-0B25-36FD-60B5D2237C9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H="1">
            <a:off x="873917" y="4101615"/>
            <a:ext cx="864394" cy="2250861"/>
          </a:xfrm>
          <a:prstGeom prst="bentConnector4">
            <a:avLst>
              <a:gd name="adj1" fmla="val -26446"/>
              <a:gd name="adj2" fmla="val 9982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FB018C-848D-9BC6-E6BC-266B27A5C93A}"/>
              </a:ext>
            </a:extLst>
          </p:cNvPr>
          <p:cNvSpPr txBox="1"/>
          <p:nvPr/>
        </p:nvSpPr>
        <p:spPr>
          <a:xfrm>
            <a:off x="-9517" y="4910486"/>
            <a:ext cx="133032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Repeat until instruction set</a:t>
            </a:r>
          </a:p>
          <a:p>
            <a:pPr algn="ctr"/>
            <a:r>
              <a:rPr lang="en-US" sz="1100" dirty="0"/>
              <a:t>is complete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8B218A-7D6A-588F-2D4B-111E6007EF44}"/>
              </a:ext>
            </a:extLst>
          </p:cNvPr>
          <p:cNvCxnSpPr>
            <a:cxnSpLocks/>
          </p:cNvCxnSpPr>
          <p:nvPr/>
        </p:nvCxnSpPr>
        <p:spPr>
          <a:xfrm>
            <a:off x="2620698" y="6359813"/>
            <a:ext cx="34562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B005B2-ACA6-8079-B12D-94590A74AD16}"/>
              </a:ext>
            </a:extLst>
          </p:cNvPr>
          <p:cNvSpPr txBox="1"/>
          <p:nvPr/>
        </p:nvSpPr>
        <p:spPr>
          <a:xfrm>
            <a:off x="3952880" y="6085715"/>
            <a:ext cx="2058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instruction metric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A6335D-C8E8-42F3-812C-130E4C8DA798}"/>
              </a:ext>
            </a:extLst>
          </p:cNvPr>
          <p:cNvCxnSpPr/>
          <p:nvPr/>
        </p:nvCxnSpPr>
        <p:spPr>
          <a:xfrm>
            <a:off x="6081704" y="6519155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67ED2A-232F-2ADB-B9B0-29F2712C84A4}"/>
              </a:ext>
            </a:extLst>
          </p:cNvPr>
          <p:cNvSpPr txBox="1"/>
          <p:nvPr/>
        </p:nvSpPr>
        <p:spPr>
          <a:xfrm>
            <a:off x="6283782" y="6257545"/>
            <a:ext cx="18437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POST instruction set metric</a:t>
            </a:r>
          </a:p>
        </p:txBody>
      </p:sp>
    </p:spTree>
    <p:extLst>
      <p:ext uri="{BB962C8B-B14F-4D97-AF65-F5344CB8AC3E}">
        <p14:creationId xmlns:p14="http://schemas.microsoft.com/office/powerpoint/2010/main" val="265438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858-2BB1-9B27-4504-089480E2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98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9E17-3B47-8AA7-919E-03AF9329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6209-4224-8D7D-D5D1-F24CE071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Proposal Refresher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Software Components</a:t>
            </a:r>
          </a:p>
          <a:p>
            <a:pPr lvl="1"/>
            <a:r>
              <a:rPr lang="en-US" dirty="0" err="1"/>
              <a:t>AssemblAR</a:t>
            </a:r>
            <a:r>
              <a:rPr lang="en-US" dirty="0"/>
              <a:t> Server (</a:t>
            </a:r>
            <a:r>
              <a:rPr lang="en-US" dirty="0" err="1"/>
              <a:t>PlayCanvas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AssemblAR</a:t>
            </a:r>
            <a:r>
              <a:rPr lang="en-US" dirty="0"/>
              <a:t> Server (Django)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PostgreSQL (ERD)</a:t>
            </a:r>
          </a:p>
          <a:p>
            <a:pPr lvl="1"/>
            <a:r>
              <a:rPr lang="en-US" dirty="0" err="1"/>
              <a:t>MinIO</a:t>
            </a:r>
            <a:endParaRPr lang="en-US" dirty="0"/>
          </a:p>
          <a:p>
            <a:r>
              <a:rPr lang="en-US" dirty="0"/>
              <a:t>Workflow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982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C86A-05B9-E912-6459-1CF03894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8DAF-DE4E-805F-A07F-C4518E00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Product assembly instructions are often hard to comprehend on a 2D page, leading to increased assembly time and time-wasting mistakes.</a:t>
            </a:r>
          </a:p>
          <a:p>
            <a:r>
              <a:rPr lang="en-US" b="1" dirty="0"/>
              <a:t>Solution: </a:t>
            </a:r>
          </a:p>
          <a:p>
            <a:pPr lvl="1"/>
            <a:r>
              <a:rPr lang="en-US" dirty="0"/>
              <a:t>Provide step-by-step assembly instructions in an AR environment.</a:t>
            </a:r>
          </a:p>
          <a:p>
            <a:pPr lvl="1"/>
            <a:r>
              <a:rPr lang="en-US" dirty="0"/>
              <a:t>No need for expensive VR headsets.</a:t>
            </a:r>
          </a:p>
          <a:p>
            <a:pPr lvl="1"/>
            <a:r>
              <a:rPr lang="en-US" dirty="0"/>
              <a:t>Vendors can collect assembly data to identify difficulties.</a:t>
            </a:r>
          </a:p>
          <a:p>
            <a:pPr lvl="1"/>
            <a:r>
              <a:rPr lang="en-US" dirty="0"/>
              <a:t>Use distributed cloud services to host scalable and reliable service.</a:t>
            </a:r>
          </a:p>
          <a:p>
            <a:r>
              <a:rPr lang="en-US" b="1" dirty="0"/>
              <a:t>Business Model:</a:t>
            </a:r>
          </a:p>
          <a:p>
            <a:pPr lvl="1"/>
            <a:r>
              <a:rPr lang="en-US" dirty="0"/>
              <a:t>Licensed to vendors to improve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19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F41638C-C762-DE15-4B52-5B91BB7CFEF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632420" y="2874264"/>
            <a:ext cx="1136207" cy="955682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52A419-FCB3-A039-D62A-E240724467E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32420" y="3829946"/>
            <a:ext cx="1136207" cy="9556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8950EE-0588-F37D-141C-34D66171AA08}"/>
              </a:ext>
            </a:extLst>
          </p:cNvPr>
          <p:cNvSpPr txBox="1"/>
          <p:nvPr/>
        </p:nvSpPr>
        <p:spPr>
          <a:xfrm>
            <a:off x="6718713" y="3167808"/>
            <a:ext cx="9664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psycopg2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9034A-DE57-9FBE-43DE-B94E8D6E52C2}"/>
              </a:ext>
            </a:extLst>
          </p:cNvPr>
          <p:cNvSpPr txBox="1"/>
          <p:nvPr/>
        </p:nvSpPr>
        <p:spPr>
          <a:xfrm>
            <a:off x="6706362" y="4153898"/>
            <a:ext cx="9883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MinIO</a:t>
            </a:r>
            <a:r>
              <a:rPr lang="en-US" sz="1400" dirty="0"/>
              <a:t> API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F035B0-E505-9C44-E0AF-9EBD54CEF29A}"/>
              </a:ext>
            </a:extLst>
          </p:cNvPr>
          <p:cNvSpPr/>
          <p:nvPr/>
        </p:nvSpPr>
        <p:spPr>
          <a:xfrm>
            <a:off x="7921027" y="43832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635940-45DE-10CB-DA8F-C8F3965CD44A}"/>
              </a:ext>
            </a:extLst>
          </p:cNvPr>
          <p:cNvSpPr/>
          <p:nvPr/>
        </p:nvSpPr>
        <p:spPr>
          <a:xfrm>
            <a:off x="7844827" y="43070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AF1DAA-35CE-3D29-4EDA-31453FCB2595}"/>
              </a:ext>
            </a:extLst>
          </p:cNvPr>
          <p:cNvSpPr/>
          <p:nvPr/>
        </p:nvSpPr>
        <p:spPr>
          <a:xfrm>
            <a:off x="4575774" y="24719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168D3E-6AD4-21B7-8EF1-5C81F97440FD}"/>
              </a:ext>
            </a:extLst>
          </p:cNvPr>
          <p:cNvSpPr/>
          <p:nvPr/>
        </p:nvSpPr>
        <p:spPr>
          <a:xfrm>
            <a:off x="4499574" y="23957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88405-061F-2E30-3794-97048F0E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698E76-2AE4-36CA-925A-573AD4FBEA30}"/>
              </a:ext>
            </a:extLst>
          </p:cNvPr>
          <p:cNvSpPr/>
          <p:nvPr/>
        </p:nvSpPr>
        <p:spPr>
          <a:xfrm>
            <a:off x="566596" y="3275209"/>
            <a:ext cx="2209046" cy="11094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4055AE-D60C-481B-2BAD-7CE266927F49}"/>
              </a:ext>
            </a:extLst>
          </p:cNvPr>
          <p:cNvSpPr/>
          <p:nvPr/>
        </p:nvSpPr>
        <p:spPr>
          <a:xfrm>
            <a:off x="4423374" y="23195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25BAF2-3655-3395-387E-4B7EC720864A}"/>
              </a:ext>
            </a:extLst>
          </p:cNvPr>
          <p:cNvSpPr/>
          <p:nvPr/>
        </p:nvSpPr>
        <p:spPr>
          <a:xfrm>
            <a:off x="7768627" y="42308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C6DB29A-5728-20C2-0860-45996ED9AEF2}"/>
              </a:ext>
            </a:extLst>
          </p:cNvPr>
          <p:cNvSpPr/>
          <p:nvPr/>
        </p:nvSpPr>
        <p:spPr>
          <a:xfrm>
            <a:off x="10583501" y="2319527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E464BDF-BEF9-1B01-EFDE-33353EA30BAD}"/>
              </a:ext>
            </a:extLst>
          </p:cNvPr>
          <p:cNvSpPr/>
          <p:nvPr/>
        </p:nvSpPr>
        <p:spPr>
          <a:xfrm>
            <a:off x="10583500" y="4230892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46E33-896B-9C69-EA37-8D4325EBB7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75642" y="3829946"/>
            <a:ext cx="164773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EB1DF1-6DF0-B7E0-5912-B70AB2D59244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977673" y="4785629"/>
            <a:ext cx="60582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CB57D-A26A-471A-ADA1-DF3D087EC15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977673" y="2874264"/>
            <a:ext cx="60582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E53BE36-47CD-5656-AE54-6CEDC73861AF}"/>
              </a:ext>
            </a:extLst>
          </p:cNvPr>
          <p:cNvSpPr/>
          <p:nvPr/>
        </p:nvSpPr>
        <p:spPr>
          <a:xfrm>
            <a:off x="4327556" y="1548145"/>
            <a:ext cx="7505323" cy="45901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E0103D-702D-F43D-75A9-7AB7E1A7A4CD}"/>
              </a:ext>
            </a:extLst>
          </p:cNvPr>
          <p:cNvSpPr txBox="1"/>
          <p:nvPr/>
        </p:nvSpPr>
        <p:spPr>
          <a:xfrm>
            <a:off x="3217384" y="3689309"/>
            <a:ext cx="6001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BE5848-F563-F03F-E750-2DE7DA413F1F}"/>
              </a:ext>
            </a:extLst>
          </p:cNvPr>
          <p:cNvSpPr/>
          <p:nvPr/>
        </p:nvSpPr>
        <p:spPr>
          <a:xfrm>
            <a:off x="7921027" y="24417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9A9870-5273-735D-C413-13222572102F}"/>
              </a:ext>
            </a:extLst>
          </p:cNvPr>
          <p:cNvSpPr/>
          <p:nvPr/>
        </p:nvSpPr>
        <p:spPr>
          <a:xfrm>
            <a:off x="7844827" y="23655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E291F-2C8F-ED12-886D-559547F890B8}"/>
              </a:ext>
            </a:extLst>
          </p:cNvPr>
          <p:cNvSpPr/>
          <p:nvPr/>
        </p:nvSpPr>
        <p:spPr>
          <a:xfrm>
            <a:off x="7768627" y="22893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8955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C28-8378-811E-4876-B5A12C75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AssemblAR</a:t>
            </a:r>
            <a:r>
              <a:rPr lang="en-US" dirty="0"/>
              <a:t> Server (</a:t>
            </a:r>
            <a:r>
              <a:rPr lang="en-US" dirty="0" err="1"/>
              <a:t>PlayCanvas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5771-76C8-B127-8AEE-D7CD83C0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4450" cy="4351338"/>
          </a:xfrm>
        </p:spPr>
        <p:txBody>
          <a:bodyPr/>
          <a:lstStyle/>
          <a:p>
            <a:r>
              <a:rPr lang="en-US" dirty="0"/>
              <a:t>Web app where users view assembly instructions in their augmented reality environment</a:t>
            </a:r>
          </a:p>
          <a:p>
            <a:r>
              <a:rPr lang="en-US" dirty="0"/>
              <a:t>The frontend for the user</a:t>
            </a:r>
          </a:p>
          <a:p>
            <a:r>
              <a:rPr lang="en-US" dirty="0"/>
              <a:t>Built using </a:t>
            </a:r>
            <a:r>
              <a:rPr lang="en-US" dirty="0" err="1"/>
              <a:t>PlayCanvas</a:t>
            </a:r>
            <a:endParaRPr lang="en-US" dirty="0"/>
          </a:p>
          <a:p>
            <a:pPr lvl="1"/>
            <a:r>
              <a:rPr lang="en-US" dirty="0"/>
              <a:t>Open-source 3D game engine</a:t>
            </a:r>
          </a:p>
          <a:p>
            <a:pPr lvl="1"/>
            <a:r>
              <a:rPr lang="en-US" dirty="0"/>
              <a:t>WebGL support</a:t>
            </a:r>
          </a:p>
          <a:p>
            <a:pPr lvl="1"/>
            <a:r>
              <a:rPr lang="en-US" dirty="0"/>
              <a:t>Augmented Reality support</a:t>
            </a:r>
          </a:p>
          <a:p>
            <a:pPr lvl="1"/>
            <a:r>
              <a:rPr lang="en-US" dirty="0"/>
              <a:t>Written in JavaScript</a:t>
            </a:r>
          </a:p>
        </p:txBody>
      </p:sp>
      <p:pic>
        <p:nvPicPr>
          <p:cNvPr id="1026" name="Picture 2" descr="Amazon now lets you design a whole room of augmented-reality furniture -  CNET">
            <a:extLst>
              <a:ext uri="{FF2B5EF4-FFF2-40B4-BE49-F238E27FC236}">
                <a16:creationId xmlns:a16="http://schemas.microsoft.com/office/drawing/2014/main" id="{5D03B3F9-0690-E58A-60CB-68DED11F6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8" b="14447"/>
          <a:stretch>
            <a:fillRect/>
          </a:stretch>
        </p:blipFill>
        <p:spPr bwMode="auto">
          <a:xfrm>
            <a:off x="7564437" y="1825625"/>
            <a:ext cx="4351338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Logo, symbol, meaning, history, PNG, brand">
            <a:extLst>
              <a:ext uri="{FF2B5EF4-FFF2-40B4-BE49-F238E27FC236}">
                <a16:creationId xmlns:a16="http://schemas.microsoft.com/office/drawing/2014/main" id="{481532DC-D542-4FF4-976C-2720BE25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441" y="4854575"/>
            <a:ext cx="291253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al AR | PlayCanvas">
            <a:extLst>
              <a:ext uri="{FF2B5EF4-FFF2-40B4-BE49-F238E27FC236}">
                <a16:creationId xmlns:a16="http://schemas.microsoft.com/office/drawing/2014/main" id="{BF8FCEBB-D40A-E53C-1FFD-788FFCB5B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66" y="5380909"/>
            <a:ext cx="3112559" cy="58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7DEA-8531-94E8-197E-6B329A02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AssemblAR</a:t>
            </a:r>
            <a:r>
              <a:rPr lang="en-US" dirty="0"/>
              <a:t> Server (Django)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AE18-5F41-6C81-F8D2-CBED592B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132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Serves as the main backend component</a:t>
            </a:r>
          </a:p>
          <a:p>
            <a:r>
              <a:rPr lang="en-US" dirty="0"/>
              <a:t>Built with Django</a:t>
            </a:r>
          </a:p>
          <a:p>
            <a:pPr lvl="1"/>
            <a:r>
              <a:rPr lang="en-US" dirty="0"/>
              <a:t>Python web framework</a:t>
            </a:r>
          </a:p>
          <a:p>
            <a:pPr lvl="1"/>
            <a:r>
              <a:rPr lang="en-US" dirty="0"/>
              <a:t>Interacts with databases through Python instead of raw SQL</a:t>
            </a:r>
          </a:p>
          <a:p>
            <a:pPr lvl="1"/>
            <a:r>
              <a:rPr lang="en-US" dirty="0"/>
              <a:t>Built-in authentication</a:t>
            </a:r>
          </a:p>
          <a:p>
            <a:pPr lvl="1"/>
            <a:r>
              <a:rPr lang="en-US" dirty="0"/>
              <a:t>Designed for scalability</a:t>
            </a:r>
          </a:p>
          <a:p>
            <a:r>
              <a:rPr lang="en-US" dirty="0"/>
              <a:t>Django REST Framework</a:t>
            </a:r>
          </a:p>
          <a:p>
            <a:pPr lvl="1"/>
            <a:r>
              <a:rPr lang="en-US" dirty="0"/>
              <a:t>Extends Django functionality to expose database models as REST API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9EBBDD-98B2-88C4-C2C3-2A305E7B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265516"/>
            <a:ext cx="1390650" cy="15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jango Community | Django">
            <a:extLst>
              <a:ext uri="{FF2B5EF4-FFF2-40B4-BE49-F238E27FC236}">
                <a16:creationId xmlns:a16="http://schemas.microsoft.com/office/drawing/2014/main" id="{C63690C3-6B43-2E34-C382-1FFCBB70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028760"/>
            <a:ext cx="2914650" cy="13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t API icon SVG Vector &amp; PNG Free Download | UXWing">
            <a:extLst>
              <a:ext uri="{FF2B5EF4-FFF2-40B4-BE49-F238E27FC236}">
                <a16:creationId xmlns:a16="http://schemas.microsoft.com/office/drawing/2014/main" id="{6F4871B2-4E67-BBFF-49D4-724CCD72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44434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E9B6-A9FF-44FE-D953-F7809B4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95F1-DF04-75DF-EDC2-60C0AB61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dirty="0"/>
              <a:t>Open-source relational database</a:t>
            </a:r>
          </a:p>
          <a:p>
            <a:r>
              <a:rPr lang="en-US" dirty="0"/>
              <a:t>Stores all relational data</a:t>
            </a:r>
          </a:p>
          <a:p>
            <a:r>
              <a:rPr lang="en-US" dirty="0"/>
              <a:t>Built-in replication and scalability features</a:t>
            </a:r>
          </a:p>
        </p:txBody>
      </p:sp>
      <p:pic>
        <p:nvPicPr>
          <p:cNvPr id="3074" name="Picture 2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E9F5A64A-03A3-383F-8D0D-18908860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90" y="1690688"/>
            <a:ext cx="3123010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7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BC59-80CF-EF3E-6B85-AB0E6137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Entity Relationship Diagram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D46771-5D2D-1BEF-8330-983BB7BB5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7629"/>
              </p:ext>
            </p:extLst>
          </p:nvPr>
        </p:nvGraphicFramePr>
        <p:xfrm>
          <a:off x="838200" y="1690688"/>
          <a:ext cx="1506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48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F9FC46-F8F4-ED48-EC68-6FC2D31F6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6011"/>
              </p:ext>
            </p:extLst>
          </p:nvPr>
        </p:nvGraphicFramePr>
        <p:xfrm>
          <a:off x="3525571" y="1690688"/>
          <a:ext cx="1797867" cy="153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867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425085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31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9BB4D5-615D-917E-97C7-EA2EE1C5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60738"/>
              </p:ext>
            </p:extLst>
          </p:nvPr>
        </p:nvGraphicFramePr>
        <p:xfrm>
          <a:off x="6096000" y="1690688"/>
          <a:ext cx="1961205" cy="41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205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425085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4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9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initial_position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4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end_position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initial_rotation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end_rotation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4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623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929F03-F46C-AFFC-AB6A-BB672026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28963"/>
              </p:ext>
            </p:extLst>
          </p:nvPr>
        </p:nvGraphicFramePr>
        <p:xfrm>
          <a:off x="3525570" y="3925385"/>
          <a:ext cx="1797867" cy="190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867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425085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file_bucket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file_path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951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25E225-BECC-25CE-7286-3D59340D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5332"/>
              </p:ext>
            </p:extLst>
          </p:nvPr>
        </p:nvGraphicFramePr>
        <p:xfrm>
          <a:off x="8640399" y="1690688"/>
          <a:ext cx="2713401" cy="190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401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425085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instruction_step_metric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951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EF1EFF-A249-0E8C-6BF0-EE2D1025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46816"/>
              </p:ext>
            </p:extLst>
          </p:nvPr>
        </p:nvGraphicFramePr>
        <p:xfrm>
          <a:off x="8640399" y="4716733"/>
          <a:ext cx="27134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401">
                  <a:extLst>
                    <a:ext uri="{9D8B030D-6E8A-4147-A177-3AD203B41FA5}">
                      <a16:colId xmlns:a16="http://schemas.microsoft.com/office/drawing/2014/main" val="4176019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user_metric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2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57021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735B46-8D1D-DB8E-97C8-1154EFADD8BA}"/>
              </a:ext>
            </a:extLst>
          </p:cNvPr>
          <p:cNvCxnSpPr/>
          <p:nvPr/>
        </p:nvCxnSpPr>
        <p:spPr>
          <a:xfrm>
            <a:off x="2344848" y="2246948"/>
            <a:ext cx="1180722" cy="467599"/>
          </a:xfrm>
          <a:prstGeom prst="bentConnector3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BE48AB-2375-EF7F-A540-CD4C22DB4C3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316270" y="3757430"/>
            <a:ext cx="779730" cy="751337"/>
          </a:xfrm>
          <a:prstGeom prst="bentConnector3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93273B-4DD6-2A07-A3B1-6786D2A8DCEA}"/>
              </a:ext>
            </a:extLst>
          </p:cNvPr>
          <p:cNvCxnSpPr>
            <a:cxnSpLocks/>
          </p:cNvCxnSpPr>
          <p:nvPr/>
        </p:nvCxnSpPr>
        <p:spPr>
          <a:xfrm>
            <a:off x="5323436" y="2318452"/>
            <a:ext cx="772564" cy="355245"/>
          </a:xfrm>
          <a:prstGeom prst="bentConnector3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ADA3D7-89AF-3D54-C07E-39F894AE7B34}"/>
              </a:ext>
            </a:extLst>
          </p:cNvPr>
          <p:cNvCxnSpPr>
            <a:cxnSpLocks/>
          </p:cNvCxnSpPr>
          <p:nvPr/>
        </p:nvCxnSpPr>
        <p:spPr>
          <a:xfrm rot="10800000">
            <a:off x="8057205" y="2673697"/>
            <a:ext cx="583196" cy="364244"/>
          </a:xfrm>
          <a:prstGeom prst="bentConnector3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3269819-D7BB-00A5-802E-EFD759E584B9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1353800" y="2644910"/>
            <a:ext cx="12700" cy="2625543"/>
          </a:xfrm>
          <a:prstGeom prst="bentConnector3">
            <a:avLst>
              <a:gd name="adj1" fmla="val 3653465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43713-E2A6-0A19-E5E2-E1EF5CA7FBE4}"/>
              </a:ext>
            </a:extLst>
          </p:cNvPr>
          <p:cNvCxnSpPr/>
          <p:nvPr/>
        </p:nvCxnSpPr>
        <p:spPr>
          <a:xfrm flipV="1">
            <a:off x="3367889" y="2580238"/>
            <a:ext cx="157681" cy="134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0AF929-6D20-4ACB-19E0-EE6B5BD66EAC}"/>
              </a:ext>
            </a:extLst>
          </p:cNvPr>
          <p:cNvCxnSpPr>
            <a:cxnSpLocks/>
          </p:cNvCxnSpPr>
          <p:nvPr/>
        </p:nvCxnSpPr>
        <p:spPr>
          <a:xfrm>
            <a:off x="3382601" y="2714547"/>
            <a:ext cx="142969" cy="141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CCAFA3-F28F-9F16-1D21-035FA3A81941}"/>
              </a:ext>
            </a:extLst>
          </p:cNvPr>
          <p:cNvCxnSpPr/>
          <p:nvPr/>
        </p:nvCxnSpPr>
        <p:spPr>
          <a:xfrm flipV="1">
            <a:off x="5945487" y="2543599"/>
            <a:ext cx="157681" cy="134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4280A3-5A67-BBA6-014B-4D3E5F3E35F8}"/>
              </a:ext>
            </a:extLst>
          </p:cNvPr>
          <p:cNvCxnSpPr>
            <a:cxnSpLocks/>
          </p:cNvCxnSpPr>
          <p:nvPr/>
        </p:nvCxnSpPr>
        <p:spPr>
          <a:xfrm>
            <a:off x="5960199" y="2677908"/>
            <a:ext cx="142969" cy="141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737671-986E-6F37-E56E-1E831BC0F9E3}"/>
              </a:ext>
            </a:extLst>
          </p:cNvPr>
          <p:cNvCxnSpPr/>
          <p:nvPr/>
        </p:nvCxnSpPr>
        <p:spPr>
          <a:xfrm flipV="1">
            <a:off x="8482718" y="2903632"/>
            <a:ext cx="157681" cy="134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66B2D4-A87D-0849-DCF3-66A6D8C30EC2}"/>
              </a:ext>
            </a:extLst>
          </p:cNvPr>
          <p:cNvCxnSpPr>
            <a:cxnSpLocks/>
          </p:cNvCxnSpPr>
          <p:nvPr/>
        </p:nvCxnSpPr>
        <p:spPr>
          <a:xfrm>
            <a:off x="8497430" y="3037941"/>
            <a:ext cx="142969" cy="141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89A07B-754E-F83F-A929-8E86A708D520}"/>
              </a:ext>
            </a:extLst>
          </p:cNvPr>
          <p:cNvCxnSpPr>
            <a:cxnSpLocks/>
          </p:cNvCxnSpPr>
          <p:nvPr/>
        </p:nvCxnSpPr>
        <p:spPr>
          <a:xfrm flipH="1" flipV="1">
            <a:off x="11366500" y="5133788"/>
            <a:ext cx="132377" cy="13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73B35A-4C4E-867B-84D1-98915BF6A0FC}"/>
              </a:ext>
            </a:extLst>
          </p:cNvPr>
          <p:cNvCxnSpPr>
            <a:cxnSpLocks/>
          </p:cNvCxnSpPr>
          <p:nvPr/>
        </p:nvCxnSpPr>
        <p:spPr>
          <a:xfrm flipH="1">
            <a:off x="11366500" y="5270453"/>
            <a:ext cx="147089" cy="13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24DB8-87BA-B2A8-A041-9BE23D6AB481}"/>
              </a:ext>
            </a:extLst>
          </p:cNvPr>
          <p:cNvCxnSpPr/>
          <p:nvPr/>
        </p:nvCxnSpPr>
        <p:spPr>
          <a:xfrm flipV="1">
            <a:off x="5938319" y="3634141"/>
            <a:ext cx="157681" cy="134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909D54-BA2E-0FBC-8992-7CA3ABF08E5C}"/>
              </a:ext>
            </a:extLst>
          </p:cNvPr>
          <p:cNvCxnSpPr>
            <a:cxnSpLocks/>
          </p:cNvCxnSpPr>
          <p:nvPr/>
        </p:nvCxnSpPr>
        <p:spPr>
          <a:xfrm>
            <a:off x="5953031" y="3768450"/>
            <a:ext cx="142969" cy="141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3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3C3-FB46-0E32-0565-2B511BC6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DB68-E540-E6F0-7BEB-C6DCE10D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450" cy="4351338"/>
          </a:xfrm>
        </p:spPr>
        <p:txBody>
          <a:bodyPr/>
          <a:lstStyle/>
          <a:p>
            <a:r>
              <a:rPr lang="en-US" dirty="0"/>
              <a:t>High performance AWS S3-compatible file storage</a:t>
            </a:r>
          </a:p>
          <a:p>
            <a:r>
              <a:rPr lang="en-US" dirty="0"/>
              <a:t>3D models stored in “buckets”</a:t>
            </a:r>
          </a:p>
          <a:p>
            <a:r>
              <a:rPr lang="en-US" dirty="0"/>
              <a:t>Provides a Python SDK to interact with files</a:t>
            </a:r>
          </a:p>
          <a:p>
            <a:r>
              <a:rPr lang="en-US" dirty="0"/>
              <a:t>Highly scalable and replicable</a:t>
            </a:r>
          </a:p>
        </p:txBody>
      </p:sp>
      <p:pic>
        <p:nvPicPr>
          <p:cNvPr id="4098" name="Picture 2" descr="Unleashing the Power of MinIO: Your Gateway to Scalable Object Storage | by  Benjamin R. | Medium">
            <a:extLst>
              <a:ext uri="{FF2B5EF4-FFF2-40B4-BE49-F238E27FC236}">
                <a16:creationId xmlns:a16="http://schemas.microsoft.com/office/drawing/2014/main" id="{3FD3A8F6-F012-52A2-E8B8-E7C4F1C7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1433513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WS S3: Your Guide to the Amazon S3 Tutorial">
            <a:extLst>
              <a:ext uri="{FF2B5EF4-FFF2-40B4-BE49-F238E27FC236}">
                <a16:creationId xmlns:a16="http://schemas.microsoft.com/office/drawing/2014/main" id="{1D9EF8E2-0F27-262A-6785-1FB4BE7D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2813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388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Overview</vt:lpstr>
      <vt:lpstr>Proposal Refresher</vt:lpstr>
      <vt:lpstr>System Architecture</vt:lpstr>
      <vt:lpstr>AssemblAR Server (PlayCanvas)</vt:lpstr>
      <vt:lpstr>AssemblAR Server (Django)</vt:lpstr>
      <vt:lpstr>PostgreSQL</vt:lpstr>
      <vt:lpstr>PostgreSQL Entity Relationship Diagram</vt:lpstr>
      <vt:lpstr>MinIO</vt:lpstr>
      <vt:lpstr>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Timpe</dc:creator>
  <cp:lastModifiedBy>Ethan Timpe</cp:lastModifiedBy>
  <cp:revision>19</cp:revision>
  <dcterms:created xsi:type="dcterms:W3CDTF">2025-06-02T01:15:59Z</dcterms:created>
  <dcterms:modified xsi:type="dcterms:W3CDTF">2025-06-30T03:30:25Z</dcterms:modified>
</cp:coreProperties>
</file>