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7CEA-7B48-84D8-A6A8-64AD15FFD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1FF2B-31ED-1162-B822-F365B8B70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6A02-DCA7-E948-12F0-0FB0782F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5DE00-0BCE-9870-EFF1-D6C8EB50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35C8F-17E5-3CAD-8242-AF9EA854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C55A6-A381-7F34-EA87-4ACCE438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10B31-D535-E73B-C72F-8F09AC177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47A62-BA8E-103E-25BF-A89E98C8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A9661-39FE-2584-8DAB-634DF897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A961A-C42B-A41B-FBB1-750C5B01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DD381-CF3A-186B-A099-25FC5099C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FA1B9-2B14-A1DC-4D68-FF2ABB9E3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320E0-8AA6-BCD5-CD7D-7EAC6B82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0CA4-57A1-85D4-C105-8E95497D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6D4B6-4FF8-1E0C-EF91-E9189D63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1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B972-3ACC-DDF8-CD9B-7B270A1F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36B0-1D0D-7BBB-A0C4-8AB783BE5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9A26F-29B1-1E08-C15C-2FAF3968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8308D-0AEC-F935-9B59-0EDF7E48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FEACB-66AA-8B46-57A3-A1440D13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4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EFE9-457E-2373-BD5B-B650FFC1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67DD5-59F9-E3B6-E5FF-1B1A54E7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469BF-9858-7430-B026-CCFFB531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E0965-6560-98F1-3B28-3867EFF0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6BFC-7126-F6E6-C913-DEAE11C7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21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4AE7-2F21-8C20-B053-ACF0A11B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9FB3-C419-0A46-22F1-6B584D5CA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14C2D-31FC-93E3-B2DD-685DEBF82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D2AD8-C69A-4C37-643E-1424437A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69451-DFF1-EFFF-C962-777D5D52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D6FEB-F536-BD77-0C11-230411DE9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5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6C2A-838F-88EC-758D-E1598C6A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3E2BA-CCB8-609A-DD7B-1101691D7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20251-C3A5-2CCE-F1AF-17712A3CC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51DC7-4829-EFA7-F85D-F8C068A3B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A91D6-6775-6CB9-4766-228457D91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F9C6E8-FF84-8A7D-4CE5-47855890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17F1E0-CA78-CFAC-3DC9-9CF6E91D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A0652-BA17-98E5-1EE9-168E3F6B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1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BEE5-06A7-FC64-989D-39DAEC21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65EAE-0520-27C3-A203-949EBAA2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6DD1F-B823-B26F-A995-C66C1074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E5C77-AA6E-BE5C-EEFF-7F45C2F2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6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85E6D-6CF5-838D-F268-90B91839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4E57A1-1FD6-5484-0D85-CBF8F6DC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06D7D-2B1C-AD12-DBCC-BBB015C7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7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F905-2466-AE7C-5355-824FA6CD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BAA8-869F-6CFF-9DD6-C67E7510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BFB8E-8A02-4F45-0BC8-EA62FB425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0C474-D4B9-D456-6302-B36216F9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2E0E7-C4BC-EB2C-FF27-76EB9F20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86DC4-7706-E490-AD8E-22AD7F36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B7E3-6EA7-E323-9C24-61378106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D71B8-AB05-8C3D-714D-455599900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FDB91-25DC-B86C-4F7D-0D2DBCEBF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7D83-1F60-BFC9-5CF2-680978A7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77E07-6E02-431C-0B3A-C2208078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7DE0C-71B9-1222-8AFF-2A1AB89D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1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BA55BF-AC92-CCC2-02AE-77EC6902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B9162-C322-CF14-AA02-6AF14D64D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88877-69C3-37F4-43F9-C25BA3C83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36BD6-BFAE-423E-82F3-32D3DB7D307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6D1BC-B9CD-8950-B4B1-98781CB23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DE378-8089-6BBB-AFD2-3705029AA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098AE-4EE0-4A4B-ABFE-7E16F4FCC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9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A3A2B1F-34A4-A169-3F22-5AEF01D06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Augmented Reality Product Assembly Assistance</a:t>
            </a:r>
          </a:p>
          <a:p>
            <a:endParaRPr lang="en-US" dirty="0"/>
          </a:p>
          <a:p>
            <a:r>
              <a:rPr lang="en-US" dirty="0"/>
              <a:t>Ethan Timpe</a:t>
            </a:r>
          </a:p>
          <a:p>
            <a:r>
              <a:rPr lang="en-US" dirty="0"/>
              <a:t>CEG 7370 Distributed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F1471-F81F-430C-142A-93982879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14" y="2113241"/>
            <a:ext cx="7115572" cy="131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11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68858-2BB1-9B27-4504-089480E2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0984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8405-061F-2E30-3794-97048F0E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70D6-9478-600B-979A-6D19A3AF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: Product assembly instructions are often hard to comprehend on a 2D page, leading to increased assembly time and time-wasting mistakes.</a:t>
            </a:r>
          </a:p>
          <a:p>
            <a:r>
              <a:rPr lang="en-US" dirty="0"/>
              <a:t>Enhance user understanding of assembly instructions.</a:t>
            </a:r>
          </a:p>
          <a:p>
            <a:r>
              <a:rPr lang="en-US" dirty="0"/>
              <a:t>Reduce user errors.</a:t>
            </a:r>
          </a:p>
          <a:p>
            <a:r>
              <a:rPr lang="en-US" dirty="0"/>
              <a:t>Improve assembly efficiency.</a:t>
            </a:r>
          </a:p>
          <a:p>
            <a:r>
              <a:rPr lang="en-US" dirty="0"/>
              <a:t>Collect data on total time to build, time per step, complexity,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9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4DE-9165-4380-E592-7579F51D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581F2-A4CD-8B13-B799-9640E7B2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step-by-step assembly instructions in an AR environment.</a:t>
            </a:r>
          </a:p>
          <a:p>
            <a:r>
              <a:rPr lang="en-US" dirty="0"/>
              <a:t>Users can better visualize each step in 3D.</a:t>
            </a:r>
          </a:p>
          <a:p>
            <a:r>
              <a:rPr lang="en-US" dirty="0"/>
              <a:t>Stickers may be placed on each part which users scan to ensure it is the correct part.</a:t>
            </a:r>
          </a:p>
          <a:p>
            <a:r>
              <a:rPr lang="en-US" dirty="0"/>
              <a:t>Use of distributed cloud services to host service backend.</a:t>
            </a:r>
          </a:p>
        </p:txBody>
      </p:sp>
    </p:spTree>
    <p:extLst>
      <p:ext uri="{BB962C8B-B14F-4D97-AF65-F5344CB8AC3E}">
        <p14:creationId xmlns:p14="http://schemas.microsoft.com/office/powerpoint/2010/main" val="91180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4697-5B1F-3EAD-37E7-0DEBB1F7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Conceptualization and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C714E-7892-17A0-11C5-2E8733B4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Cloud-based approach permits</a:t>
            </a:r>
          </a:p>
          <a:p>
            <a:pPr lvl="1"/>
            <a:r>
              <a:rPr lang="en-US" dirty="0"/>
              <a:t>High availability</a:t>
            </a:r>
          </a:p>
          <a:p>
            <a:pPr lvl="1"/>
            <a:r>
              <a:rPr lang="en-US" dirty="0"/>
              <a:t>Elasticity</a:t>
            </a:r>
          </a:p>
          <a:p>
            <a:r>
              <a:rPr lang="en-US" dirty="0"/>
              <a:t>Users do not have to store large 3D models on their devices long-term.</a:t>
            </a:r>
          </a:p>
          <a:p>
            <a:r>
              <a:rPr lang="en-US" dirty="0"/>
              <a:t>Users are not required to have expensive VR headsets.</a:t>
            </a:r>
          </a:p>
          <a:p>
            <a:r>
              <a:rPr lang="en-US" dirty="0"/>
              <a:t>Instead, users can use the camera on their phone or tablet to view the instructions in their own space.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28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0C1C-DA23-1D54-7A61-CDDE354E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Market Offerings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2FFA-6FCB-BF16-67AD-2ABE35E2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InstructXR</a:t>
            </a:r>
            <a:endParaRPr lang="en-US" dirty="0"/>
          </a:p>
          <a:p>
            <a:pPr lvl="1"/>
            <a:r>
              <a:rPr lang="en-US" dirty="0"/>
              <a:t>Most similar to </a:t>
            </a:r>
            <a:r>
              <a:rPr lang="en-US" dirty="0" err="1"/>
              <a:t>AssemblAR</a:t>
            </a:r>
            <a:endParaRPr lang="en-US" dirty="0"/>
          </a:p>
          <a:p>
            <a:pPr lvl="1"/>
            <a:r>
              <a:rPr lang="en-US" dirty="0"/>
              <a:t>Only available for Apple Vision Pro</a:t>
            </a:r>
          </a:p>
          <a:p>
            <a:r>
              <a:rPr lang="en-US" dirty="0" err="1"/>
              <a:t>Easemble</a:t>
            </a:r>
            <a:endParaRPr lang="en-US" dirty="0"/>
          </a:p>
          <a:p>
            <a:pPr lvl="1"/>
            <a:r>
              <a:rPr lang="en-US" dirty="0"/>
              <a:t>Offers instruction visualization in 3D</a:t>
            </a:r>
          </a:p>
          <a:p>
            <a:pPr lvl="1"/>
            <a:r>
              <a:rPr lang="en-US" dirty="0"/>
              <a:t>Does not support augmented reality</a:t>
            </a:r>
          </a:p>
          <a:p>
            <a:r>
              <a:rPr lang="en-US" dirty="0" err="1"/>
              <a:t>LightGuide</a:t>
            </a:r>
            <a:endParaRPr lang="en-US" dirty="0"/>
          </a:p>
          <a:p>
            <a:pPr lvl="1"/>
            <a:r>
              <a:rPr lang="en-US" dirty="0"/>
              <a:t>Makes use of a projection onto a workspace</a:t>
            </a:r>
          </a:p>
          <a:p>
            <a:pPr lvl="1"/>
            <a:r>
              <a:rPr lang="en-US" dirty="0"/>
              <a:t>Does not support 3D and requires projectors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642D56-7711-15BE-46FA-D380F474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375" y="3790949"/>
            <a:ext cx="4129792" cy="284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CDBB6E-697D-25BA-76DB-AD3BAE5C4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775" y="952500"/>
            <a:ext cx="4107392" cy="277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B001-F33C-AAF2-9A8B-7F66CDE8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Market and Value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D790-3073-77DA-EFE1-632FAA0F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Application will be marketed to vendors of furniture, electronics, anything that needs assembled.</a:t>
            </a:r>
          </a:p>
          <a:p>
            <a:r>
              <a:rPr lang="en-US" dirty="0"/>
              <a:t>Assembly is often the worst part of purchasing items such as furniture.</a:t>
            </a:r>
          </a:p>
          <a:p>
            <a:pPr lvl="1"/>
            <a:r>
              <a:rPr lang="en-US" dirty="0"/>
              <a:t>Better instructions will improve the customer experience and keep them coming back.</a:t>
            </a:r>
          </a:p>
          <a:p>
            <a:pPr lvl="1"/>
            <a:r>
              <a:rPr lang="en-US" dirty="0"/>
              <a:t>The promise of simpler instructions may sway customers to choose one vendor over another.</a:t>
            </a:r>
          </a:p>
          <a:p>
            <a:r>
              <a:rPr lang="en-US" dirty="0"/>
              <a:t>Vendors may collect various data on user assembly.</a:t>
            </a:r>
          </a:p>
          <a:p>
            <a:pPr lvl="1"/>
            <a:r>
              <a:rPr lang="en-US" dirty="0"/>
              <a:t>Average time to build</a:t>
            </a:r>
          </a:p>
          <a:p>
            <a:pPr lvl="1"/>
            <a:r>
              <a:rPr lang="en-US" dirty="0"/>
              <a:t>Average time per step</a:t>
            </a:r>
          </a:p>
          <a:p>
            <a:pPr lvl="1"/>
            <a:r>
              <a:rPr lang="en-US" dirty="0"/>
              <a:t>Estimated complexity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66C6-3562-D62A-C286-C6480C50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B987-1F89-8E1E-7D8F-6C80E262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will be licensed to vendors.</a:t>
            </a:r>
          </a:p>
          <a:p>
            <a:r>
              <a:rPr lang="en-US" dirty="0"/>
              <a:t>Vendors may be charged a flat yearly fee if self-hosted.</a:t>
            </a:r>
          </a:p>
          <a:p>
            <a:r>
              <a:rPr lang="en-US" dirty="0"/>
              <a:t>Vendors may be charged per use if hosted by </a:t>
            </a:r>
            <a:r>
              <a:rPr lang="en-US" dirty="0" err="1"/>
              <a:t>AssemblAR</a:t>
            </a:r>
            <a:r>
              <a:rPr lang="en-US" dirty="0"/>
              <a:t>.</a:t>
            </a:r>
          </a:p>
          <a:p>
            <a:r>
              <a:rPr lang="en-US" dirty="0"/>
              <a:t>May offer a free or reduced price for vendors to offer the service and gauge user response.</a:t>
            </a:r>
          </a:p>
        </p:txBody>
      </p:sp>
    </p:spTree>
    <p:extLst>
      <p:ext uri="{BB962C8B-B14F-4D97-AF65-F5344CB8AC3E}">
        <p14:creationId xmlns:p14="http://schemas.microsoft.com/office/powerpoint/2010/main" val="46231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10DA-5EEF-4CC1-EB0E-2A375A61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Expertise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BE54-7197-4437-C619-A71B6EE95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Microservice development</a:t>
            </a:r>
          </a:p>
          <a:p>
            <a:r>
              <a:rPr lang="en-US" dirty="0"/>
              <a:t>Docker</a:t>
            </a:r>
          </a:p>
          <a:p>
            <a:r>
              <a:rPr lang="en-US" dirty="0"/>
              <a:t>Kubernetes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REST APIs</a:t>
            </a:r>
          </a:p>
          <a:p>
            <a:r>
              <a:rPr lang="en-US" dirty="0"/>
              <a:t>XR</a:t>
            </a:r>
          </a:p>
        </p:txBody>
      </p:sp>
      <p:pic>
        <p:nvPicPr>
          <p:cNvPr id="1026" name="Picture 2" descr="Docker full logo transparent PNG - StickPNG">
            <a:extLst>
              <a:ext uri="{FF2B5EF4-FFF2-40B4-BE49-F238E27FC236}">
                <a16:creationId xmlns:a16="http://schemas.microsoft.com/office/drawing/2014/main" id="{41DDDB6A-D426-F8FD-C64E-1D3CDDA59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512" y="2655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3D1465A-666E-1369-4486-44A1D0F24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1606943"/>
            <a:ext cx="2100262" cy="204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loring the Popularity of REST API - Java Code Geeks">
            <a:extLst>
              <a:ext uri="{FF2B5EF4-FFF2-40B4-BE49-F238E27FC236}">
                <a16:creationId xmlns:a16="http://schemas.microsoft.com/office/drawing/2014/main" id="{EF7CA596-CF41-9BDB-80CA-7ED3B6B10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634" y="3295650"/>
            <a:ext cx="2111044" cy="172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Brief Guide to the PostgreSQL CLI | by Kasper Junge | Medium">
            <a:extLst>
              <a:ext uri="{FF2B5EF4-FFF2-40B4-BE49-F238E27FC236}">
                <a16:creationId xmlns:a16="http://schemas.microsoft.com/office/drawing/2014/main" id="{8BF8F187-C9E8-1938-B7D5-776E2602A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5023243"/>
            <a:ext cx="3371850" cy="154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3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CB83-4768-85F8-8360-64BF6F07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(Non)collaborative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1DB39-AA04-1967-789E-B5A93E05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  <a:p>
            <a:r>
              <a:rPr lang="en-US" dirty="0"/>
              <a:t>Microsoft Office (Word, PowerPoint)</a:t>
            </a:r>
          </a:p>
        </p:txBody>
      </p:sp>
    </p:spTree>
    <p:extLst>
      <p:ext uri="{BB962C8B-B14F-4D97-AF65-F5344CB8AC3E}">
        <p14:creationId xmlns:p14="http://schemas.microsoft.com/office/powerpoint/2010/main" val="134892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364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Motivation</vt:lpstr>
      <vt:lpstr>Solution</vt:lpstr>
      <vt:lpstr>Conceptualization and Justification</vt:lpstr>
      <vt:lpstr>Current Market Offerings</vt:lpstr>
      <vt:lpstr>Target Market and Value Propositions</vt:lpstr>
      <vt:lpstr>Business Model</vt:lpstr>
      <vt:lpstr>Developer Expertise</vt:lpstr>
      <vt:lpstr>(Non)collaborative Tools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Timpe</dc:creator>
  <cp:lastModifiedBy>Ethan Timpe</cp:lastModifiedBy>
  <cp:revision>11</cp:revision>
  <dcterms:created xsi:type="dcterms:W3CDTF">2025-06-02T01:15:59Z</dcterms:created>
  <dcterms:modified xsi:type="dcterms:W3CDTF">2025-06-30T00:40:13Z</dcterms:modified>
</cp:coreProperties>
</file>