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utfit"/>
      <p:regular r:id="rId23"/>
      <p:bold r:id="rId24"/>
    </p:embeddedFont>
    <p:embeddedFont>
      <p:font typeface="Outfit Medium"/>
      <p:regular r:id="rId25"/>
      <p:bold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utfit-bold.fntdata"/><Relationship Id="rId23" Type="http://schemas.openxmlformats.org/officeDocument/2006/relationships/font" Target="fonts/Outfi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utfitMedium-bold.fntdata"/><Relationship Id="rId25" Type="http://schemas.openxmlformats.org/officeDocument/2006/relationships/font" Target="fonts/OutfitMedium-regular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b3afe6e7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b3afe6e7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3afe6e7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b3afe6e7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b3afe6e76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b3afe6e7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3afe6e76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b3afe6e7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3afe6e7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b3afe6e7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b3afe6e7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b3afe6e7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b3afe6e76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b3afe6e76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3afe6e7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3afe6e7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3afe6e76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b3afe6e7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3afe6e7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b3afe6e7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b3afe6e76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b3afe6e76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3afe6e7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b3afe6e7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795800"/>
            <a:ext cx="41607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Class of 2024 ACT Data Analysis</a:t>
            </a:r>
            <a:br>
              <a:rPr b="1" lang="en"/>
            </a:br>
            <a:r>
              <a:rPr lang="en" sz="1600"/>
              <a:t>Critical Issues &amp; Recommendations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By Ethan Villalobos</a:t>
            </a:r>
            <a:endParaRPr b="0" sz="1100"/>
          </a:p>
        </p:txBody>
      </p:sp>
      <p:cxnSp>
        <p:nvCxnSpPr>
          <p:cNvPr id="339" name="Google Shape;339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" name="Google Shape;340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1" name="Google Shape;341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3" y="161613"/>
            <a:ext cx="8716875" cy="4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19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150" y="958475"/>
            <a:ext cx="7217700" cy="32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720000" y="255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Issues - Class of 2024</a:t>
            </a:r>
            <a:endParaRPr/>
          </a:p>
        </p:txBody>
      </p:sp>
      <p:sp>
        <p:nvSpPr>
          <p:cNvPr id="465" name="Google Shape;465;p44"/>
          <p:cNvSpPr txBox="1"/>
          <p:nvPr>
            <p:ph idx="4294967295" type="subTitle"/>
          </p:nvPr>
        </p:nvSpPr>
        <p:spPr>
          <a:xfrm>
            <a:off x="1769100" y="1571300"/>
            <a:ext cx="56058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 a uniform approach the most efficient way to reach our goal? Not necessarily.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the data, here are the two most critical areas of attention: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Underperforming Schools and Regions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Subject-Specific Weaknesses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type="title"/>
          </p:nvPr>
        </p:nvSpPr>
        <p:spPr>
          <a:xfrm>
            <a:off x="720000" y="255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Class of 2025</a:t>
            </a:r>
            <a:endParaRPr/>
          </a:p>
        </p:txBody>
      </p:sp>
      <p:sp>
        <p:nvSpPr>
          <p:cNvPr id="471" name="Google Shape;471;p45"/>
          <p:cNvSpPr txBox="1"/>
          <p:nvPr>
            <p:ph idx="4294967295" type="subTitle"/>
          </p:nvPr>
        </p:nvSpPr>
        <p:spPr>
          <a:xfrm>
            <a:off x="1792350" y="1388550"/>
            <a:ext cx="55593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Targeted support for underperforming schools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 tailored educational programs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Allocate additional resources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Focused enhancement in key subjects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trengthen curriculum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Student oriented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English</a:t>
            </a:r>
            <a:r>
              <a:rPr lang="en" sz="1600"/>
              <a:t> and Mathematics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Goal oriented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Reading and Mathematics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Conduct specialized workshops and sessions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19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25" y="152400"/>
            <a:ext cx="66059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19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538163"/>
            <a:ext cx="68103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8"/>
          <p:cNvPicPr preferRelativeResize="0"/>
          <p:nvPr/>
        </p:nvPicPr>
        <p:blipFill rotWithShape="1">
          <a:blip r:embed="rId3">
            <a:alphaModFix/>
          </a:blip>
          <a:srcRect b="0" l="675" r="0" t="0"/>
          <a:stretch/>
        </p:blipFill>
        <p:spPr>
          <a:xfrm>
            <a:off x="1230438" y="395537"/>
            <a:ext cx="6683124" cy="43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"/>
          <p:cNvSpPr txBox="1"/>
          <p:nvPr>
            <p:ph type="title"/>
          </p:nvPr>
        </p:nvSpPr>
        <p:spPr>
          <a:xfrm>
            <a:off x="1226400" y="2095950"/>
            <a:ext cx="66912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Questions?</a:t>
            </a:r>
            <a:endParaRPr b="0" sz="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1226400" y="1999050"/>
            <a:ext cx="66912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706475" y="1493625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706475" y="2327850"/>
            <a:ext cx="43443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Analyzing ACT data for the Class of 2024 to: 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/>
              <a:t>I</a:t>
            </a:r>
            <a:r>
              <a:rPr lang="en" sz="1300"/>
              <a:t>dentify factors affecting our goal of achieving a 21 average score across the district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0"/>
              <a:t>Recommend areas of improvement that would add the most value toward the Class of 2025 hitting this goal</a:t>
            </a:r>
            <a:endParaRPr sz="1300"/>
          </a:p>
        </p:txBody>
      </p:sp>
      <p:grpSp>
        <p:nvGrpSpPr>
          <p:cNvPr id="367" name="Google Shape;367;p34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368" name="Google Shape;368;p34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" name="Google Shape;385;p34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Approach</a:t>
            </a:r>
            <a:endParaRPr/>
          </a:p>
        </p:txBody>
      </p:sp>
      <p:sp>
        <p:nvSpPr>
          <p:cNvPr id="391" name="Google Shape;391;p35"/>
          <p:cNvSpPr txBox="1"/>
          <p:nvPr>
            <p:ph idx="1" type="subTitle"/>
          </p:nvPr>
        </p:nvSpPr>
        <p:spPr>
          <a:xfrm>
            <a:off x="720000" y="1789075"/>
            <a:ext cx="42948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Preliminary analysis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basic statistical measures such as averages and performance </a:t>
            </a:r>
            <a:r>
              <a:rPr lang="en"/>
              <a:t>comparison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Advanced analytical phase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machine learning techniques to 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explore intricate relationships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quantify the impact of various factors</a:t>
            </a:r>
            <a:endParaRPr/>
          </a:p>
        </p:txBody>
      </p:sp>
      <p:grpSp>
        <p:nvGrpSpPr>
          <p:cNvPr id="392" name="Google Shape;392;p35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393" name="Google Shape;393;p35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255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techniques</a:t>
            </a:r>
            <a:endParaRPr/>
          </a:p>
        </p:txBody>
      </p:sp>
      <p:sp>
        <p:nvSpPr>
          <p:cNvPr id="416" name="Google Shape;416;p36"/>
          <p:cNvSpPr txBox="1"/>
          <p:nvPr>
            <p:ph idx="4294967295" type="subTitle"/>
          </p:nvPr>
        </p:nvSpPr>
        <p:spPr>
          <a:xfrm>
            <a:off x="4741386" y="1191725"/>
            <a:ext cx="36804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8DAF8"/>
                </a:solidFill>
              </a:rPr>
              <a:t>Machine Learning</a:t>
            </a:r>
            <a:endParaRPr b="1">
              <a:solidFill>
                <a:srgbClr val="68DAF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Predictive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Multi-linear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Accuracy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MSE, R squared (R2)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Visualization</a:t>
            </a:r>
            <a:r>
              <a:rPr lang="en"/>
              <a:t> of residuals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Baseline </a:t>
            </a:r>
            <a:r>
              <a:rPr lang="en"/>
              <a:t>comparison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Analysis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Coefficients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Quantify relationships of multiple factors</a:t>
            </a:r>
            <a:endParaRPr/>
          </a:p>
        </p:txBody>
      </p:sp>
      <p:sp>
        <p:nvSpPr>
          <p:cNvPr id="417" name="Google Shape;417;p36"/>
          <p:cNvSpPr txBox="1"/>
          <p:nvPr>
            <p:ph idx="4294967295" type="subTitle"/>
          </p:nvPr>
        </p:nvSpPr>
        <p:spPr>
          <a:xfrm>
            <a:off x="722200" y="1226125"/>
            <a:ext cx="4294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Statistical Analytics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Python and basic 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Pandas, Numpy, 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Averages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Critical Issues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level understanding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Quick, less efficient improvements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Relationships are less nuanced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19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695450"/>
            <a:ext cx="81343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12" y="1438800"/>
            <a:ext cx="7478375" cy="30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>
            <p:ph type="title"/>
          </p:nvPr>
        </p:nvSpPr>
        <p:spPr>
          <a:xfrm>
            <a:off x="720000" y="424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720000" y="424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 Cont.</a:t>
            </a:r>
            <a:endParaRPr/>
          </a:p>
        </p:txBody>
      </p:sp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574" y="1577775"/>
            <a:ext cx="4518000" cy="2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19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581025"/>
            <a:ext cx="81438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0"/>
          <p:cNvSpPr/>
          <p:nvPr/>
        </p:nvSpPr>
        <p:spPr>
          <a:xfrm>
            <a:off x="588800" y="1786700"/>
            <a:ext cx="2355300" cy="176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1" name="Google Shape;4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349" y="273159"/>
            <a:ext cx="3244600" cy="4597171"/>
          </a:xfrm>
          <a:prstGeom prst="rect">
            <a:avLst/>
          </a:prstGeom>
          <a:noFill/>
          <a:ln cap="flat" cmpd="sng" w="28575">
            <a:solidFill>
              <a:srgbClr val="34354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2" name="Google Shape;442;p40"/>
          <p:cNvSpPr/>
          <p:nvPr/>
        </p:nvSpPr>
        <p:spPr>
          <a:xfrm>
            <a:off x="5776425" y="436650"/>
            <a:ext cx="3089400" cy="5379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5776425" y="4000000"/>
            <a:ext cx="3089400" cy="176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>
            <p:ph idx="4294967295" type="title"/>
          </p:nvPr>
        </p:nvSpPr>
        <p:spPr>
          <a:xfrm>
            <a:off x="720000" y="424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r>
              <a:rPr lang="en"/>
              <a:t> Analysis</a:t>
            </a:r>
            <a:endParaRPr/>
          </a:p>
        </p:txBody>
      </p:sp>
      <p:pic>
        <p:nvPicPr>
          <p:cNvPr id="449" name="Google Shape;4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25" y="1311925"/>
            <a:ext cx="7596701" cy="3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