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26"/>
  </p:notesMasterIdLst>
  <p:handoutMasterIdLst>
    <p:handoutMasterId r:id="rId27"/>
  </p:handoutMasterIdLst>
  <p:sldIdLst>
    <p:sldId id="334" r:id="rId5"/>
    <p:sldId id="316" r:id="rId6"/>
    <p:sldId id="382" r:id="rId7"/>
    <p:sldId id="383" r:id="rId8"/>
    <p:sldId id="369" r:id="rId9"/>
    <p:sldId id="375" r:id="rId10"/>
    <p:sldId id="384" r:id="rId11"/>
    <p:sldId id="371" r:id="rId12"/>
    <p:sldId id="372" r:id="rId13"/>
    <p:sldId id="385" r:id="rId14"/>
    <p:sldId id="379" r:id="rId15"/>
    <p:sldId id="373" r:id="rId16"/>
    <p:sldId id="380" r:id="rId17"/>
    <p:sldId id="386" r:id="rId18"/>
    <p:sldId id="381" r:id="rId19"/>
    <p:sldId id="390" r:id="rId20"/>
    <p:sldId id="387" r:id="rId21"/>
    <p:sldId id="388" r:id="rId22"/>
    <p:sldId id="389" r:id="rId23"/>
    <p:sldId id="349" r:id="rId24"/>
    <p:sldId id="354" r:id="rId25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52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1646" autoAdjust="0"/>
  </p:normalViewPr>
  <p:slideViewPr>
    <p:cSldViewPr snapToGrid="0">
      <p:cViewPr>
        <p:scale>
          <a:sx n="75" d="100"/>
          <a:sy n="75" d="100"/>
        </p:scale>
        <p:origin x="974" y="1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EC443D7-B39A-4082-ACDA-AF77E4B4529B}" type="datetime1">
              <a:rPr lang="fr-FR" smtClean="0"/>
              <a:t>15/10/2024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397C78D2-97D1-4B37-BDD1-08A09BD4CA9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fld id="{F06201AB-AE6E-4BD6-8881-470FABF8AC15}" type="datetime1">
              <a:rPr lang="fr-FR" smtClean="0"/>
              <a:pPr/>
              <a:t>15/10/2024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D5939589-3E79-4C82-AA4A-FE78234FAA59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2704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0548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29919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0970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278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2038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16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5503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17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236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68155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19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0267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8930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8133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9674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8583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5036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283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7093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5939589-3E79-4C82-AA4A-FE78234FAA59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526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 Diapositiv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fr-F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fr-FR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fr-FR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fr-FR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fr-FR" sz="1200">
                <a:solidFill>
                  <a:schemeClr val="tx1"/>
                </a:solidFill>
              </a:defRPr>
            </a:lvl4pPr>
            <a:lvl5pPr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fr-FR"/>
            </a:def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4" name="Espace réservé du pied de page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fr-FR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fr-FR" sz="1800"/>
            </a:lvl1pPr>
            <a:lvl2pPr marL="457200">
              <a:spcBef>
                <a:spcPts val="1200"/>
              </a:spcBef>
              <a:defRPr lang="fr-FR" sz="1800"/>
            </a:lvl2pPr>
            <a:lvl3pPr marL="914400">
              <a:spcBef>
                <a:spcPts val="1200"/>
              </a:spcBef>
              <a:defRPr lang="fr-FR" sz="1800"/>
            </a:lvl3pPr>
            <a:lvl4pPr marL="1371600">
              <a:spcBef>
                <a:spcPts val="1200"/>
              </a:spcBef>
              <a:defRPr lang="fr-FR" sz="1800"/>
            </a:lvl4pPr>
            <a:lvl5pPr marL="18288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fr-FR" sz="1800"/>
            </a:lvl1pPr>
            <a:lvl2pPr>
              <a:spcBef>
                <a:spcPts val="1200"/>
              </a:spcBef>
              <a:defRPr lang="fr-FR" sz="1800"/>
            </a:lvl2pPr>
            <a:lvl3pPr>
              <a:spcBef>
                <a:spcPts val="1200"/>
              </a:spcBef>
              <a:defRPr lang="fr-FR" sz="1800"/>
            </a:lvl3pPr>
            <a:lvl4pPr>
              <a:spcBef>
                <a:spcPts val="1200"/>
              </a:spcBef>
              <a:defRPr lang="fr-FR" sz="1800"/>
            </a:lvl4pPr>
            <a:lvl5pPr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sme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Graphisme 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Graphisme 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que 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6" name="Graphisme 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7" name="Graphisme 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fr-FR" sz="4000" b="1" cap="all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fr-FR"/>
            </a:def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s d’image et titr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fr-FR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Espace réservé d’image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/>
              <a:t>Cliquer pour ajouter du texte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sme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5" name="Graphisme 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6" name="Graphisme 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t>‹#›</a:t>
            </a:fld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fr-F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fr-FR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fr-FR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fr-FR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sme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3" name="Graphisme 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7" name="Graphisme 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fr-FR">
                <a:solidFill>
                  <a:schemeClr val="bg1"/>
                </a:solidFill>
              </a:defRPr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" name="Espace réservé d’image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+ sous-titre +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5" name="Espace réservé d’image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fr-FR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fr-FR" sz="4000" b="1" cap="all" spc="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fr-FR" sz="1800"/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fr-FR" sz="1800"/>
            </a:lvl1pPr>
            <a:lvl2pPr marL="228600">
              <a:defRPr lang="fr-FR" sz="1600"/>
            </a:lvl2pPr>
            <a:lvl3pPr marL="457200">
              <a:defRPr lang="fr-FR" sz="1400"/>
            </a:lvl3pPr>
            <a:lvl4pPr marL="685800">
              <a:defRPr lang="fr-FR" sz="1200"/>
            </a:lvl4pPr>
            <a:lvl5pPr>
              <a:defRPr lang="fr-FR" sz="14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sme 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Graphisme 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4" name="Espace réservé du pied de page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+ sous-titre diapositiv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fr-FR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fr-FR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sme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Graphisme 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3" name="Graphisme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fr-FR" sz="4000" b="1" cap="all" spc="0" baseline="0"/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5" name="Espace réservé du numéro de diapositive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fr-FR" sz="1800"/>
            </a:lvl1pPr>
            <a:lvl2pPr marL="228600">
              <a:spcBef>
                <a:spcPts val="1200"/>
              </a:spcBef>
              <a:defRPr lang="fr-FR" sz="1800"/>
            </a:lvl2pPr>
            <a:lvl3pPr marL="685800">
              <a:spcBef>
                <a:spcPts val="1200"/>
              </a:spcBef>
              <a:defRPr lang="fr-FR" sz="1800"/>
            </a:lvl3pPr>
            <a:lvl4pPr marL="1143000">
              <a:spcBef>
                <a:spcPts val="1200"/>
              </a:spcBef>
              <a:defRPr lang="fr-FR" sz="1800"/>
            </a:lvl4pPr>
            <a:lvl5pPr marL="16002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fr-FR" sz="1800"/>
            </a:lvl1pPr>
            <a:lvl2pPr marL="228600">
              <a:spcBef>
                <a:spcPts val="1200"/>
              </a:spcBef>
              <a:defRPr lang="fr-FR" sz="1800"/>
            </a:lvl2pPr>
            <a:lvl3pPr marL="685800">
              <a:spcBef>
                <a:spcPts val="1200"/>
              </a:spcBef>
              <a:defRPr lang="fr-FR" sz="1800"/>
            </a:lvl3pPr>
            <a:lvl4pPr marL="1143000">
              <a:spcBef>
                <a:spcPts val="1200"/>
              </a:spcBef>
              <a:defRPr lang="fr-FR" sz="1800"/>
            </a:lvl4pPr>
            <a:lvl5pPr marL="1600200">
              <a:spcBef>
                <a:spcPts val="1200"/>
              </a:spcBef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sme 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4" name="Graphisme 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6" name="Graphisme 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fr-FR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u contenu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fr-FR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fr-FR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fr-FR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fr-FR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fr-FR" sz="18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fr-FR" sz="1800"/>
            </a:lvl1pPr>
            <a:lvl2pPr marL="457200" indent="0">
              <a:spcBef>
                <a:spcPts val="1200"/>
              </a:spcBef>
              <a:buNone/>
              <a:defRPr lang="fr-FR" sz="1600"/>
            </a:lvl2pPr>
            <a:lvl3pPr marL="914400" indent="0">
              <a:spcBef>
                <a:spcPts val="1200"/>
              </a:spcBef>
              <a:buNone/>
              <a:defRPr lang="fr-FR" sz="1400"/>
            </a:lvl3pPr>
            <a:lvl4pPr marL="1371600" indent="0">
              <a:spcBef>
                <a:spcPts val="1200"/>
              </a:spcBef>
              <a:buNone/>
              <a:defRPr lang="fr-FR" sz="1200"/>
            </a:lvl4pPr>
            <a:lvl5pPr marL="1828800" indent="0">
              <a:spcBef>
                <a:spcPts val="1200"/>
              </a:spcBef>
              <a:buNone/>
              <a:defRPr lang="fr-FR" sz="12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fr-FR" sz="1800"/>
            </a:lvl1pPr>
            <a:lvl2pPr>
              <a:spcBef>
                <a:spcPts val="1200"/>
              </a:spcBef>
              <a:defRPr lang="fr-FR" sz="1600"/>
            </a:lvl2pPr>
            <a:lvl3pPr>
              <a:spcBef>
                <a:spcPts val="1200"/>
              </a:spcBef>
              <a:defRPr lang="fr-FR" sz="1400"/>
            </a:lvl3pPr>
            <a:lvl4pPr>
              <a:spcBef>
                <a:spcPts val="1200"/>
              </a:spcBef>
              <a:defRPr lang="fr-FR" sz="1200"/>
            </a:lvl4pPr>
            <a:lvl5pPr>
              <a:spcBef>
                <a:spcPts val="1200"/>
              </a:spcBef>
              <a:defRPr lang="fr-FR" sz="1200"/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fr-FR" sz="4000" b="1" i="0" cap="all" spc="0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fr-FR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fr-FR" sz="1800"/>
            </a:lvl1pPr>
            <a:lvl2pPr marL="228600">
              <a:lnSpc>
                <a:spcPct val="110000"/>
              </a:lnSpc>
              <a:defRPr lang="fr-FR" sz="1600"/>
            </a:lvl2pPr>
            <a:lvl3pPr marL="457200">
              <a:lnSpc>
                <a:spcPct val="110000"/>
              </a:lnSpc>
              <a:defRPr lang="fr-FR" sz="1400"/>
            </a:lvl3pPr>
            <a:lvl4pPr marL="685800">
              <a:lnSpc>
                <a:spcPct val="110000"/>
              </a:lnSpc>
              <a:defRPr lang="fr-FR" sz="1200"/>
            </a:lvl4pPr>
            <a:lvl5pPr marL="914400">
              <a:lnSpc>
                <a:spcPct val="110000"/>
              </a:lnSpc>
              <a:defRPr lang="fr-FR" sz="1200"/>
            </a:lvl5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fr-FR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ici pour ajouter une image.</a:t>
            </a:r>
          </a:p>
        </p:txBody>
      </p:sp>
      <p:sp>
        <p:nvSpPr>
          <p:cNvPr id="10" name="Espace réservé du pied de page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fr-FR"/>
            </a:lvl1pPr>
          </a:lstStyle>
          <a:p>
            <a:pPr rtl="0"/>
            <a:endParaRPr lang="fr-FR" dirty="0"/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fr-FR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fr-FR" smtClean="0"/>
              <a:pPr rtl="0"/>
              <a:t>‹#›</a:t>
            </a:fld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fr-FR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fr-FR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Projet 3</a:t>
            </a:r>
          </a:p>
        </p:txBody>
      </p:sp>
      <p:pic>
        <p:nvPicPr>
          <p:cNvPr id="1028" name="Picture 4" descr="Société - OPENCLASSROOMS">
            <a:extLst>
              <a:ext uri="{FF2B5EF4-FFF2-40B4-BE49-F238E27FC236}">
                <a16:creationId xmlns:a16="http://schemas.microsoft.com/office/drawing/2014/main" id="{50BE8876-76D2-32B7-4861-931C7B260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367" y="6226337"/>
            <a:ext cx="3582955" cy="27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44A8937C-A131-9A93-F497-943D37B07EBA}"/>
              </a:ext>
            </a:extLst>
          </p:cNvPr>
          <p:cNvSpPr txBox="1">
            <a:spLocks/>
          </p:cNvSpPr>
          <p:nvPr/>
        </p:nvSpPr>
        <p:spPr>
          <a:xfrm>
            <a:off x="1344875" y="3429000"/>
            <a:ext cx="7853678" cy="7266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indent="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1pPr>
            <a:lvl2pPr indent="0" algn="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2pPr>
            <a:lvl3pPr indent="0" algn="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  <a:lvl4pPr indent="0" algn="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4pPr>
            <a:lvl5pPr indent="0" algn="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Préparez des données pour un organisme de santé publique</a:t>
            </a:r>
          </a:p>
        </p:txBody>
      </p:sp>
      <p:pic>
        <p:nvPicPr>
          <p:cNvPr id="4" name="Espace réservé d’image 5">
            <a:extLst>
              <a:ext uri="{FF2B5EF4-FFF2-40B4-BE49-F238E27FC236}">
                <a16:creationId xmlns:a16="http://schemas.microsoft.com/office/drawing/2014/main" id="{8DA8BD16-9AF7-F212-4AD8-DFA7B547B9A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72002" y="3773121"/>
            <a:ext cx="2127684" cy="2127684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3C727A8-6684-06B8-3177-3AC8A84271B8}"/>
              </a:ext>
            </a:extLst>
          </p:cNvPr>
          <p:cNvSpPr txBox="1"/>
          <p:nvPr/>
        </p:nvSpPr>
        <p:spPr>
          <a:xfrm>
            <a:off x="8972002" y="5857005"/>
            <a:ext cx="212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7552ED"/>
                </a:solidFill>
                <a:latin typeface="Aptos Black" panose="020B0004020202020204" pitchFamily="34" charset="0"/>
              </a:rPr>
              <a:t>Ethan VUILLEMIN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AC1FCD2E-06A2-CE3B-C580-5932DEBAA9E3}"/>
              </a:ext>
            </a:extLst>
          </p:cNvPr>
          <p:cNvSpPr txBox="1">
            <a:spLocks/>
          </p:cNvSpPr>
          <p:nvPr/>
        </p:nvSpPr>
        <p:spPr>
          <a:xfrm>
            <a:off x="8439748" y="4854218"/>
            <a:ext cx="3219898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Identification des valeurs aberrantes en se basant sur les données de openfactfood et de EFSA</a:t>
            </a:r>
            <a:endParaRPr lang="fr-FR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3BEB568B-A772-FE2C-5654-6832C9226C9E}"/>
              </a:ext>
            </a:extLst>
          </p:cNvPr>
          <p:cNvSpPr txBox="1">
            <a:spLocks/>
          </p:cNvSpPr>
          <p:nvPr/>
        </p:nvSpPr>
        <p:spPr>
          <a:xfrm>
            <a:off x="971881" y="431299"/>
            <a:ext cx="10435588" cy="58913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lang="fr-FR" sz="4000" b="1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Étape 2 - valeurs aberrantes</a:t>
            </a:r>
          </a:p>
        </p:txBody>
      </p:sp>
      <p:pic>
        <p:nvPicPr>
          <p:cNvPr id="5" name="Picture 2" descr="Outliers Consulting Ltd.">
            <a:extLst>
              <a:ext uri="{FF2B5EF4-FFF2-40B4-BE49-F238E27FC236}">
                <a16:creationId xmlns:a16="http://schemas.microsoft.com/office/drawing/2014/main" id="{C53BD5AC-222D-39EA-B418-4DD65E28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925" y="791845"/>
            <a:ext cx="1252138" cy="12070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andling missing values in dataset — 9 methods that you need to know | by  Subha | Medium">
            <a:extLst>
              <a:ext uri="{FF2B5EF4-FFF2-40B4-BE49-F238E27FC236}">
                <a16:creationId xmlns:a16="http://schemas.microsoft.com/office/drawing/2014/main" id="{A52BCDE0-E63D-4874-5844-401586E14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336" y="811604"/>
            <a:ext cx="2224840" cy="12506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CF285CF8-801E-C967-A63B-DCEC6273B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19966449" y="748306"/>
            <a:ext cx="1991431" cy="12506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Outliers Consulting Ltd.">
            <a:extLst>
              <a:ext uri="{FF2B5EF4-FFF2-40B4-BE49-F238E27FC236}">
                <a16:creationId xmlns:a16="http://schemas.microsoft.com/office/drawing/2014/main" id="{202F2CA2-D425-3C5C-C578-0FFEDB4D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16" y="2062207"/>
            <a:ext cx="2600753" cy="25071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86AFDA86-1828-FEBE-4FA3-6CDBEAF4BC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673" y="1780881"/>
            <a:ext cx="6287377" cy="421063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1BA404-F53A-5A65-3A7F-E9DF15517AF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0000"/>
          <a:stretch/>
        </p:blipFill>
        <p:spPr>
          <a:xfrm>
            <a:off x="4845051" y="10571000"/>
            <a:ext cx="3632200" cy="289008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9F2AF77-14F9-72F6-AC68-F7DBFE9C83D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000"/>
          <a:stretch/>
        </p:blipFill>
        <p:spPr>
          <a:xfrm>
            <a:off x="1178563" y="8154682"/>
            <a:ext cx="4622800" cy="36782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A2A372-F81E-1264-B4E3-73A5BA34C2B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250" t="11525" r="2044" b="14703"/>
          <a:stretch/>
        </p:blipFill>
        <p:spPr>
          <a:xfrm>
            <a:off x="-8012063" y="2552808"/>
            <a:ext cx="6086269" cy="2666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8290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7985CE83-DC22-59D8-9E61-53D2ADE195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50" t="11525" r="2044" b="14703"/>
          <a:stretch/>
        </p:blipFill>
        <p:spPr>
          <a:xfrm>
            <a:off x="1131798" y="2476716"/>
            <a:ext cx="6086269" cy="266678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11</a:t>
            </a:fld>
            <a:endParaRPr lang="fr-FR" dirty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AC1FCD2E-06A2-CE3B-C580-5932DEBAA9E3}"/>
              </a:ext>
            </a:extLst>
          </p:cNvPr>
          <p:cNvSpPr txBox="1">
            <a:spLocks/>
          </p:cNvSpPr>
          <p:nvPr/>
        </p:nvSpPr>
        <p:spPr>
          <a:xfrm>
            <a:off x="8017068" y="4854218"/>
            <a:ext cx="3219898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3BEB568B-A772-FE2C-5654-6832C9226C9E}"/>
              </a:ext>
            </a:extLst>
          </p:cNvPr>
          <p:cNvSpPr txBox="1">
            <a:spLocks/>
          </p:cNvSpPr>
          <p:nvPr/>
        </p:nvSpPr>
        <p:spPr>
          <a:xfrm>
            <a:off x="971881" y="431299"/>
            <a:ext cx="10435588" cy="58913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lang="fr-FR" sz="4000" b="1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Étape 2 – Remplacement des valeurs aberrantes</a:t>
            </a:r>
          </a:p>
        </p:txBody>
      </p:sp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151E9FFF-FEBD-2872-31F3-7B4DF4ABABF1}"/>
              </a:ext>
            </a:extLst>
          </p:cNvPr>
          <p:cNvSpPr txBox="1">
            <a:spLocks/>
          </p:cNvSpPr>
          <p:nvPr/>
        </p:nvSpPr>
        <p:spPr>
          <a:xfrm>
            <a:off x="1600960" y="5511729"/>
            <a:ext cx="5147943" cy="322442"/>
          </a:xfrm>
          <a:prstGeom prst="rect">
            <a:avLst/>
          </a:prstGeom>
        </p:spPr>
        <p:txBody>
          <a:bodyPr vert="horz" lIns="0" tIns="0" rIns="0" bIns="0" rtlCol="0">
            <a:normAutofit fontScale="70000" lnSpcReduction="20000"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/>
              <a:t>Schéma explicatif de L'Interquartile Range (IQR)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B74E4A-ABAC-F941-E0F4-9FC06FCC2A66}"/>
              </a:ext>
            </a:extLst>
          </p:cNvPr>
          <p:cNvSpPr txBox="1">
            <a:spLocks/>
          </p:cNvSpPr>
          <p:nvPr/>
        </p:nvSpPr>
        <p:spPr>
          <a:xfrm>
            <a:off x="8017068" y="5015438"/>
            <a:ext cx="3219898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Remplacement par Nan pour imputer plus tard</a:t>
            </a:r>
            <a:endParaRPr lang="fr-FR" dirty="0"/>
          </a:p>
        </p:txBody>
      </p:sp>
      <p:pic>
        <p:nvPicPr>
          <p:cNvPr id="11" name="Picture 4" descr="Handling missing values in dataset — 9 methods that you need to know | by  Subha | Medium">
            <a:extLst>
              <a:ext uri="{FF2B5EF4-FFF2-40B4-BE49-F238E27FC236}">
                <a16:creationId xmlns:a16="http://schemas.microsoft.com/office/drawing/2014/main" id="{2E1A1149-5C28-7F73-181C-6FFD3B208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336" y="811604"/>
            <a:ext cx="2224840" cy="12506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8EEF228E-37E0-1E69-F941-ECAF5E06D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19966449" y="748306"/>
            <a:ext cx="1991431" cy="12506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Outliers Consulting Ltd.">
            <a:extLst>
              <a:ext uri="{FF2B5EF4-FFF2-40B4-BE49-F238E27FC236}">
                <a16:creationId xmlns:a16="http://schemas.microsoft.com/office/drawing/2014/main" id="{242CFB80-18BF-3585-B4D6-36DB22599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40" y="2266478"/>
            <a:ext cx="2600753" cy="25071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6E083BC-1B63-ADCA-A838-59A55F7777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50381" r="-381"/>
          <a:stretch/>
        </p:blipFill>
        <p:spPr>
          <a:xfrm>
            <a:off x="-7011365" y="1595753"/>
            <a:ext cx="6096000" cy="4830947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7C3A09E-89E3-B671-88EE-1E62D51B01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0190" y="7999183"/>
            <a:ext cx="628737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93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12</a:t>
            </a:fld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BE3F5F7-A7E6-95F4-E665-FE6354A5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81" y="431299"/>
            <a:ext cx="10435588" cy="589130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800" dirty="0"/>
              <a:t>Étape 2 - valeurs aberrantes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AC1FCD2E-06A2-CE3B-C580-5932DEBAA9E3}"/>
              </a:ext>
            </a:extLst>
          </p:cNvPr>
          <p:cNvSpPr txBox="1">
            <a:spLocks/>
          </p:cNvSpPr>
          <p:nvPr/>
        </p:nvSpPr>
        <p:spPr>
          <a:xfrm>
            <a:off x="8017067" y="5172393"/>
            <a:ext cx="3219898" cy="8774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 err="1"/>
              <a:t>Boxplot</a:t>
            </a:r>
            <a:r>
              <a:rPr lang="fr-FR" sz="1800" b="1" dirty="0"/>
              <a:t> après</a:t>
            </a:r>
            <a:r>
              <a:rPr lang="fr-FR" sz="1800" dirty="0"/>
              <a:t> remplacement des valeurs aberrantes par Nan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91FFAD-30CE-C32A-0ECC-804E91515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81" r="-381"/>
          <a:stretch/>
        </p:blipFill>
        <p:spPr>
          <a:xfrm>
            <a:off x="1122985" y="1373607"/>
            <a:ext cx="6096000" cy="4830947"/>
          </a:xfrm>
          <a:prstGeom prst="rect">
            <a:avLst/>
          </a:prstGeom>
        </p:spPr>
      </p:pic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3E1AB38E-3643-FB44-AA0F-EF42568EAD88}"/>
              </a:ext>
            </a:extLst>
          </p:cNvPr>
          <p:cNvSpPr txBox="1">
            <a:spLocks/>
          </p:cNvSpPr>
          <p:nvPr/>
        </p:nvSpPr>
        <p:spPr>
          <a:xfrm>
            <a:off x="1748235" y="6396511"/>
            <a:ext cx="5147943" cy="3224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/>
              <a:t>Remplacement grâce à la méthode des </a:t>
            </a:r>
            <a:r>
              <a:rPr lang="fr-FR" sz="1800" b="1" dirty="0"/>
              <a:t>IQR</a:t>
            </a:r>
            <a:endParaRPr lang="fr-FR" b="1" dirty="0"/>
          </a:p>
        </p:txBody>
      </p:sp>
      <p:pic>
        <p:nvPicPr>
          <p:cNvPr id="8" name="Picture 4" descr="Handling missing values in dataset — 9 methods that you need to know | by  Subha | Medium">
            <a:extLst>
              <a:ext uri="{FF2B5EF4-FFF2-40B4-BE49-F238E27FC236}">
                <a16:creationId xmlns:a16="http://schemas.microsoft.com/office/drawing/2014/main" id="{E9EEDE69-88C2-12C5-2F69-E1A6DBA7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336" y="811604"/>
            <a:ext cx="2224840" cy="12506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5390C43A-9F5B-1808-073B-257BA68700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19966449" y="748306"/>
            <a:ext cx="1991431" cy="12506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Outliers Consulting Ltd.">
            <a:extLst>
              <a:ext uri="{FF2B5EF4-FFF2-40B4-BE49-F238E27FC236}">
                <a16:creationId xmlns:a16="http://schemas.microsoft.com/office/drawing/2014/main" id="{7D902DE4-76C0-9DD7-5976-1DCEC9B89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6640" y="2062207"/>
            <a:ext cx="2600753" cy="25071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81BCCCFC-5FCA-DC35-9F53-0AF38B1CEC23}"/>
              </a:ext>
            </a:extLst>
          </p:cNvPr>
          <p:cNvSpPr/>
          <p:nvPr/>
        </p:nvSpPr>
        <p:spPr>
          <a:xfrm>
            <a:off x="1806394" y="32347309"/>
            <a:ext cx="1244600" cy="44257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7F388C-AC61-6D14-711C-FB508BD947EA}"/>
              </a:ext>
            </a:extLst>
          </p:cNvPr>
          <p:cNvSpPr/>
          <p:nvPr/>
        </p:nvSpPr>
        <p:spPr>
          <a:xfrm>
            <a:off x="5651578" y="32347306"/>
            <a:ext cx="1244600" cy="44257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F2E7B2-C7C3-780E-08D7-8617C03E2F02}"/>
              </a:ext>
            </a:extLst>
          </p:cNvPr>
          <p:cNvSpPr/>
          <p:nvPr/>
        </p:nvSpPr>
        <p:spPr>
          <a:xfrm>
            <a:off x="3103096" y="32351344"/>
            <a:ext cx="1244600" cy="44257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8B492D-E4EE-136D-AC84-7145ECC68327}"/>
              </a:ext>
            </a:extLst>
          </p:cNvPr>
          <p:cNvSpPr/>
          <p:nvPr/>
        </p:nvSpPr>
        <p:spPr>
          <a:xfrm>
            <a:off x="4385667" y="32347307"/>
            <a:ext cx="553115" cy="442573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35E11A-BAAF-73AA-8789-53DA2E55BEB5}"/>
              </a:ext>
            </a:extLst>
          </p:cNvPr>
          <p:cNvSpPr/>
          <p:nvPr/>
        </p:nvSpPr>
        <p:spPr>
          <a:xfrm>
            <a:off x="5015799" y="32347306"/>
            <a:ext cx="553115" cy="442573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311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13</a:t>
            </a:fld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BE3F5F7-A7E6-95F4-E665-FE6354A5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81" y="431299"/>
            <a:ext cx="10435588" cy="589130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800" dirty="0"/>
              <a:t>Étape 3 – Imputations des valeurs manquantes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AC1FCD2E-06A2-CE3B-C580-5932DEBAA9E3}"/>
              </a:ext>
            </a:extLst>
          </p:cNvPr>
          <p:cNvSpPr txBox="1">
            <a:spLocks/>
          </p:cNvSpPr>
          <p:nvPr/>
        </p:nvSpPr>
        <p:spPr>
          <a:xfrm>
            <a:off x="7849117" y="3713035"/>
            <a:ext cx="3219898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91FFAD-30CE-C32A-0ECC-804E91515F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81" r="-381"/>
          <a:stretch/>
        </p:blipFill>
        <p:spPr>
          <a:xfrm>
            <a:off x="1122985" y="1373607"/>
            <a:ext cx="6096000" cy="4830947"/>
          </a:xfrm>
          <a:prstGeom prst="rect">
            <a:avLst/>
          </a:prstGeom>
        </p:spPr>
      </p:pic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3E1AB38E-3643-FB44-AA0F-EF42568EAD88}"/>
              </a:ext>
            </a:extLst>
          </p:cNvPr>
          <p:cNvSpPr txBox="1">
            <a:spLocks/>
          </p:cNvSpPr>
          <p:nvPr/>
        </p:nvSpPr>
        <p:spPr>
          <a:xfrm>
            <a:off x="8100618" y="3748470"/>
            <a:ext cx="3058490" cy="32244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Méthodes de remplacement</a:t>
            </a:r>
            <a:endParaRPr lang="fr-FR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5F5E6D-3DA2-3258-AD49-A9C7F634BD54}"/>
              </a:ext>
            </a:extLst>
          </p:cNvPr>
          <p:cNvSpPr/>
          <p:nvPr/>
        </p:nvSpPr>
        <p:spPr>
          <a:xfrm>
            <a:off x="1422400" y="1651000"/>
            <a:ext cx="1244600" cy="44257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048AB9-7EC7-E1BB-C281-39165B559A9C}"/>
              </a:ext>
            </a:extLst>
          </p:cNvPr>
          <p:cNvSpPr/>
          <p:nvPr/>
        </p:nvSpPr>
        <p:spPr>
          <a:xfrm>
            <a:off x="5267584" y="1650997"/>
            <a:ext cx="1244600" cy="44257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0924E-96F8-556B-57F6-C0456774B373}"/>
              </a:ext>
            </a:extLst>
          </p:cNvPr>
          <p:cNvSpPr/>
          <p:nvPr/>
        </p:nvSpPr>
        <p:spPr>
          <a:xfrm>
            <a:off x="2719102" y="1655035"/>
            <a:ext cx="1244600" cy="442573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50E62A-86ED-1F08-4CE9-6B40D3FF0FE9}"/>
              </a:ext>
            </a:extLst>
          </p:cNvPr>
          <p:cNvSpPr/>
          <p:nvPr/>
        </p:nvSpPr>
        <p:spPr>
          <a:xfrm>
            <a:off x="4001673" y="1650998"/>
            <a:ext cx="553115" cy="442573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04F20A-B11C-36D7-7169-483AC9BEE21B}"/>
              </a:ext>
            </a:extLst>
          </p:cNvPr>
          <p:cNvSpPr/>
          <p:nvPr/>
        </p:nvSpPr>
        <p:spPr>
          <a:xfrm>
            <a:off x="4631805" y="1650997"/>
            <a:ext cx="553115" cy="4425735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5659DD-E666-EEB3-492C-49F9A2150A5D}"/>
              </a:ext>
            </a:extLst>
          </p:cNvPr>
          <p:cNvSpPr/>
          <p:nvPr/>
        </p:nvSpPr>
        <p:spPr>
          <a:xfrm>
            <a:off x="8399145" y="4241101"/>
            <a:ext cx="560410" cy="26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9E50D3-80DE-D28C-7D45-931F2F14C5CC}"/>
              </a:ext>
            </a:extLst>
          </p:cNvPr>
          <p:cNvSpPr/>
          <p:nvPr/>
        </p:nvSpPr>
        <p:spPr>
          <a:xfrm>
            <a:off x="8399145" y="4718830"/>
            <a:ext cx="560410" cy="26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5A2B961-75A7-95E0-AC4D-8F5E6C20CA68}"/>
              </a:ext>
            </a:extLst>
          </p:cNvPr>
          <p:cNvSpPr txBox="1"/>
          <p:nvPr/>
        </p:nvSpPr>
        <p:spPr>
          <a:xfrm>
            <a:off x="9188270" y="4241101"/>
            <a:ext cx="1620957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fr-FR" dirty="0">
                <a:solidFill>
                  <a:schemeClr val="bg1"/>
                </a:solidFill>
              </a:rPr>
              <a:t>KNN imputer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6403877-5649-7BDB-757F-953F660A196A}"/>
              </a:ext>
            </a:extLst>
          </p:cNvPr>
          <p:cNvSpPr txBox="1"/>
          <p:nvPr/>
        </p:nvSpPr>
        <p:spPr>
          <a:xfrm>
            <a:off x="9369232" y="4718830"/>
            <a:ext cx="113364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fr-FR" dirty="0">
                <a:solidFill>
                  <a:schemeClr val="bg1"/>
                </a:solidFill>
              </a:rPr>
              <a:t>Médiane</a:t>
            </a:r>
          </a:p>
        </p:txBody>
      </p:sp>
      <p:pic>
        <p:nvPicPr>
          <p:cNvPr id="25" name="Picture 2" descr="Outliers Consulting Ltd.">
            <a:extLst>
              <a:ext uri="{FF2B5EF4-FFF2-40B4-BE49-F238E27FC236}">
                <a16:creationId xmlns:a16="http://schemas.microsoft.com/office/drawing/2014/main" id="{9232C237-56AF-AE3A-C6B5-A099E06EB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925" y="791845"/>
            <a:ext cx="1252138" cy="12070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Handling missing values in dataset — 9 methods that you need to know | by  Subha | Medium">
            <a:extLst>
              <a:ext uri="{FF2B5EF4-FFF2-40B4-BE49-F238E27FC236}">
                <a16:creationId xmlns:a16="http://schemas.microsoft.com/office/drawing/2014/main" id="{009CA91F-805D-FB1F-B3CE-3B5B84514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8749" y="1650997"/>
            <a:ext cx="3237231" cy="181967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F5345C70-6AC9-04ED-6A47-CD7D983EA0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19966449" y="748306"/>
            <a:ext cx="1991431" cy="12506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1D8067E2-7B91-8670-0F66-E77163CA1F45}"/>
              </a:ext>
            </a:extLst>
          </p:cNvPr>
          <p:cNvSpPr txBox="1">
            <a:spLocks/>
          </p:cNvSpPr>
          <p:nvPr/>
        </p:nvSpPr>
        <p:spPr>
          <a:xfrm>
            <a:off x="7988748" y="5433866"/>
            <a:ext cx="3237231" cy="58913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Pour les données qualitative remplacement par</a:t>
            </a:r>
            <a:r>
              <a:rPr lang="fr-FR" sz="1800" dirty="0">
                <a:solidFill>
                  <a:schemeClr val="bg1"/>
                </a:solidFill>
              </a:rPr>
              <a:t>« </a:t>
            </a:r>
            <a:r>
              <a:rPr lang="fr-FR" sz="1800" dirty="0" err="1">
                <a:solidFill>
                  <a:schemeClr val="bg1"/>
                </a:solidFill>
              </a:rPr>
              <a:t>Unknow</a:t>
            </a:r>
            <a:r>
              <a:rPr lang="fr-FR" sz="1800" dirty="0">
                <a:solidFill>
                  <a:schemeClr val="bg1"/>
                </a:solidFill>
              </a:rPr>
              <a:t> »</a:t>
            </a:r>
          </a:p>
          <a:p>
            <a:pPr algn="ctr"/>
            <a:endParaRPr lang="fr-FR" sz="1800" b="1" dirty="0"/>
          </a:p>
        </p:txBody>
      </p:sp>
    </p:spTree>
    <p:extLst>
      <p:ext uri="{BB962C8B-B14F-4D97-AF65-F5344CB8AC3E}">
        <p14:creationId xmlns:p14="http://schemas.microsoft.com/office/powerpoint/2010/main" val="343821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14</a:t>
            </a:fld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BE3F5F7-A7E6-95F4-E665-FE6354A5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81" y="431299"/>
            <a:ext cx="10435588" cy="589130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800" dirty="0"/>
              <a:t>Étape 4 – Analyses uni/bi varié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AC1FCD2E-06A2-CE3B-C580-5932DEBAA9E3}"/>
              </a:ext>
            </a:extLst>
          </p:cNvPr>
          <p:cNvSpPr txBox="1">
            <a:spLocks/>
          </p:cNvSpPr>
          <p:nvPr/>
        </p:nvSpPr>
        <p:spPr>
          <a:xfrm>
            <a:off x="7379497" y="4046410"/>
            <a:ext cx="3219898" cy="17635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/>
              <a:t>AAAAAAAAAAAAAAAAAAAAAAAAAAAAAAAAAAAAAAAAAAAAAAAAAAAAAAAAAAAAAAAAAAAAAAAAAAAAAAAAAAAAAAAAAAAAAAAAAAAAAAAAAAAAAAAAAAAAAAAAAAAAAAAAAAAAA</a:t>
            </a:r>
            <a:endParaRPr lang="fr-FR" dirty="0"/>
          </a:p>
        </p:txBody>
      </p:sp>
      <p:pic>
        <p:nvPicPr>
          <p:cNvPr id="23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37D6A283-7C9B-A8D2-9675-5E2E64B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7260899" y="1579336"/>
            <a:ext cx="3457094" cy="21710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1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15</a:t>
            </a:fld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BE3F5F7-A7E6-95F4-E665-FE6354A5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81" y="431299"/>
            <a:ext cx="10435588" cy="589130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800" dirty="0"/>
              <a:t>Étape 5 – Analyse </a:t>
            </a:r>
            <a:r>
              <a:rPr lang="fr-FR" sz="2800" dirty="0" err="1"/>
              <a:t>multi-variée</a:t>
            </a:r>
            <a:endParaRPr lang="fr-FR" sz="2800" dirty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AC1FCD2E-06A2-CE3B-C580-5932DEBAA9E3}"/>
              </a:ext>
            </a:extLst>
          </p:cNvPr>
          <p:cNvSpPr txBox="1">
            <a:spLocks/>
          </p:cNvSpPr>
          <p:nvPr/>
        </p:nvSpPr>
        <p:spPr>
          <a:xfrm>
            <a:off x="7498095" y="4021010"/>
            <a:ext cx="3219898" cy="17635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/>
              <a:t>Forte corrélation entre les colonnes: </a:t>
            </a:r>
          </a:p>
          <a:p>
            <a:pPr marL="285750" indent="-285750" algn="l">
              <a:buFontTx/>
              <a:buChar char="-"/>
            </a:pPr>
            <a:r>
              <a:rPr lang="fr-FR" sz="1800" dirty="0"/>
              <a:t>Carbohydrates &amp; Sugar</a:t>
            </a:r>
          </a:p>
          <a:p>
            <a:pPr marL="342900" indent="-342900" algn="l">
              <a:buFontTx/>
              <a:buChar char="-"/>
            </a:pPr>
            <a:r>
              <a:rPr lang="fr-FR" sz="1800" dirty="0"/>
              <a:t>Fat &amp; </a:t>
            </a:r>
            <a:r>
              <a:rPr lang="fr-FR" sz="1800" dirty="0" err="1"/>
              <a:t>Satured</a:t>
            </a:r>
            <a:r>
              <a:rPr lang="fr-FR" sz="1800" dirty="0"/>
              <a:t>-Fat</a:t>
            </a:r>
          </a:p>
          <a:p>
            <a:pPr marL="342900" indent="-342900" algn="l">
              <a:buFontTx/>
              <a:buChar char="-"/>
            </a:pPr>
            <a:r>
              <a:rPr lang="fr-FR" sz="1800" dirty="0"/>
              <a:t>Salt &amp; Sodium</a:t>
            </a:r>
          </a:p>
          <a:p>
            <a:pPr algn="l"/>
            <a:endParaRPr lang="fr-FR" sz="1800" dirty="0"/>
          </a:p>
          <a:p>
            <a:pPr algn="l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799686D-F55C-7CA0-032F-FE0C33DD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325" y="1376566"/>
            <a:ext cx="4812113" cy="4747593"/>
          </a:xfrm>
          <a:prstGeom prst="rect">
            <a:avLst/>
          </a:prstGeom>
        </p:spPr>
      </p:pic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195C414A-9F8B-FF38-4C7E-065CB2E0690F}"/>
              </a:ext>
            </a:extLst>
          </p:cNvPr>
          <p:cNvSpPr txBox="1">
            <a:spLocks/>
          </p:cNvSpPr>
          <p:nvPr/>
        </p:nvSpPr>
        <p:spPr>
          <a:xfrm>
            <a:off x="1639324" y="6253695"/>
            <a:ext cx="4812113" cy="604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Cercle de corrélation des valeurs nutritionnelles</a:t>
            </a:r>
            <a:endParaRPr lang="fr-FR" dirty="0"/>
          </a:p>
        </p:txBody>
      </p:sp>
      <p:pic>
        <p:nvPicPr>
          <p:cNvPr id="23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37D6A283-7C9B-A8D2-9675-5E2E64B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7260899" y="1579336"/>
            <a:ext cx="3457094" cy="21710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207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16</a:t>
            </a:fld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BE3F5F7-A7E6-95F4-E665-FE6354A5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81" y="431299"/>
            <a:ext cx="10435588" cy="589130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800" dirty="0"/>
              <a:t>Étape 5 – Analyse </a:t>
            </a:r>
            <a:r>
              <a:rPr lang="fr-FR" sz="2800" dirty="0" err="1"/>
              <a:t>multi-variée</a:t>
            </a:r>
            <a:endParaRPr lang="fr-FR" sz="2800" dirty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AC1FCD2E-06A2-CE3B-C580-5932DEBAA9E3}"/>
              </a:ext>
            </a:extLst>
          </p:cNvPr>
          <p:cNvSpPr txBox="1">
            <a:spLocks/>
          </p:cNvSpPr>
          <p:nvPr/>
        </p:nvSpPr>
        <p:spPr>
          <a:xfrm>
            <a:off x="7498095" y="4021010"/>
            <a:ext cx="3219898" cy="17635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/>
              <a:t>Forte corrélation entre les colonnes: </a:t>
            </a:r>
          </a:p>
          <a:p>
            <a:pPr marL="285750" indent="-285750" algn="l">
              <a:buFontTx/>
              <a:buChar char="-"/>
            </a:pPr>
            <a:r>
              <a:rPr lang="fr-FR" sz="1800" dirty="0"/>
              <a:t>Carbohydrates &amp; Sugar</a:t>
            </a:r>
          </a:p>
          <a:p>
            <a:pPr marL="342900" indent="-342900" algn="l">
              <a:buFontTx/>
              <a:buChar char="-"/>
            </a:pPr>
            <a:r>
              <a:rPr lang="fr-FR" sz="1800" dirty="0"/>
              <a:t>Fat &amp; </a:t>
            </a:r>
            <a:r>
              <a:rPr lang="fr-FR" sz="1800" dirty="0" err="1"/>
              <a:t>Satured</a:t>
            </a:r>
            <a:r>
              <a:rPr lang="fr-FR" sz="1800" dirty="0"/>
              <a:t>-Fat</a:t>
            </a:r>
          </a:p>
          <a:p>
            <a:pPr marL="342900" indent="-342900" algn="l">
              <a:buFontTx/>
              <a:buChar char="-"/>
            </a:pPr>
            <a:r>
              <a:rPr lang="fr-FR" sz="1800" dirty="0"/>
              <a:t>Salt &amp; Sodium</a:t>
            </a:r>
          </a:p>
          <a:p>
            <a:pPr algn="l"/>
            <a:endParaRPr lang="fr-FR" sz="1800" dirty="0"/>
          </a:p>
          <a:p>
            <a:pPr algn="l"/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9799686D-F55C-7CA0-032F-FE0C33DD9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325" y="1376566"/>
            <a:ext cx="4812113" cy="4747593"/>
          </a:xfrm>
          <a:prstGeom prst="rect">
            <a:avLst/>
          </a:prstGeom>
        </p:spPr>
      </p:pic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195C414A-9F8B-FF38-4C7E-065CB2E0690F}"/>
              </a:ext>
            </a:extLst>
          </p:cNvPr>
          <p:cNvSpPr txBox="1">
            <a:spLocks/>
          </p:cNvSpPr>
          <p:nvPr/>
        </p:nvSpPr>
        <p:spPr>
          <a:xfrm>
            <a:off x="1639324" y="6253695"/>
            <a:ext cx="4812113" cy="604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Cercle de corrélation des valeurs nutritionnelles</a:t>
            </a:r>
            <a:endParaRPr lang="fr-FR" dirty="0"/>
          </a:p>
        </p:txBody>
      </p:sp>
      <p:pic>
        <p:nvPicPr>
          <p:cNvPr id="23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37D6A283-7C9B-A8D2-9675-5E2E64B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7260899" y="1579336"/>
            <a:ext cx="3457094" cy="21710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56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17</a:t>
            </a:fld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BE3F5F7-A7E6-95F4-E665-FE6354A5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81" y="431299"/>
            <a:ext cx="10435588" cy="589130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800" dirty="0"/>
              <a:t>Étape 5 – Analyse </a:t>
            </a:r>
            <a:r>
              <a:rPr lang="fr-FR" sz="2800" dirty="0" err="1"/>
              <a:t>multi-variée</a:t>
            </a:r>
            <a:endParaRPr lang="fr-FR" sz="2800" dirty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AC1FCD2E-06A2-CE3B-C580-5932DEBAA9E3}"/>
              </a:ext>
            </a:extLst>
          </p:cNvPr>
          <p:cNvSpPr txBox="1">
            <a:spLocks/>
          </p:cNvSpPr>
          <p:nvPr/>
        </p:nvSpPr>
        <p:spPr>
          <a:xfrm>
            <a:off x="7623475" y="4046410"/>
            <a:ext cx="3219898" cy="1763581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dirty="0"/>
              <a:t>Forte corrélation entre les colonnes: </a:t>
            </a:r>
          </a:p>
          <a:p>
            <a:pPr marL="342900" indent="-342900" algn="l">
              <a:buFontTx/>
              <a:buChar char="-"/>
            </a:pPr>
            <a:r>
              <a:rPr lang="fr-FR" sz="1800" dirty="0"/>
              <a:t>Salt &amp; Sodium</a:t>
            </a:r>
          </a:p>
          <a:p>
            <a:pPr marL="342900" indent="-342900" algn="l">
              <a:buFontTx/>
              <a:buChar char="-"/>
            </a:pPr>
            <a:r>
              <a:rPr lang="fr-FR" sz="1800" dirty="0"/>
              <a:t>Nutrition score &amp; valeurs nutritionnels</a:t>
            </a:r>
          </a:p>
          <a:p>
            <a:pPr marL="342900" indent="-342900" algn="l">
              <a:buFontTx/>
              <a:buChar char="-"/>
            </a:pPr>
            <a:r>
              <a:rPr lang="fr-FR" sz="1800" dirty="0"/>
              <a:t>Toutes les valeurs nutritionnelles entre elles</a:t>
            </a:r>
          </a:p>
          <a:p>
            <a:pPr algn="l"/>
            <a:endParaRPr lang="fr-FR" sz="1800" dirty="0"/>
          </a:p>
          <a:p>
            <a:pPr algn="l"/>
            <a:endParaRPr lang="fr-FR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195C414A-9F8B-FF38-4C7E-065CB2E0690F}"/>
              </a:ext>
            </a:extLst>
          </p:cNvPr>
          <p:cNvSpPr txBox="1">
            <a:spLocks/>
          </p:cNvSpPr>
          <p:nvPr/>
        </p:nvSpPr>
        <p:spPr>
          <a:xfrm>
            <a:off x="1348627" y="6124548"/>
            <a:ext cx="4812113" cy="604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Matrice de corrélations</a:t>
            </a:r>
            <a:endParaRPr lang="fr-FR" dirty="0"/>
          </a:p>
        </p:txBody>
      </p:sp>
      <p:pic>
        <p:nvPicPr>
          <p:cNvPr id="23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37D6A283-7C9B-A8D2-9675-5E2E64B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7260899" y="1579336"/>
            <a:ext cx="3457094" cy="21710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B109ED8-3812-7806-B366-B9A1B831FD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627" y="1579336"/>
            <a:ext cx="4979515" cy="43168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C4226D-9C77-37EC-18C9-9B654FDF9882}"/>
              </a:ext>
            </a:extLst>
          </p:cNvPr>
          <p:cNvSpPr/>
          <p:nvPr/>
        </p:nvSpPr>
        <p:spPr>
          <a:xfrm>
            <a:off x="3723588" y="2165809"/>
            <a:ext cx="1282045" cy="11901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BBC85-C13E-E92F-66C6-FE5CE1262592}"/>
              </a:ext>
            </a:extLst>
          </p:cNvPr>
          <p:cNvSpPr/>
          <p:nvPr/>
        </p:nvSpPr>
        <p:spPr>
          <a:xfrm>
            <a:off x="5381625" y="2165809"/>
            <a:ext cx="371475" cy="8869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8E8D5-DCF0-9937-A9DC-514BE60C231B}"/>
              </a:ext>
            </a:extLst>
          </p:cNvPr>
          <p:cNvSpPr/>
          <p:nvPr/>
        </p:nvSpPr>
        <p:spPr>
          <a:xfrm>
            <a:off x="5005633" y="3530600"/>
            <a:ext cx="191842" cy="182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555FCC-8092-50F9-B6DE-FCAC08CB5B50}"/>
              </a:ext>
            </a:extLst>
          </p:cNvPr>
          <p:cNvSpPr/>
          <p:nvPr/>
        </p:nvSpPr>
        <p:spPr>
          <a:xfrm>
            <a:off x="5379612" y="3863575"/>
            <a:ext cx="191842" cy="182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32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18</a:t>
            </a:fld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BE3F5F7-A7E6-95F4-E665-FE6354A5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81" y="431299"/>
            <a:ext cx="10435588" cy="589130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800" dirty="0"/>
              <a:t>Étape 5 – Analyse </a:t>
            </a:r>
            <a:r>
              <a:rPr lang="fr-FR" sz="2800" dirty="0" err="1"/>
              <a:t>multi-variée</a:t>
            </a:r>
            <a:endParaRPr lang="fr-FR" sz="2800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195C414A-9F8B-FF38-4C7E-065CB2E0690F}"/>
              </a:ext>
            </a:extLst>
          </p:cNvPr>
          <p:cNvSpPr txBox="1">
            <a:spLocks/>
          </p:cNvSpPr>
          <p:nvPr/>
        </p:nvSpPr>
        <p:spPr>
          <a:xfrm>
            <a:off x="1416295" y="5772899"/>
            <a:ext cx="4812113" cy="604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Box plot de l’ANOVA (nutriscore &amp; valeurs nutritionnelles)</a:t>
            </a:r>
            <a:endParaRPr lang="fr-FR" dirty="0"/>
          </a:p>
        </p:txBody>
      </p:sp>
      <p:pic>
        <p:nvPicPr>
          <p:cNvPr id="23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37D6A283-7C9B-A8D2-9675-5E2E64B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7540299" y="2133858"/>
            <a:ext cx="3457094" cy="21710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3F2C7C7-6D52-9833-959A-AE6918576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14" y="1653062"/>
            <a:ext cx="5999913" cy="3824506"/>
          </a:xfrm>
          <a:prstGeom prst="rect">
            <a:avLst/>
          </a:prstGeom>
        </p:spPr>
      </p:pic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77B61EBF-791A-AF04-63C0-1AC2C9247656}"/>
              </a:ext>
            </a:extLst>
          </p:cNvPr>
          <p:cNvSpPr txBox="1">
            <a:spLocks/>
          </p:cNvSpPr>
          <p:nvPr/>
        </p:nvSpPr>
        <p:spPr>
          <a:xfrm>
            <a:off x="6874756" y="4600633"/>
            <a:ext cx="4812113" cy="604305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defPPr rtl="0">
              <a:defRPr lang="fr-FR"/>
            </a:defPPr>
            <a:lvl1pPr indent="0" algn="ct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indent="0" algn="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2pPr>
            <a:lvl3pPr indent="0" algn="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  <a:lvl4pPr indent="0" algn="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4pPr>
            <a:lvl5pPr indent="0" algn="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F-score: 28023.35</a:t>
            </a:r>
          </a:p>
          <a:p>
            <a:r>
              <a:rPr lang="fr-FR" dirty="0"/>
              <a:t>P-score: 0.0</a:t>
            </a:r>
          </a:p>
        </p:txBody>
      </p:sp>
    </p:spTree>
    <p:extLst>
      <p:ext uri="{BB962C8B-B14F-4D97-AF65-F5344CB8AC3E}">
        <p14:creationId xmlns:p14="http://schemas.microsoft.com/office/powerpoint/2010/main" val="1901657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19</a:t>
            </a:fld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BE3F5F7-A7E6-95F4-E665-FE6354A5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81" y="431299"/>
            <a:ext cx="10435588" cy="589130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800" dirty="0"/>
              <a:t>Étape 5 – Analyse </a:t>
            </a:r>
            <a:r>
              <a:rPr lang="fr-FR" sz="2800" dirty="0" err="1"/>
              <a:t>multi-variée</a:t>
            </a:r>
            <a:endParaRPr lang="fr-FR" sz="2800" dirty="0"/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195C414A-9F8B-FF38-4C7E-065CB2E0690F}"/>
              </a:ext>
            </a:extLst>
          </p:cNvPr>
          <p:cNvSpPr txBox="1">
            <a:spLocks/>
          </p:cNvSpPr>
          <p:nvPr/>
        </p:nvSpPr>
        <p:spPr>
          <a:xfrm>
            <a:off x="1416295" y="5772899"/>
            <a:ext cx="4812113" cy="604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Tableau des ANOVA (nutriscore &amp; valeurs nutritionnelles)</a:t>
            </a:r>
            <a:endParaRPr lang="fr-FR" dirty="0"/>
          </a:p>
        </p:txBody>
      </p:sp>
      <p:pic>
        <p:nvPicPr>
          <p:cNvPr id="23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37D6A283-7C9B-A8D2-9675-5E2E64B685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7540299" y="2133858"/>
            <a:ext cx="3457094" cy="21710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D02FDB9C-BCF2-089D-03AB-4414749AF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968" y="1305447"/>
            <a:ext cx="4800440" cy="433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45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747" y="922430"/>
            <a:ext cx="5744084" cy="643158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Contexte du projet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86121" y="726630"/>
            <a:ext cx="520991" cy="517379"/>
          </a:xfrm>
        </p:spPr>
        <p:txBody>
          <a:bodyPr anchor="t">
            <a:normAutofit/>
          </a:bodyPr>
          <a:lstStyle/>
          <a:p>
            <a:pPr rtl="0">
              <a:spcAft>
                <a:spcPts val="600"/>
              </a:spcAft>
            </a:pPr>
            <a:fld id="{D8DA9DAA-006C-4F4B-980E-E3DF019B24E2}" type="slidenum">
              <a:rPr lang="fr-FR" smtClean="0"/>
              <a:pPr rtl="0">
                <a:spcAft>
                  <a:spcPts val="600"/>
                </a:spcAft>
              </a:pPr>
              <a:t>2</a:t>
            </a:fld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0992" y="1856517"/>
            <a:ext cx="6012813" cy="3144965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algn="l"/>
            <a:r>
              <a:rPr lang="fr-FR" dirty="0"/>
              <a:t>Nettoyer et explorer les données pour améliorer la base de données d'Open Food </a:t>
            </a:r>
            <a:r>
              <a:rPr lang="fr-FR" dirty="0" err="1"/>
              <a:t>Facts</a:t>
            </a:r>
            <a:r>
              <a:rPr lang="fr-FR" dirty="0"/>
              <a:t>?</a:t>
            </a:r>
          </a:p>
          <a:p>
            <a:pPr algn="l" rtl="0"/>
            <a:endParaRPr lang="fr-FR" dirty="0"/>
          </a:p>
          <a:p>
            <a:pPr algn="l" rtl="0"/>
            <a:r>
              <a:rPr lang="fr-FR" dirty="0"/>
              <a:t>L’objectif :</a:t>
            </a:r>
          </a:p>
          <a:p>
            <a:pPr marL="342900" indent="-342900" algn="l" rtl="0">
              <a:buFontTx/>
              <a:buChar char="-"/>
            </a:pPr>
            <a:r>
              <a:rPr lang="fr-FR" dirty="0"/>
              <a:t>Etudier la faisabilité d’un autocomplète à partir de ces données</a:t>
            </a:r>
          </a:p>
          <a:p>
            <a:pPr algn="l" rtl="0"/>
            <a:endParaRPr lang="fr-FR" dirty="0"/>
          </a:p>
          <a:p>
            <a:pPr marL="342900" indent="-342900" algn="l" rtl="0">
              <a:buFontTx/>
              <a:buChar char="-"/>
            </a:pPr>
            <a:endParaRPr lang="fr-FR" dirty="0"/>
          </a:p>
        </p:txBody>
      </p:sp>
      <p:pic>
        <p:nvPicPr>
          <p:cNvPr id="1030" name="Picture 6" descr="Une image d’un bouquet de légumes sur fond jaune">
            <a:extLst>
              <a:ext uri="{FF2B5EF4-FFF2-40B4-BE49-F238E27FC236}">
                <a16:creationId xmlns:a16="http://schemas.microsoft.com/office/drawing/2014/main" id="{73702DEB-8F4F-AADC-7361-114BFB65DEAB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7" b="10017"/>
          <a:stretch>
            <a:fillRect/>
          </a:stretch>
        </p:blipFill>
        <p:spPr bwMode="auto">
          <a:xfrm>
            <a:off x="7593036" y="1575013"/>
            <a:ext cx="3707972" cy="370797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453" y="473964"/>
            <a:ext cx="8965094" cy="957072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dirty="0"/>
              <a:t>DES QUESTIONS ?</a:t>
            </a:r>
          </a:p>
        </p:txBody>
      </p:sp>
      <p:pic>
        <p:nvPicPr>
          <p:cNvPr id="3082" name="Picture 10" descr="Des Questions, Point D'Interrogation">
            <a:extLst>
              <a:ext uri="{FF2B5EF4-FFF2-40B4-BE49-F238E27FC236}">
                <a16:creationId xmlns:a16="http://schemas.microsoft.com/office/drawing/2014/main" id="{DEED3A53-B639-31F8-591F-9F32B8959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5" y="1733550"/>
            <a:ext cx="485775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40609" y="3127248"/>
            <a:ext cx="6117381" cy="301752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Ethan VUILLEMIN​</a:t>
            </a:r>
          </a:p>
          <a:p>
            <a:pPr rtl="0"/>
            <a:r>
              <a:rPr lang="fr-FR" dirty="0"/>
              <a:t>07 63 76 58 31</a:t>
            </a:r>
          </a:p>
          <a:p>
            <a:pPr rtl="0"/>
            <a:r>
              <a:rPr lang="fr-FR" dirty="0"/>
              <a:t>vuilleminethan@gmail.com</a:t>
            </a:r>
          </a:p>
          <a:p>
            <a:pPr rtl="0"/>
            <a:endParaRPr lang="fr-FR" dirty="0"/>
          </a:p>
          <a:p>
            <a:pPr rtl="0"/>
            <a:endParaRPr lang="fr-FR" dirty="0"/>
          </a:p>
        </p:txBody>
      </p:sp>
      <p:pic>
        <p:nvPicPr>
          <p:cNvPr id="3076" name="Picture 4" descr="Cartoon gif. A smiling bean walks in place and tips its hat.">
            <a:extLst>
              <a:ext uri="{FF2B5EF4-FFF2-40B4-BE49-F238E27FC236}">
                <a16:creationId xmlns:a16="http://schemas.microsoft.com/office/drawing/2014/main" id="{285A6C30-359E-DB95-EA58-ACAD870A4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5" y="3127248"/>
            <a:ext cx="3531704" cy="353170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635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112" y="358302"/>
            <a:ext cx="10435588" cy="589130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800" dirty="0"/>
              <a:t>Sommaire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1026" name="Picture 2" descr="Outliers Consulting Ltd.">
            <a:extLst>
              <a:ext uri="{FF2B5EF4-FFF2-40B4-BE49-F238E27FC236}">
                <a16:creationId xmlns:a16="http://schemas.microsoft.com/office/drawing/2014/main" id="{FA3336F4-9A54-1CD0-7DA5-13EB0D6CF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518" y="2647757"/>
            <a:ext cx="1570995" cy="15144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andling missing values in dataset — 9 methods that you need to know | by  Subha | Medium">
            <a:extLst>
              <a:ext uri="{FF2B5EF4-FFF2-40B4-BE49-F238E27FC236}">
                <a16:creationId xmlns:a16="http://schemas.microsoft.com/office/drawing/2014/main" id="{91AB8901-4A0F-E90A-FC80-544BFB09F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994" y="2593130"/>
            <a:ext cx="2791395" cy="156906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CA1686CC-40E5-9AFB-3FFB-FCD35F2D36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9160981" y="2567924"/>
            <a:ext cx="2498549" cy="156906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 Preprocessing in Data Mining | Analytics Vidhya">
            <a:extLst>
              <a:ext uri="{FF2B5EF4-FFF2-40B4-BE49-F238E27FC236}">
                <a16:creationId xmlns:a16="http://schemas.microsoft.com/office/drawing/2014/main" id="{42F2469A-8130-2233-0364-CB2FA410A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300" y="2663812"/>
            <a:ext cx="2329876" cy="153037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6B6BDBE4-D115-C4C6-F53B-533B04F14A3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130300" y="4469987"/>
            <a:ext cx="2329876" cy="394113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algn="ctr"/>
            <a:r>
              <a:rPr lang="fr-FR" sz="1500" b="1" dirty="0"/>
              <a:t>Etape 1 – Nettoyer et filtrez les </a:t>
            </a:r>
            <a:r>
              <a:rPr lang="fr-FR" sz="1500" b="1" dirty="0" err="1"/>
              <a:t>features</a:t>
            </a:r>
            <a:endParaRPr lang="fr-FR" sz="1500" b="1" dirty="0"/>
          </a:p>
        </p:txBody>
      </p:sp>
      <p:sp>
        <p:nvSpPr>
          <p:cNvPr id="14" name="Espace réservé du texte 3">
            <a:extLst>
              <a:ext uri="{FF2B5EF4-FFF2-40B4-BE49-F238E27FC236}">
                <a16:creationId xmlns:a16="http://schemas.microsoft.com/office/drawing/2014/main" id="{5A371A4D-476C-BF1E-BF5E-F035059D0CF6}"/>
              </a:ext>
            </a:extLst>
          </p:cNvPr>
          <p:cNvSpPr txBox="1">
            <a:spLocks/>
          </p:cNvSpPr>
          <p:nvPr/>
        </p:nvSpPr>
        <p:spPr>
          <a:xfrm>
            <a:off x="3763624" y="4504071"/>
            <a:ext cx="1900782" cy="505872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>
            <a:defPPr>
              <a:defRPr lang="fr-FR"/>
            </a:defPPr>
            <a:lvl1pPr indent="0" algn="ct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indent="0" algn="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2pPr>
            <a:lvl3pPr indent="0" algn="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  <a:lvl4pPr indent="0" algn="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4pPr>
            <a:lvl5pPr indent="0" algn="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Etape 2 – Identifiez &amp; Traitez les </a:t>
            </a:r>
            <a:r>
              <a:rPr lang="fr-FR" dirty="0" err="1"/>
              <a:t>outliers</a:t>
            </a:r>
            <a:endParaRPr lang="fr-FR" dirty="0"/>
          </a:p>
        </p:txBody>
      </p:sp>
      <p:sp>
        <p:nvSpPr>
          <p:cNvPr id="15" name="Espace réservé du texte 3">
            <a:extLst>
              <a:ext uri="{FF2B5EF4-FFF2-40B4-BE49-F238E27FC236}">
                <a16:creationId xmlns:a16="http://schemas.microsoft.com/office/drawing/2014/main" id="{DAF61625-CA2C-6DD4-B803-6821F09D16EE}"/>
              </a:ext>
            </a:extLst>
          </p:cNvPr>
          <p:cNvSpPr txBox="1">
            <a:spLocks/>
          </p:cNvSpPr>
          <p:nvPr/>
        </p:nvSpPr>
        <p:spPr>
          <a:xfrm>
            <a:off x="6016995" y="4469987"/>
            <a:ext cx="2791395" cy="3941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500" b="1" dirty="0"/>
              <a:t>Etape 3 – Identifiez &amp; Traitez les valeurs aberrantes</a:t>
            </a:r>
          </a:p>
        </p:txBody>
      </p:sp>
      <p:sp>
        <p:nvSpPr>
          <p:cNvPr id="16" name="Espace réservé du texte 3">
            <a:extLst>
              <a:ext uri="{FF2B5EF4-FFF2-40B4-BE49-F238E27FC236}">
                <a16:creationId xmlns:a16="http://schemas.microsoft.com/office/drawing/2014/main" id="{BD93AE45-E1C0-E736-FB06-881B76FFEBDB}"/>
              </a:ext>
            </a:extLst>
          </p:cNvPr>
          <p:cNvSpPr txBox="1">
            <a:spLocks/>
          </p:cNvSpPr>
          <p:nvPr/>
        </p:nvSpPr>
        <p:spPr>
          <a:xfrm>
            <a:off x="9160980" y="4469987"/>
            <a:ext cx="2498549" cy="3941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rtl="0">
              <a:defRPr lang="fr-FR"/>
            </a:defPPr>
            <a:lvl1pPr indent="0" algn="ct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</a:defRPr>
            </a:lvl1pPr>
            <a:lvl2pPr indent="0" algn="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2pPr>
            <a:lvl3pPr indent="0" algn="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3pPr>
            <a:lvl4pPr indent="0" algn="r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>
                <a:solidFill>
                  <a:schemeClr val="bg1"/>
                </a:solidFill>
              </a:defRPr>
            </a:lvl4pPr>
            <a:lvl5pPr indent="0" algn="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FR" dirty="0"/>
              <a:t>Etape 4 – Analyses uni/bi/multi variée</a:t>
            </a:r>
          </a:p>
        </p:txBody>
      </p:sp>
    </p:spTree>
    <p:extLst>
      <p:ext uri="{BB962C8B-B14F-4D97-AF65-F5344CB8AC3E}">
        <p14:creationId xmlns:p14="http://schemas.microsoft.com/office/powerpoint/2010/main" val="204365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4</a:t>
            </a:fld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BE3F5F7-A7E6-95F4-E665-FE6354A5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291" y="432065"/>
            <a:ext cx="10435588" cy="589130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800" dirty="0"/>
              <a:t>Étape 1 – </a:t>
            </a:r>
            <a:r>
              <a:rPr lang="fr-FR" sz="2800" dirty="0" err="1"/>
              <a:t>Features</a:t>
            </a:r>
            <a:r>
              <a:rPr lang="fr-FR" sz="2800" dirty="0"/>
              <a:t> du </a:t>
            </a:r>
            <a:r>
              <a:rPr lang="fr-FR" sz="2800" dirty="0" err="1"/>
              <a:t>dataset</a:t>
            </a:r>
            <a:endParaRPr lang="fr-FR" sz="2800" dirty="0"/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709354ED-5B82-B4D9-8E18-72D6F85D94FE}"/>
              </a:ext>
            </a:extLst>
          </p:cNvPr>
          <p:cNvSpPr txBox="1">
            <a:spLocks/>
          </p:cNvSpPr>
          <p:nvPr/>
        </p:nvSpPr>
        <p:spPr>
          <a:xfrm>
            <a:off x="7834337" y="4853452"/>
            <a:ext cx="3219898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 dirty="0"/>
          </a:p>
        </p:txBody>
      </p:sp>
      <p:sp>
        <p:nvSpPr>
          <p:cNvPr id="2053" name="Espace réservé du texte 3">
            <a:extLst>
              <a:ext uri="{FF2B5EF4-FFF2-40B4-BE49-F238E27FC236}">
                <a16:creationId xmlns:a16="http://schemas.microsoft.com/office/drawing/2014/main" id="{255462B8-BA75-587F-8483-4B82B80325B9}"/>
              </a:ext>
            </a:extLst>
          </p:cNvPr>
          <p:cNvSpPr txBox="1">
            <a:spLocks/>
          </p:cNvSpPr>
          <p:nvPr/>
        </p:nvSpPr>
        <p:spPr>
          <a:xfrm>
            <a:off x="16746551" y="3502006"/>
            <a:ext cx="3219898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fr-FR" sz="1800" dirty="0"/>
              <a:t>Création de fonction</a:t>
            </a:r>
          </a:p>
          <a:p>
            <a:pPr marL="342900" indent="-342900" algn="l">
              <a:buFontTx/>
              <a:buChar char="-"/>
            </a:pPr>
            <a:r>
              <a:rPr lang="fr-FR" sz="1800" dirty="0"/>
              <a:t>Documentation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4" name="Picture 10" descr="Data Preprocessing in Data Mining | Analytics Vidhya">
            <a:extLst>
              <a:ext uri="{FF2B5EF4-FFF2-40B4-BE49-F238E27FC236}">
                <a16:creationId xmlns:a16="http://schemas.microsoft.com/office/drawing/2014/main" id="{1CB403FA-137E-9613-2C48-280B68A02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484" y="2533981"/>
            <a:ext cx="3379603" cy="19360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Outliers Consulting Ltd.">
            <a:extLst>
              <a:ext uri="{FF2B5EF4-FFF2-40B4-BE49-F238E27FC236}">
                <a16:creationId xmlns:a16="http://schemas.microsoft.com/office/drawing/2014/main" id="{118FC6DB-0218-8E8D-DF59-4C1A1CB1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925" y="791845"/>
            <a:ext cx="1252138" cy="12070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andling missing values in dataset — 9 methods that you need to know | by  Subha | Medium">
            <a:extLst>
              <a:ext uri="{FF2B5EF4-FFF2-40B4-BE49-F238E27FC236}">
                <a16:creationId xmlns:a16="http://schemas.microsoft.com/office/drawing/2014/main" id="{F6DC07C3-E981-A8A7-F325-674C24AB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336" y="811604"/>
            <a:ext cx="2224840" cy="12506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0FD44798-8D34-EE0B-AB4E-8D5A628D2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19966449" y="748306"/>
            <a:ext cx="1991431" cy="12506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C4E25F8-5A5E-5161-C5D1-4C172528DC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4698" y="2135623"/>
            <a:ext cx="3443407" cy="184416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32513F8-D14C-05AA-07FF-401EE144122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519"/>
          <a:stretch/>
        </p:blipFill>
        <p:spPr>
          <a:xfrm>
            <a:off x="1584698" y="4115123"/>
            <a:ext cx="3443407" cy="2245754"/>
          </a:xfrm>
          <a:prstGeom prst="rect">
            <a:avLst/>
          </a:prstGeom>
        </p:spPr>
      </p:pic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9BF683BC-78B0-3507-40A7-364BDFB355E2}"/>
              </a:ext>
            </a:extLst>
          </p:cNvPr>
          <p:cNvSpPr txBox="1">
            <a:spLocks/>
          </p:cNvSpPr>
          <p:nvPr/>
        </p:nvSpPr>
        <p:spPr>
          <a:xfrm>
            <a:off x="7754484" y="4695539"/>
            <a:ext cx="3379603" cy="378949"/>
          </a:xfrm>
          <a:prstGeom prst="rect">
            <a:avLst/>
          </a:prstGeom>
        </p:spPr>
        <p:txBody>
          <a:bodyPr vert="horz" lIns="0" tIns="0" rIns="0" bIns="0" rtlCol="0">
            <a:normAutofit fontScale="92500"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b="1" dirty="0" err="1"/>
              <a:t>Feature</a:t>
            </a:r>
            <a:r>
              <a:rPr lang="fr-FR" sz="1800" b="1" dirty="0"/>
              <a:t> Cible: nutrition_grade_fr</a:t>
            </a:r>
            <a:endParaRPr lang="fr-FR" dirty="0"/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1CFBBA76-AAAC-7C25-8542-682F4E5ADF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7335577" y="1483834"/>
            <a:ext cx="4531186" cy="4687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9295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Handling missing values in dataset — 9 methods that you need to know | by  Subha | Medium">
            <a:extLst>
              <a:ext uri="{FF2B5EF4-FFF2-40B4-BE49-F238E27FC236}">
                <a16:creationId xmlns:a16="http://schemas.microsoft.com/office/drawing/2014/main" id="{F6DC07C3-E981-A8A7-F325-674C24AB2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484" y="2518209"/>
            <a:ext cx="3472316" cy="19518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5</a:t>
            </a:fld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BE3F5F7-A7E6-95F4-E665-FE6354A5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291" y="432065"/>
            <a:ext cx="10435588" cy="589130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800" dirty="0"/>
              <a:t>Étape 1 - Valeurs manquantes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1592BDA-4E3C-57EE-4278-BE3BF2DC20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655" y="1373607"/>
            <a:ext cx="4531186" cy="4687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CA55590-3A2B-90B2-CA56-91B8A29456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806639" y="2333308"/>
            <a:ext cx="5875992" cy="3452180"/>
          </a:xfrm>
          <a:prstGeom prst="rect">
            <a:avLst/>
          </a:prstGeom>
        </p:spPr>
      </p:pic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709354ED-5B82-B4D9-8E18-72D6F85D94FE}"/>
              </a:ext>
            </a:extLst>
          </p:cNvPr>
          <p:cNvSpPr txBox="1">
            <a:spLocks/>
          </p:cNvSpPr>
          <p:nvPr/>
        </p:nvSpPr>
        <p:spPr>
          <a:xfrm>
            <a:off x="7834337" y="4853452"/>
            <a:ext cx="3219898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b="1" dirty="0"/>
              <a:t>Avant</a:t>
            </a:r>
            <a:r>
              <a:rPr lang="fr-FR" sz="1800" dirty="0"/>
              <a:t> suppressions des colonnes avec plus de 50% de valeurs manquantes</a:t>
            </a:r>
            <a:endParaRPr lang="fr-FR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33973890-F782-6BA0-875F-3111590E6592}"/>
              </a:ext>
            </a:extLst>
          </p:cNvPr>
          <p:cNvSpPr txBox="1">
            <a:spLocks/>
          </p:cNvSpPr>
          <p:nvPr/>
        </p:nvSpPr>
        <p:spPr>
          <a:xfrm>
            <a:off x="2249238" y="6232477"/>
            <a:ext cx="3219898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b="1" dirty="0"/>
              <a:t>Nombres de colonnes: 168</a:t>
            </a:r>
            <a:endParaRPr lang="fr-FR" dirty="0"/>
          </a:p>
        </p:txBody>
      </p:sp>
      <p:sp>
        <p:nvSpPr>
          <p:cNvPr id="2053" name="Espace réservé du texte 3">
            <a:extLst>
              <a:ext uri="{FF2B5EF4-FFF2-40B4-BE49-F238E27FC236}">
                <a16:creationId xmlns:a16="http://schemas.microsoft.com/office/drawing/2014/main" id="{255462B8-BA75-587F-8483-4B82B80325B9}"/>
              </a:ext>
            </a:extLst>
          </p:cNvPr>
          <p:cNvSpPr txBox="1">
            <a:spLocks/>
          </p:cNvSpPr>
          <p:nvPr/>
        </p:nvSpPr>
        <p:spPr>
          <a:xfrm>
            <a:off x="16746551" y="3502006"/>
            <a:ext cx="3219898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Tx/>
              <a:buChar char="-"/>
            </a:pPr>
            <a:r>
              <a:rPr lang="fr-FR" sz="1800" dirty="0"/>
              <a:t>Création de fonction</a:t>
            </a:r>
          </a:p>
          <a:p>
            <a:pPr marL="342900" indent="-342900" algn="l">
              <a:buFontTx/>
              <a:buChar char="-"/>
            </a:pPr>
            <a:r>
              <a:rPr lang="fr-FR" sz="1800" dirty="0"/>
              <a:t>Documentation</a:t>
            </a:r>
          </a:p>
          <a:p>
            <a:pPr algn="l"/>
            <a:endParaRPr lang="fr-FR" dirty="0"/>
          </a:p>
          <a:p>
            <a:pPr algn="l"/>
            <a:endParaRPr lang="fr-FR" dirty="0"/>
          </a:p>
          <a:p>
            <a:pPr algn="l"/>
            <a:endParaRPr lang="fr-FR" dirty="0"/>
          </a:p>
        </p:txBody>
      </p:sp>
      <p:pic>
        <p:nvPicPr>
          <p:cNvPr id="6" name="Picture 2" descr="Outliers Consulting Ltd.">
            <a:extLst>
              <a:ext uri="{FF2B5EF4-FFF2-40B4-BE49-F238E27FC236}">
                <a16:creationId xmlns:a16="http://schemas.microsoft.com/office/drawing/2014/main" id="{118FC6DB-0218-8E8D-DF59-4C1A1CB14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925" y="791845"/>
            <a:ext cx="1252138" cy="12070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0FD44798-8D34-EE0B-AB4E-8D5A628D25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19966449" y="748306"/>
            <a:ext cx="1991431" cy="12506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E75AA5E-6AC8-9755-BA79-6CEDF22B9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0655" y="10229667"/>
            <a:ext cx="3554995" cy="190393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7A4D143-257A-91A8-9882-551C07185F3A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3519"/>
          <a:stretch/>
        </p:blipFill>
        <p:spPr>
          <a:xfrm>
            <a:off x="3603656" y="12064585"/>
            <a:ext cx="3443407" cy="22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6</a:t>
            </a:fld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BE3F5F7-A7E6-95F4-E665-FE6354A5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291" y="432065"/>
            <a:ext cx="10435588" cy="589130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800" dirty="0"/>
              <a:t>Étape 1 - Valeurs manquantes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FCA55590-3A2B-90B2-CA56-91B8A2945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208" y="1635172"/>
            <a:ext cx="6355114" cy="3733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709354ED-5B82-B4D9-8E18-72D6F85D94FE}"/>
              </a:ext>
            </a:extLst>
          </p:cNvPr>
          <p:cNvSpPr txBox="1">
            <a:spLocks/>
          </p:cNvSpPr>
          <p:nvPr/>
        </p:nvSpPr>
        <p:spPr>
          <a:xfrm>
            <a:off x="7834337" y="4853452"/>
            <a:ext cx="3219898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b="1" dirty="0"/>
              <a:t>Après</a:t>
            </a:r>
            <a:r>
              <a:rPr lang="fr-FR" sz="1800" dirty="0"/>
              <a:t> suppressions des colonnes avec plus de 50% de valeurs manquantes</a:t>
            </a:r>
            <a:endParaRPr lang="fr-FR" dirty="0"/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33973890-F782-6BA0-875F-3111590E6592}"/>
              </a:ext>
            </a:extLst>
          </p:cNvPr>
          <p:cNvSpPr txBox="1">
            <a:spLocks/>
          </p:cNvSpPr>
          <p:nvPr/>
        </p:nvSpPr>
        <p:spPr>
          <a:xfrm>
            <a:off x="2651182" y="5622877"/>
            <a:ext cx="3219898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b="1" dirty="0"/>
              <a:t>Nombres de colonnes: 32</a:t>
            </a:r>
            <a:endParaRPr lang="fr-FR" dirty="0"/>
          </a:p>
        </p:txBody>
      </p:sp>
      <p:pic>
        <p:nvPicPr>
          <p:cNvPr id="5" name="Picture 10" descr="Data Preprocessing in Data Mining | Analytics Vidhya">
            <a:extLst>
              <a:ext uri="{FF2B5EF4-FFF2-40B4-BE49-F238E27FC236}">
                <a16:creationId xmlns:a16="http://schemas.microsoft.com/office/drawing/2014/main" id="{C200EDDF-281C-C802-FED2-1C56AE2A7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484" y="2249111"/>
            <a:ext cx="3379603" cy="19360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Outliers Consulting Ltd.">
            <a:extLst>
              <a:ext uri="{FF2B5EF4-FFF2-40B4-BE49-F238E27FC236}">
                <a16:creationId xmlns:a16="http://schemas.microsoft.com/office/drawing/2014/main" id="{60D2078D-B2DC-FB74-A1D4-CA0CFA471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925" y="791845"/>
            <a:ext cx="1252138" cy="12070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45BE31C7-C9F0-0B63-618C-999D830BD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19966449" y="748306"/>
            <a:ext cx="1991431" cy="12506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Handling missing values in dataset — 9 methods that you need to know | by  Subha | Medium">
            <a:extLst>
              <a:ext uri="{FF2B5EF4-FFF2-40B4-BE49-F238E27FC236}">
                <a16:creationId xmlns:a16="http://schemas.microsoft.com/office/drawing/2014/main" id="{5BD26C1C-BD14-C55D-4DA3-0D59BB90A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484" y="2249111"/>
            <a:ext cx="3472316" cy="195182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Ellipse 30">
            <a:extLst>
              <a:ext uri="{FF2B5EF4-FFF2-40B4-BE49-F238E27FC236}">
                <a16:creationId xmlns:a16="http://schemas.microsoft.com/office/drawing/2014/main" id="{D3561845-533D-A823-A966-21D3499DD25F}"/>
              </a:ext>
            </a:extLst>
          </p:cNvPr>
          <p:cNvSpPr/>
          <p:nvPr/>
        </p:nvSpPr>
        <p:spPr>
          <a:xfrm rot="19028187">
            <a:off x="-1574452" y="7134467"/>
            <a:ext cx="415634" cy="8690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EF0A5D5-DCB6-CCF3-1561-1481EE8C0D15}"/>
              </a:ext>
            </a:extLst>
          </p:cNvPr>
          <p:cNvSpPr/>
          <p:nvPr/>
        </p:nvSpPr>
        <p:spPr>
          <a:xfrm rot="19028187">
            <a:off x="-1411431" y="7131252"/>
            <a:ext cx="415634" cy="11098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46E8C24-000D-EB5E-A784-018613492D59}"/>
              </a:ext>
            </a:extLst>
          </p:cNvPr>
          <p:cNvSpPr/>
          <p:nvPr/>
        </p:nvSpPr>
        <p:spPr>
          <a:xfrm rot="19028187">
            <a:off x="-1461630" y="7228666"/>
            <a:ext cx="665052" cy="1094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D9BDC3B8-041D-DF8F-875F-834C795E4F41}"/>
              </a:ext>
            </a:extLst>
          </p:cNvPr>
          <p:cNvSpPr/>
          <p:nvPr/>
        </p:nvSpPr>
        <p:spPr>
          <a:xfrm rot="19028187">
            <a:off x="-1287770" y="7224860"/>
            <a:ext cx="665052" cy="1094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D4557BA8-DA22-7B85-CA6D-1EDDF36EFBDA}"/>
              </a:ext>
            </a:extLst>
          </p:cNvPr>
          <p:cNvSpPr/>
          <p:nvPr/>
        </p:nvSpPr>
        <p:spPr>
          <a:xfrm rot="19028187">
            <a:off x="-1321071" y="7287406"/>
            <a:ext cx="915496" cy="17296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5998CD0-8FDB-EADC-B494-D10868397E01}"/>
              </a:ext>
            </a:extLst>
          </p:cNvPr>
          <p:cNvSpPr/>
          <p:nvPr/>
        </p:nvSpPr>
        <p:spPr>
          <a:xfrm rot="19028187">
            <a:off x="3364093" y="7287406"/>
            <a:ext cx="915496" cy="17296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9BBD9C26-796B-DE0D-0B67-128DF69B6320}"/>
              </a:ext>
            </a:extLst>
          </p:cNvPr>
          <p:cNvSpPr/>
          <p:nvPr/>
        </p:nvSpPr>
        <p:spPr>
          <a:xfrm rot="19042009">
            <a:off x="-1867091" y="7109458"/>
            <a:ext cx="397096" cy="9133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80132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7</a:t>
            </a:fld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BE3F5F7-A7E6-95F4-E665-FE6354A5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291" y="432065"/>
            <a:ext cx="10435588" cy="589130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800" dirty="0"/>
              <a:t>Étape 1 - </a:t>
            </a:r>
            <a:r>
              <a:rPr lang="fr-FR" sz="2800" b="1" dirty="0"/>
              <a:t>valeurs cibles</a:t>
            </a:r>
            <a:endParaRPr lang="fr-FR" sz="2800" dirty="0"/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709354ED-5B82-B4D9-8E18-72D6F85D94FE}"/>
              </a:ext>
            </a:extLst>
          </p:cNvPr>
          <p:cNvSpPr txBox="1">
            <a:spLocks/>
          </p:cNvSpPr>
          <p:nvPr/>
        </p:nvSpPr>
        <p:spPr>
          <a:xfrm>
            <a:off x="7834337" y="4853452"/>
            <a:ext cx="3219898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b="1" dirty="0"/>
              <a:t>Suppression des lignes n’ayant pas de valeur cible.</a:t>
            </a:r>
            <a:endParaRPr lang="fr-FR" dirty="0"/>
          </a:p>
        </p:txBody>
      </p:sp>
      <p:pic>
        <p:nvPicPr>
          <p:cNvPr id="5" name="Picture 10" descr="Data Preprocessing in Data Mining | Analytics Vidhya">
            <a:extLst>
              <a:ext uri="{FF2B5EF4-FFF2-40B4-BE49-F238E27FC236}">
                <a16:creationId xmlns:a16="http://schemas.microsoft.com/office/drawing/2014/main" id="{C200EDDF-281C-C802-FED2-1C56AE2A7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484" y="2699054"/>
            <a:ext cx="3379603" cy="19360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Outliers Consulting Ltd.">
            <a:extLst>
              <a:ext uri="{FF2B5EF4-FFF2-40B4-BE49-F238E27FC236}">
                <a16:creationId xmlns:a16="http://schemas.microsoft.com/office/drawing/2014/main" id="{60D2078D-B2DC-FB74-A1D4-CA0CFA471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925" y="791845"/>
            <a:ext cx="1252138" cy="12070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45BE31C7-C9F0-0B63-618C-999D830BD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19966449" y="748306"/>
            <a:ext cx="1991431" cy="12506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4509F0BA-A224-17B3-81E6-8E1D76282B3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208" y="1635172"/>
            <a:ext cx="6355114" cy="37336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6DD944CB-7031-F500-885A-53B162F9D9A0}"/>
              </a:ext>
            </a:extLst>
          </p:cNvPr>
          <p:cNvSpPr/>
          <p:nvPr/>
        </p:nvSpPr>
        <p:spPr>
          <a:xfrm rot="19028187">
            <a:off x="1292987" y="4351979"/>
            <a:ext cx="415634" cy="8690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1A244F8-5CE4-31E2-F579-F47D4C4D91DF}"/>
              </a:ext>
            </a:extLst>
          </p:cNvPr>
          <p:cNvSpPr/>
          <p:nvPr/>
        </p:nvSpPr>
        <p:spPr>
          <a:xfrm rot="19028187">
            <a:off x="1456008" y="4348764"/>
            <a:ext cx="415634" cy="11098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CAE5F5D-0E76-CFAD-7AC4-9194F092994A}"/>
              </a:ext>
            </a:extLst>
          </p:cNvPr>
          <p:cNvSpPr/>
          <p:nvPr/>
        </p:nvSpPr>
        <p:spPr>
          <a:xfrm rot="19028187">
            <a:off x="1405809" y="4446178"/>
            <a:ext cx="665052" cy="1094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A23773B-0E97-DE9F-2CA8-54511F370839}"/>
              </a:ext>
            </a:extLst>
          </p:cNvPr>
          <p:cNvSpPr/>
          <p:nvPr/>
        </p:nvSpPr>
        <p:spPr>
          <a:xfrm rot="19028187">
            <a:off x="1579669" y="4442372"/>
            <a:ext cx="665052" cy="1094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D946835-A44D-87D7-7E8B-9E9291402B88}"/>
              </a:ext>
            </a:extLst>
          </p:cNvPr>
          <p:cNvSpPr/>
          <p:nvPr/>
        </p:nvSpPr>
        <p:spPr>
          <a:xfrm rot="19028187">
            <a:off x="1546368" y="4504918"/>
            <a:ext cx="915496" cy="17296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60BF9DF-4A73-2EB1-22EA-6BAA475B1FA9}"/>
              </a:ext>
            </a:extLst>
          </p:cNvPr>
          <p:cNvSpPr/>
          <p:nvPr/>
        </p:nvSpPr>
        <p:spPr>
          <a:xfrm rot="18890306">
            <a:off x="6231532" y="4504918"/>
            <a:ext cx="915496" cy="17296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53468AC-41ED-AC08-68E0-5A40A52E3579}"/>
              </a:ext>
            </a:extLst>
          </p:cNvPr>
          <p:cNvSpPr/>
          <p:nvPr/>
        </p:nvSpPr>
        <p:spPr>
          <a:xfrm rot="19042009">
            <a:off x="1000348" y="4326970"/>
            <a:ext cx="397096" cy="91336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BB6BB1A4-7BBB-EAF2-EF5C-9FFAF50CA540}"/>
              </a:ext>
            </a:extLst>
          </p:cNvPr>
          <p:cNvSpPr txBox="1">
            <a:spLocks/>
          </p:cNvSpPr>
          <p:nvPr/>
        </p:nvSpPr>
        <p:spPr>
          <a:xfrm>
            <a:off x="2651182" y="5622877"/>
            <a:ext cx="3219898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b="1" dirty="0"/>
              <a:t>Nombres de colonnes: 18</a:t>
            </a:r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EBD244C-100B-DF0A-DBDB-B6F6AF8889F0}"/>
              </a:ext>
            </a:extLst>
          </p:cNvPr>
          <p:cNvSpPr/>
          <p:nvPr/>
        </p:nvSpPr>
        <p:spPr>
          <a:xfrm rot="19028187">
            <a:off x="2947515" y="4434969"/>
            <a:ext cx="720573" cy="13068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A9973A8-F047-FE71-FD22-6885190C81FB}"/>
              </a:ext>
            </a:extLst>
          </p:cNvPr>
          <p:cNvSpPr/>
          <p:nvPr/>
        </p:nvSpPr>
        <p:spPr>
          <a:xfrm rot="18905453">
            <a:off x="3224269" y="4398406"/>
            <a:ext cx="599424" cy="12116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80AF002-2E96-6FC5-4C79-20A66F22743A}"/>
              </a:ext>
            </a:extLst>
          </p:cNvPr>
          <p:cNvSpPr/>
          <p:nvPr/>
        </p:nvSpPr>
        <p:spPr>
          <a:xfrm rot="18932157">
            <a:off x="2655821" y="4356310"/>
            <a:ext cx="420207" cy="13068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1AACA46-1F9B-4E19-D668-90F84E5A9A94}"/>
              </a:ext>
            </a:extLst>
          </p:cNvPr>
          <p:cNvSpPr/>
          <p:nvPr/>
        </p:nvSpPr>
        <p:spPr>
          <a:xfrm rot="18905453">
            <a:off x="4633204" y="4384117"/>
            <a:ext cx="599424" cy="12116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7209A49-BB1C-9292-A8C8-9DBDBDE0D943}"/>
              </a:ext>
            </a:extLst>
          </p:cNvPr>
          <p:cNvSpPr/>
          <p:nvPr/>
        </p:nvSpPr>
        <p:spPr>
          <a:xfrm rot="18905453">
            <a:off x="4461990" y="4384116"/>
            <a:ext cx="599424" cy="12116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2D3CDD0-4742-DA00-5B02-2D06C4DA1B8F}"/>
              </a:ext>
            </a:extLst>
          </p:cNvPr>
          <p:cNvSpPr/>
          <p:nvPr/>
        </p:nvSpPr>
        <p:spPr>
          <a:xfrm rot="18905453">
            <a:off x="4330607" y="4343678"/>
            <a:ext cx="599424" cy="12116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F4E6D68-58A5-417A-CE64-55DA00DD011A}"/>
              </a:ext>
            </a:extLst>
          </p:cNvPr>
          <p:cNvSpPr/>
          <p:nvPr/>
        </p:nvSpPr>
        <p:spPr>
          <a:xfrm rot="18905453">
            <a:off x="2701300" y="4398406"/>
            <a:ext cx="599424" cy="121160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90126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8</a:t>
            </a:fld>
            <a:endParaRPr lang="fr-FR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3BE3F5F7-A7E6-95F4-E665-FE6354A54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291" y="654879"/>
            <a:ext cx="10435588" cy="589130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sz="2400" dirty="0"/>
              <a:t>Étape 1 - Doublons</a:t>
            </a:r>
          </a:p>
        </p:txBody>
      </p:sp>
      <p:sp>
        <p:nvSpPr>
          <p:cNvPr id="2" name="Espace réservé du texte 3">
            <a:extLst>
              <a:ext uri="{FF2B5EF4-FFF2-40B4-BE49-F238E27FC236}">
                <a16:creationId xmlns:a16="http://schemas.microsoft.com/office/drawing/2014/main" id="{F98BAC8B-CDDA-FE40-5430-1E05FE9C0A2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69908" y="2711664"/>
            <a:ext cx="4218177" cy="2482129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marL="457200" indent="-457200" algn="l" rtl="0">
              <a:buFontTx/>
              <a:buChar char="-"/>
            </a:pPr>
            <a:r>
              <a:rPr lang="fr-FR" sz="2800" dirty="0"/>
              <a:t>Suppression des colonnes doubles</a:t>
            </a:r>
          </a:p>
          <a:p>
            <a:pPr algn="l" rtl="0"/>
            <a:endParaRPr lang="fr-FR" sz="2800" dirty="0"/>
          </a:p>
          <a:p>
            <a:pPr marL="457200" indent="-457200" algn="l" rtl="0">
              <a:buFontTx/>
              <a:buChar char="-"/>
            </a:pPr>
            <a:r>
              <a:rPr lang="fr-FR" sz="2800" dirty="0"/>
              <a:t>Suppression des lignes doubles</a:t>
            </a:r>
          </a:p>
          <a:p>
            <a:pPr marL="457200" indent="-457200" algn="l" rtl="0">
              <a:buFontTx/>
              <a:buChar char="-"/>
            </a:pPr>
            <a:endParaRPr lang="fr-FR" sz="2800" dirty="0"/>
          </a:p>
          <a:p>
            <a:pPr marL="457200" indent="-457200" algn="l" rtl="0">
              <a:buFontTx/>
              <a:buChar char="-"/>
            </a:pPr>
            <a:endParaRPr lang="fr-FR" sz="2800" dirty="0"/>
          </a:p>
          <a:p>
            <a:pPr algn="l" rtl="0"/>
            <a:endParaRPr lang="fr-FR" sz="2800" dirty="0"/>
          </a:p>
          <a:p>
            <a:pPr algn="l" rtl="0"/>
            <a:endParaRPr lang="fr-FR" sz="2800" dirty="0"/>
          </a:p>
        </p:txBody>
      </p:sp>
      <p:pic>
        <p:nvPicPr>
          <p:cNvPr id="7" name="Picture 10" descr="Data Preprocessing in Data Mining | Analytics Vidhya">
            <a:extLst>
              <a:ext uri="{FF2B5EF4-FFF2-40B4-BE49-F238E27FC236}">
                <a16:creationId xmlns:a16="http://schemas.microsoft.com/office/drawing/2014/main" id="{E462E38C-E8C2-CD6D-6688-EF828138A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434" y="2984705"/>
            <a:ext cx="3379603" cy="19360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Outliers Consulting Ltd.">
            <a:extLst>
              <a:ext uri="{FF2B5EF4-FFF2-40B4-BE49-F238E27FC236}">
                <a16:creationId xmlns:a16="http://schemas.microsoft.com/office/drawing/2014/main" id="{FEACD9A7-11F1-F3CD-DAB8-1FEF2E916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925" y="791845"/>
            <a:ext cx="1252138" cy="12070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andling missing values in dataset — 9 methods that you need to know | by  Subha | Medium">
            <a:extLst>
              <a:ext uri="{FF2B5EF4-FFF2-40B4-BE49-F238E27FC236}">
                <a16:creationId xmlns:a16="http://schemas.microsoft.com/office/drawing/2014/main" id="{B5BF5782-9CAE-DE9A-D601-911BD2666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336" y="811604"/>
            <a:ext cx="2224840" cy="12506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17C7DAA9-13A8-9765-97DC-86F21886AA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19966449" y="748306"/>
            <a:ext cx="1991431" cy="12506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9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9D9B7F5D-6BA6-3E0C-03EF-7512E44A31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4630940" y="3853223"/>
            <a:ext cx="3632200" cy="289008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16CCEC0-3A84-EC17-3000-BF8CB477F24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rtl="0"/>
            <a:fld id="{D8DA9DAA-006C-4F4B-980E-E3DF019B24E2}" type="slidenum">
              <a:rPr lang="fr-FR" smtClean="0"/>
              <a:pPr rtl="0"/>
              <a:t>9</a:t>
            </a:fld>
            <a:endParaRPr lang="fr-FR" dirty="0"/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AC1FCD2E-06A2-CE3B-C580-5932DEBAA9E3}"/>
              </a:ext>
            </a:extLst>
          </p:cNvPr>
          <p:cNvSpPr txBox="1">
            <a:spLocks/>
          </p:cNvSpPr>
          <p:nvPr/>
        </p:nvSpPr>
        <p:spPr>
          <a:xfrm>
            <a:off x="9012612" y="4814544"/>
            <a:ext cx="2188960" cy="314496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fr-FR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fr-FR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fr-FR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800" dirty="0"/>
              <a:t>Tout ce qui est:</a:t>
            </a:r>
          </a:p>
          <a:p>
            <a:pPr algn="ctr"/>
            <a:r>
              <a:rPr lang="fr-FR" sz="1800" b="1" dirty="0"/>
              <a:t> 0 &lt; X &gt; 100</a:t>
            </a:r>
          </a:p>
          <a:p>
            <a:pPr algn="ctr"/>
            <a:r>
              <a:rPr lang="fr-FR" sz="1800" i="1" dirty="0"/>
              <a:t>Remplacement par NAN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3BEB568B-A772-FE2C-5654-6832C9226C9E}"/>
              </a:ext>
            </a:extLst>
          </p:cNvPr>
          <p:cNvSpPr txBox="1">
            <a:spLocks/>
          </p:cNvSpPr>
          <p:nvPr/>
        </p:nvSpPr>
        <p:spPr>
          <a:xfrm>
            <a:off x="1007112" y="369373"/>
            <a:ext cx="10435588" cy="88446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fr-FR"/>
            </a:defPPr>
            <a:lvl1pPr algn="r" defTabSz="914400" rtl="0" eaLnBrk="1" latinLnBrk="0" hangingPunct="1">
              <a:lnSpc>
                <a:spcPts val="4000"/>
              </a:lnSpc>
              <a:spcBef>
                <a:spcPct val="0"/>
              </a:spcBef>
              <a:buNone/>
              <a:defRPr lang="fr-FR" sz="4000" b="1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/>
              <a:t>Étape 2 - Identification &amp; remplacement  des valeurs aberrantes </a:t>
            </a:r>
          </a:p>
        </p:txBody>
      </p:sp>
      <p:pic>
        <p:nvPicPr>
          <p:cNvPr id="5" name="Picture 2" descr="Outliers Consulting Ltd.">
            <a:extLst>
              <a:ext uri="{FF2B5EF4-FFF2-40B4-BE49-F238E27FC236}">
                <a16:creationId xmlns:a16="http://schemas.microsoft.com/office/drawing/2014/main" id="{C53BD5AC-222D-39EA-B418-4DD65E28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2925" y="791845"/>
            <a:ext cx="1252138" cy="12070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andling missing values in dataset — 9 methods that you need to know | by  Subha | Medium">
            <a:extLst>
              <a:ext uri="{FF2B5EF4-FFF2-40B4-BE49-F238E27FC236}">
                <a16:creationId xmlns:a16="http://schemas.microsoft.com/office/drawing/2014/main" id="{A52BCDE0-E63D-4874-5844-401586E14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336" y="811604"/>
            <a:ext cx="2224840" cy="12506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Data Analysis Logo Vectors &amp; Illustrations for Free Download | Freepik">
            <a:extLst>
              <a:ext uri="{FF2B5EF4-FFF2-40B4-BE49-F238E27FC236}">
                <a16:creationId xmlns:a16="http://schemas.microsoft.com/office/drawing/2014/main" id="{CF285CF8-801E-C967-A63B-DCEC6273B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9" b="21672"/>
          <a:stretch/>
        </p:blipFill>
        <p:spPr bwMode="auto">
          <a:xfrm>
            <a:off x="19966449" y="748306"/>
            <a:ext cx="1991431" cy="125060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Outliers Consulting Ltd.">
            <a:extLst>
              <a:ext uri="{FF2B5EF4-FFF2-40B4-BE49-F238E27FC236}">
                <a16:creationId xmlns:a16="http://schemas.microsoft.com/office/drawing/2014/main" id="{202F2CA2-D425-3C5C-C578-0FFEDB4D2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716" y="2062207"/>
            <a:ext cx="2600753" cy="250713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E1F439B-858D-4672-E16D-F4253FE855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964452" y="1436905"/>
            <a:ext cx="4622800" cy="367829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80AEE14-E9D6-2623-53FF-BDFC4782A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932657" y="1747904"/>
            <a:ext cx="628737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80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2861_TF89338750_Win32" id="{5DA64B16-7A8A-49A5-8E07-0E2BEF5E28A7}" vid="{3638B087-4232-4E2F-9948-8115634831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Words>463</Words>
  <Application>Microsoft Office PowerPoint</Application>
  <PresentationFormat>Widescreen</PresentationFormat>
  <Paragraphs>123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 Black</vt:lpstr>
      <vt:lpstr>Arial</vt:lpstr>
      <vt:lpstr>Calibri</vt:lpstr>
      <vt:lpstr>Univers</vt:lpstr>
      <vt:lpstr>GradientVTI</vt:lpstr>
      <vt:lpstr>Projet 3</vt:lpstr>
      <vt:lpstr>Contexte du projet</vt:lpstr>
      <vt:lpstr>Sommaire</vt:lpstr>
      <vt:lpstr>Étape 1 – Features du dataset</vt:lpstr>
      <vt:lpstr>Étape 1 - Valeurs manquantes</vt:lpstr>
      <vt:lpstr>Étape 1 - Valeurs manquantes</vt:lpstr>
      <vt:lpstr>Étape 1 - valeurs cibles</vt:lpstr>
      <vt:lpstr>Étape 1 - Doublons</vt:lpstr>
      <vt:lpstr>PowerPoint Presentation</vt:lpstr>
      <vt:lpstr>PowerPoint Presentation</vt:lpstr>
      <vt:lpstr>PowerPoint Presentation</vt:lpstr>
      <vt:lpstr>Étape 2 - valeurs aberrantes</vt:lpstr>
      <vt:lpstr>Étape 3 – Imputations des valeurs manquantes</vt:lpstr>
      <vt:lpstr>Étape 4 – Analyses uni/bi varié</vt:lpstr>
      <vt:lpstr>Étape 5 – Analyse multi-variée</vt:lpstr>
      <vt:lpstr>Étape 5 – Analyse multi-variée</vt:lpstr>
      <vt:lpstr>Étape 5 – Analyse multi-variée</vt:lpstr>
      <vt:lpstr>Étape 5 – Analyse multi-variée</vt:lpstr>
      <vt:lpstr>Étape 5 – Analyse multi-variée</vt:lpstr>
      <vt:lpstr>DES QUESTIONS ?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1</dc:title>
  <dc:creator>Vuillemin, Ethan (GE Vernova)</dc:creator>
  <cp:lastModifiedBy>ethan vuillemin</cp:lastModifiedBy>
  <cp:revision>16</cp:revision>
  <dcterms:created xsi:type="dcterms:W3CDTF">2024-09-11T11:30:48Z</dcterms:created>
  <dcterms:modified xsi:type="dcterms:W3CDTF">2024-10-15T22:27:19Z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