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369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9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7574-23BA-6D45-B016-536AB0396E64}" type="datetimeFigureOut">
              <a:rPr lang="en-US" smtClean="0"/>
              <a:pPr/>
              <a:t>13/09/2011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F30F-0345-1A44-9E30-41AA7A035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6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3A86-FA83-AF41-BB61-F172BE58BC20}" type="datetimeFigureOut">
              <a:rPr lang="en-US" smtClean="0"/>
              <a:pPr/>
              <a:t>13/09/2011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2918-7D3C-0E40-891B-54D9324B8B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9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52BF7-B395-A240-9FF0-0BB70AC141F7}" type="slidenum">
              <a:rPr lang="en-GB"/>
              <a:pPr/>
              <a:t>2</a:t>
            </a:fld>
            <a:endParaRPr lang="en-GB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217BB-4587-E246-8722-EA572FE6A8F8}" type="slidenum">
              <a:rPr lang="en-GB"/>
              <a:pPr/>
              <a:t>11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33D06-8089-5349-A58C-B2ED56066597}" type="slidenum">
              <a:rPr lang="en-GB"/>
              <a:pPr/>
              <a:t>12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19219-74EE-A948-98F7-E81E7082B536}" type="slidenum">
              <a:rPr lang="en-GB"/>
              <a:pPr/>
              <a:t>13</a:t>
            </a:fld>
            <a:endParaRPr lang="en-GB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7B211-FE84-7F40-BAF3-00E839BC3B11}" type="slidenum">
              <a:rPr lang="en-GB"/>
              <a:pPr/>
              <a:t>14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DAE11-BB7D-0743-87EB-7142F9E0BE91}" type="slidenum">
              <a:rPr lang="en-GB"/>
              <a:pPr/>
              <a:t>15</a:t>
            </a:fld>
            <a:endParaRPr lang="en-GB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B2AC0-1694-594F-AF56-AC4D2BD203D7}" type="slidenum">
              <a:rPr lang="en-GB"/>
              <a:pPr/>
              <a:t>16</a:t>
            </a:fld>
            <a:endParaRPr lang="en-GB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07B1D-7578-7B4D-8F53-E432EB349E65}" type="slidenum">
              <a:rPr lang="en-GB"/>
              <a:pPr/>
              <a:t>17</a:t>
            </a:fld>
            <a:endParaRPr lang="en-GB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D15EC-ADC5-E549-BB65-C77214DEE25B}" type="slidenum">
              <a:rPr lang="en-GB"/>
              <a:pPr/>
              <a:t>3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61873-B737-0047-9F03-991E20FA0488}" type="slidenum">
              <a:rPr lang="en-GB"/>
              <a:pPr/>
              <a:t>4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9B24E-C19D-924B-BC85-26740E8D428E}" type="slidenum">
              <a:rPr lang="en-GB"/>
              <a:pPr/>
              <a:t>5</a:t>
            </a:fld>
            <a:endParaRPr lang="en-GB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34D22-D7BA-7A4C-B91B-9A3C11B2C228}" type="slidenum">
              <a:rPr lang="en-GB"/>
              <a:pPr/>
              <a:t>6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5260D-8E81-CA40-B93E-5D4CAE07AAC8}" type="slidenum">
              <a:rPr lang="en-GB"/>
              <a:pPr/>
              <a:t>7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C466D-1027-EE48-9D1C-A87FD07350AE}" type="slidenum">
              <a:rPr lang="en-GB"/>
              <a:pPr/>
              <a:t>8</a:t>
            </a:fld>
            <a:endParaRPr lang="en-GB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EA0DC-934F-1A4A-B205-B743DFADFD1B}" type="slidenum">
              <a:rPr lang="en-GB"/>
              <a:pPr/>
              <a:t>9</a:t>
            </a:fld>
            <a:endParaRPr lang="en-GB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60B4C-65C2-3A43-84CC-81F23A233D34}" type="slidenum">
              <a:rPr lang="en-GB"/>
              <a:pPr/>
              <a:t>10</a:t>
            </a:fld>
            <a:endParaRPr lang="en-GB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A5FE7-6A22-074E-A6F8-59CA589A2DE8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B9F1-9E54-0849-BFCF-4EA3B9A9F413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EB80-7264-4448-9E0B-B251BE1447BB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 smtClean="0"/>
            </a:lvl1pPr>
          </a:lstStyle>
          <a:p>
            <a:fld id="{1316C3FF-0B61-2049-BA3E-9CFD50ABC2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1677-F7D3-0D40-8813-E933FDB757EC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816B-EFF2-A54C-A1D6-FA8FAB1FB13E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1066-235A-7F47-801C-2948F10EDEF5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0D9-F157-EC4E-A366-7FF322A0093E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BD-EF5E-B84B-81D3-7C57B59CF4CF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C3B-81E3-794A-BCF4-10A9D2FE94EB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0A4DD-E832-4044-B32C-5E038ABFF8D2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BA07ED-0714-9744-AD27-ECB95011C5E7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98BA5-CD8E-B24A-AAC9-F3BF9CA9F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91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GB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65D17EE-0E77-7442-A7EA-D211E6486163}" type="datetime1">
              <a:rPr lang="en-US" smtClean="0"/>
              <a:pPr/>
              <a:t>13/09/2011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549F5D-CAE6-DF41-8961-4F12021485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_tf_cmyk.eps"/>
          <p:cNvPicPr>
            <a:picLocks noChangeAspect="1"/>
          </p:cNvPicPr>
          <p:nvPr userDrawn="1"/>
        </p:nvPicPr>
        <p:blipFill>
          <a:blip r:embed="rId15">
            <a:lum/>
          </a:blip>
          <a:stretch>
            <a:fillRect/>
          </a:stretch>
        </p:blipFill>
        <p:spPr>
          <a:xfrm>
            <a:off x="7435891" y="69666"/>
            <a:ext cx="1644877" cy="4946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68000"/>
        <a:buFont typeface="Wingdings 3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800"/>
        </a:spcBef>
        <a:buClr>
          <a:schemeClr val="accent1"/>
        </a:buClr>
        <a:buFont typeface="Verdana"/>
        <a:buChar char="◦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7/8: Investigating memory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GB" dirty="0">
                <a:effectLst/>
              </a:rPr>
              <a:t>Three memory principles</a:t>
            </a:r>
          </a:p>
          <a:p>
            <a:pPr marL="609600" indent="-609600">
              <a:buFont typeface="Wingdings" charset="2"/>
              <a:buNone/>
            </a:pPr>
            <a:endParaRPr lang="en-GB" dirty="0">
              <a:effectLst/>
            </a:endParaRPr>
          </a:p>
          <a:p>
            <a:pPr marL="990600" lvl="1" indent="-533400"/>
            <a:r>
              <a:rPr lang="en-GB" dirty="0" err="1">
                <a:solidFill>
                  <a:schemeClr val="hlink"/>
                </a:solidFill>
                <a:effectLst/>
              </a:rPr>
              <a:t>Lorayne’s</a:t>
            </a:r>
            <a:r>
              <a:rPr lang="en-GB" dirty="0">
                <a:solidFill>
                  <a:schemeClr val="hlink"/>
                </a:solidFill>
                <a:effectLst/>
              </a:rPr>
              <a:t> imagery mnemonic</a:t>
            </a:r>
            <a:r>
              <a:rPr lang="en-GB" dirty="0">
                <a:effectLst/>
              </a:rPr>
              <a:t> (E-Prime)</a:t>
            </a:r>
          </a:p>
          <a:p>
            <a:pPr marL="990600" lvl="1" indent="-533400"/>
            <a:r>
              <a:rPr lang="en-GB" dirty="0" err="1">
                <a:solidFill>
                  <a:schemeClr val="hlink"/>
                </a:solidFill>
                <a:effectLst/>
              </a:rPr>
              <a:t>Tulving’s</a:t>
            </a:r>
            <a:r>
              <a:rPr lang="en-GB" dirty="0">
                <a:solidFill>
                  <a:schemeClr val="hlink"/>
                </a:solidFill>
                <a:effectLst/>
              </a:rPr>
              <a:t> encoding specificity principle </a:t>
            </a:r>
            <a:r>
              <a:rPr lang="en-GB" dirty="0">
                <a:solidFill>
                  <a:srgbClr val="FFFFFF"/>
                </a:solidFill>
                <a:effectLst/>
              </a:rPr>
              <a:t>(Paper &amp; pencil)</a:t>
            </a:r>
          </a:p>
          <a:p>
            <a:pPr marL="990600" lvl="1" indent="-533400"/>
            <a:r>
              <a:rPr lang="en-GB" dirty="0">
                <a:solidFill>
                  <a:schemeClr val="hlink"/>
                </a:solidFill>
                <a:effectLst/>
              </a:rPr>
              <a:t>The role of organisation in memory </a:t>
            </a:r>
            <a:r>
              <a:rPr lang="en-GB" dirty="0">
                <a:solidFill>
                  <a:srgbClr val="FFFFFF"/>
                </a:solidFill>
                <a:effectLst/>
              </a:rPr>
              <a:t>(Paper &amp; pencil)</a:t>
            </a:r>
          </a:p>
          <a:p>
            <a:pPr marL="990600" lvl="1" indent="-533400"/>
            <a:endParaRPr lang="en-GB" dirty="0">
              <a:solidFill>
                <a:srgbClr val="FFFFFF"/>
              </a:solidFill>
              <a:effectLst/>
            </a:endParaRPr>
          </a:p>
          <a:p>
            <a:pPr marL="609600" indent="-609600"/>
            <a:endParaRPr lang="en-GB" dirty="0">
              <a:solidFill>
                <a:schemeClr val="hlin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Research Area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GB" sz="2400" dirty="0">
                <a:effectLst/>
              </a:rPr>
              <a:t>Cohen (1980) believes that names are particularly hard to remember because there is no semantic relation between name and face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endParaRPr lang="en-GB" sz="2400" dirty="0">
              <a:effectLst/>
            </a:endParaRPr>
          </a:p>
          <a:p>
            <a:pPr marL="609600" indent="-609600">
              <a:lnSpc>
                <a:spcPct val="80000"/>
              </a:lnSpc>
            </a:pPr>
            <a:r>
              <a:rPr lang="en-GB" sz="2400" dirty="0" err="1">
                <a:effectLst/>
              </a:rPr>
              <a:t>Lorayne</a:t>
            </a:r>
            <a:r>
              <a:rPr lang="en-GB" sz="2400" dirty="0">
                <a:effectLst/>
              </a:rPr>
              <a:t> (1958) suggested that an imagery mnemonic device may help. This has two stages:</a:t>
            </a:r>
          </a:p>
          <a:p>
            <a:pPr marL="609600" indent="-609600">
              <a:lnSpc>
                <a:spcPct val="80000"/>
              </a:lnSpc>
            </a:pPr>
            <a:endParaRPr lang="en-GB" sz="2400" dirty="0">
              <a:effectLst/>
            </a:endParaRPr>
          </a:p>
          <a:p>
            <a:pPr marL="990600" lvl="1" indent="-533400">
              <a:lnSpc>
                <a:spcPct val="80000"/>
              </a:lnSpc>
              <a:buFont typeface="Wingdings" charset="2"/>
              <a:buAutoNum type="arabicPeriod"/>
            </a:pPr>
            <a:r>
              <a:rPr lang="en-GB" sz="2400" dirty="0">
                <a:solidFill>
                  <a:schemeClr val="hlink"/>
                </a:solidFill>
                <a:effectLst/>
              </a:rPr>
              <a:t>Make the name more concrete</a:t>
            </a:r>
          </a:p>
          <a:p>
            <a:pPr marL="990600" lvl="1" indent="-533400">
              <a:lnSpc>
                <a:spcPct val="80000"/>
              </a:lnSpc>
              <a:buFont typeface="Wingdings" charset="2"/>
              <a:buAutoNum type="arabicPeriod"/>
            </a:pPr>
            <a:r>
              <a:rPr lang="en-GB" sz="2400" dirty="0">
                <a:solidFill>
                  <a:schemeClr val="hlink"/>
                </a:solidFill>
                <a:effectLst/>
              </a:rPr>
              <a:t>Link the concrete version of the name with the persons face</a:t>
            </a:r>
            <a:endParaRPr lang="en-GB" sz="2000" dirty="0">
              <a:solidFill>
                <a:schemeClr val="hlink"/>
              </a:solidFill>
              <a:effectLst/>
            </a:endParaRPr>
          </a:p>
          <a:p>
            <a:pPr marL="1371600" lvl="2" indent="-457200">
              <a:lnSpc>
                <a:spcPct val="80000"/>
              </a:lnSpc>
            </a:pPr>
            <a:r>
              <a:rPr lang="en-GB" sz="2000" dirty="0">
                <a:effectLst/>
              </a:rPr>
              <a:t>Peter Underwood </a:t>
            </a:r>
            <a:r>
              <a:rPr lang="en-GB" sz="2000" dirty="0" err="1">
                <a:effectLst/>
                <a:sym typeface="Wingdings" charset="2"/>
              </a:rPr>
              <a:t></a:t>
            </a:r>
            <a:r>
              <a:rPr lang="en-GB" sz="2000" dirty="0">
                <a:effectLst/>
                <a:sym typeface="Wingdings" charset="2"/>
              </a:rPr>
              <a:t> Peter Underpants</a:t>
            </a:r>
          </a:p>
          <a:p>
            <a:pPr marL="1371600" lvl="2" indent="-457200">
              <a:lnSpc>
                <a:spcPct val="80000"/>
              </a:lnSpc>
              <a:buFont typeface="Wingdings" charset="2"/>
              <a:buNone/>
            </a:pPr>
            <a:endParaRPr lang="en-GB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Lorayne’s</a:t>
            </a:r>
            <a:r>
              <a:rPr lang="en-US" dirty="0" smtClean="0"/>
              <a:t> Imagery Technique: Putting Names To Faces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>
                <a:effectLst/>
              </a:rPr>
              <a:t>Devise &amp; test strategy based on </a:t>
            </a:r>
            <a:r>
              <a:rPr lang="en-GB" sz="2800" dirty="0" err="1">
                <a:effectLst/>
              </a:rPr>
              <a:t>Lorayne’s</a:t>
            </a:r>
            <a:r>
              <a:rPr lang="en-GB" sz="2800" dirty="0">
                <a:effectLst/>
              </a:rPr>
              <a:t> imagery technique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effectLst/>
              </a:rPr>
              <a:t>E.G. Group A are shown the twenty faces stored on E-prime. They are instructed in how to use your mnemonic device. They are later shown the faces again and asked to remember the names.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Group B are treated exactly the same but they are not given any advice on how to encode the names. 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effectLst/>
              </a:rPr>
              <a:t>Alt. </a:t>
            </a:r>
            <a:r>
              <a:rPr lang="en-GB" sz="2800" dirty="0" err="1">
                <a:effectLst/>
              </a:rPr>
              <a:t>hyp</a:t>
            </a:r>
            <a:r>
              <a:rPr lang="en-GB" sz="2800" dirty="0">
                <a:effectLst/>
              </a:rPr>
              <a:t>? 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Subjects that have been told how to use a mnemonic device will remember more names that the control group.</a:t>
            </a:r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kern="1200" dirty="0" err="1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Lorayne’s</a:t>
            </a:r>
            <a:r>
              <a:rPr kumimoji="0" lang="en-US" sz="3600" b="1" kern="12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Imagery Technique: Putting Names To Faces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>
                <a:effectLst/>
              </a:rPr>
              <a:t>“The probability of successful retrieval of the target is a monotonically increasing function of informational overlap between the information present at retrieval and the information stored in memory.” – Tulving, 1979, p408.</a:t>
            </a:r>
          </a:p>
          <a:p>
            <a:pPr>
              <a:lnSpc>
                <a:spcPct val="90000"/>
              </a:lnSpc>
            </a:pPr>
            <a:r>
              <a:rPr lang="en-GB" sz="2400">
                <a:effectLst/>
              </a:rPr>
              <a:t>Divers who recalled a list of words underwater, performed better when the words were initially learned under water rather than dry land. When the place/mood/context is consistent in both the encoding and the recall, subjects perform better. –Godden and Baddeley, 1975.</a:t>
            </a:r>
          </a:p>
          <a:p>
            <a:pPr lvl="1">
              <a:lnSpc>
                <a:spcPct val="90000"/>
              </a:lnSpc>
            </a:pPr>
            <a:r>
              <a:rPr lang="en-GB" sz="2000">
                <a:effectLst/>
              </a:rPr>
              <a:t>E.G. Would you recognise your dentist at Sainsburys?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Tulving’s</a:t>
            </a:r>
            <a:r>
              <a:rPr lang="en-US" dirty="0" smtClean="0"/>
              <a:t> Encoding Specificity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What about light levels? Temperature? Inside vs. outside? Loud music vs. silence?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The design should involve two conditions: a consistent context (between learning and retrieval) and an inconsistent context.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effectLst/>
              </a:rPr>
              <a:t>E.g. Group A learn a list of words while in a boat on the campus lake. They are later tested again while out on the lake. Group B learn a list of words while in the Buttery and are then taken out in a boat to recall them. 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Alt. </a:t>
            </a:r>
            <a:r>
              <a:rPr lang="en-GB" sz="2400" dirty="0" err="1">
                <a:effectLst/>
              </a:rPr>
              <a:t>hyp</a:t>
            </a:r>
            <a:r>
              <a:rPr lang="en-GB" sz="2400" dirty="0">
                <a:effectLst/>
              </a:rPr>
              <a:t>: the subjects with the consistent context across encoding and recall will recall the most words.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Implications: should you revise in the actual exam room?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Tulving’s</a:t>
            </a:r>
            <a:r>
              <a:rPr lang="en-US" dirty="0" smtClean="0"/>
              <a:t> Encoding Specificity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62000" y="1676400"/>
            <a:ext cx="7467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Which is easiest to learn?</a:t>
            </a:r>
          </a:p>
          <a:p>
            <a:pPr eaLnBrk="0" hangingPunct="0">
              <a:spcBef>
                <a:spcPct val="50000"/>
              </a:spcBef>
            </a:pPr>
            <a:r>
              <a:rPr lang="en-GB" sz="2400"/>
              <a:t>List A: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755650" y="3933825"/>
            <a:ext cx="114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List B: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636713" y="4319588"/>
            <a:ext cx="5956300" cy="2205037"/>
            <a:chOff x="1031" y="2721"/>
            <a:chExt cx="3752" cy="1389"/>
          </a:xfrm>
        </p:grpSpPr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2711" y="2721"/>
              <a:ext cx="3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Car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223" y="3153"/>
              <a:ext cx="6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Wheel</a:t>
              </a: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2711" y="3153"/>
              <a:ext cx="4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Seat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3863" y="3153"/>
              <a:ext cx="52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Metal</a:t>
              </a: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1463" y="2913"/>
              <a:ext cx="103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951" y="300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3143" y="2865"/>
              <a:ext cx="802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1031" y="3585"/>
              <a:ext cx="56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Round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703" y="3585"/>
              <a:ext cx="4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Spare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2087" y="3873"/>
              <a:ext cx="6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Comfort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2951" y="3873"/>
              <a:ext cx="7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Recline</a:t>
              </a: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H="1">
              <a:off x="2375" y="3441"/>
              <a:ext cx="48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2951" y="3441"/>
              <a:ext cx="48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 flipH="1">
              <a:off x="1079" y="3441"/>
              <a:ext cx="321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607" y="3441"/>
              <a:ext cx="201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3479" y="3585"/>
              <a:ext cx="4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Shiny</a:t>
              </a: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4343" y="3537"/>
              <a:ext cx="4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latin typeface="Times" charset="0"/>
                </a:rPr>
                <a:t>Hard</a:t>
              </a:r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H="1">
              <a:off x="3863" y="3441"/>
              <a:ext cx="16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4343" y="3441"/>
              <a:ext cx="28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2587" name="Group 59"/>
          <p:cNvGraphicFramePr>
            <a:graphicFrameLocks noGrp="1"/>
          </p:cNvGraphicFramePr>
          <p:nvPr>
            <p:ph idx="1"/>
          </p:nvPr>
        </p:nvGraphicFramePr>
        <p:xfrm>
          <a:off x="887413" y="2636838"/>
          <a:ext cx="7500937" cy="1036319"/>
        </p:xfrm>
        <a:graphic>
          <a:graphicData uri="http://schemas.openxmlformats.org/drawingml/2006/table">
            <a:tbl>
              <a:tblPr/>
              <a:tblGrid>
                <a:gridCol w="1500187"/>
                <a:gridCol w="1500188"/>
                <a:gridCol w="1500187"/>
                <a:gridCol w="1500188"/>
                <a:gridCol w="1500187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Comfort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</a:t>
            </a:r>
            <a:r>
              <a:rPr lang="en-US" dirty="0" err="1" smtClean="0"/>
              <a:t>Organisation</a:t>
            </a:r>
            <a:r>
              <a:rPr lang="en-US" dirty="0" smtClean="0"/>
              <a:t> In Memory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Bower et al. (1969) found evidence in favour of list B.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You will replicate the findings of Bower et al. Using your own stimuli.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effectLst/>
              </a:rPr>
              <a:t>E.G. Group A is given a list of words in a random order without any structure. Later they are asked to recall those words.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effectLst/>
              </a:rPr>
              <a:t>Group B are given the same words in a semantic hierarchy, and are asked to recall them at a later point in time.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Alt. </a:t>
            </a:r>
            <a:r>
              <a:rPr lang="en-GB" sz="2400" dirty="0" err="1">
                <a:effectLst/>
              </a:rPr>
              <a:t>hyp</a:t>
            </a:r>
            <a:r>
              <a:rPr lang="en-GB" sz="2400" dirty="0">
                <a:effectLst/>
              </a:rPr>
              <a:t>: the group that is given the overt structure will remember more words than the control group.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ffectLst/>
              </a:rPr>
              <a:t>Implications: should your revision notes be structured hierarchically?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Lucida Sans Unicode"/>
                <a:ea typeface="+mj-ea"/>
                <a:cs typeface="+mj-cs"/>
              </a:rPr>
              <a:t>The Role Of </a:t>
            </a:r>
            <a:r>
              <a:rPr lang="en-US" sz="3600" b="1" kern="1200" dirty="0" err="1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Lucida Sans Unicode"/>
                <a:ea typeface="+mj-ea"/>
                <a:cs typeface="+mj-cs"/>
              </a:rPr>
              <a:t>Organisation</a:t>
            </a:r>
            <a:r>
              <a:rPr lang="en-US" sz="3600" b="1" kern="12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Lucida Sans Unicode"/>
                <a:ea typeface="+mj-ea"/>
                <a:cs typeface="+mj-cs"/>
              </a:rPr>
              <a:t> In Memory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GB" sz="2400">
              <a:latin typeface="Times" charset="0"/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effectLst/>
              </a:rPr>
              <a:t>The markers will be looking specifically for: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Evidence of wide reading – there are a lot of primary sources available (ISI Web of Science)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Design – have you controlled for all extraneous variables? Those you haven’t you should mention in your discussion (e.g.. Word frequency, word length etc.)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Results – Table/graph (not both)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</a:t>
            </a:r>
            <a:r>
              <a:rPr lang="en-GB" sz="2400" dirty="0">
                <a:effectLst/>
              </a:rPr>
              <a:t>Description of results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</a:t>
            </a:r>
            <a:r>
              <a:rPr lang="en-GB" sz="2400" dirty="0">
                <a:effectLst/>
              </a:rPr>
              <a:t>Discussion – implications for other theories  &amp; real world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ffectLst/>
              </a:rPr>
              <a:t>Appendices – Stimulus examples; SPSS print out AND </a:t>
            </a:r>
            <a:r>
              <a:rPr lang="en-GB" sz="2400" i="1" dirty="0" err="1">
                <a:effectLst/>
              </a:rPr>
              <a:t>t</a:t>
            </a:r>
            <a:r>
              <a:rPr lang="en-GB" sz="2400" dirty="0">
                <a:effectLst/>
              </a:rPr>
              <a:t>-test workings by hand, raw data.</a:t>
            </a:r>
          </a:p>
          <a:p>
            <a:pPr>
              <a:lnSpc>
                <a:spcPct val="90000"/>
              </a:lnSpc>
            </a:pPr>
            <a:endParaRPr lang="en-GB" sz="2800" dirty="0">
              <a:effectLst/>
            </a:endParaRPr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Criteria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  <a:p>
            <a:pPr lvl="2"/>
            <a:r>
              <a:rPr lang="en-GB" sz="2600" b="1" dirty="0"/>
              <a:t>Design your experiment</a:t>
            </a:r>
          </a:p>
          <a:p>
            <a:pPr lvl="2"/>
            <a:r>
              <a:rPr lang="en-GB" sz="2600" dirty="0"/>
              <a:t>Experience use of </a:t>
            </a:r>
            <a:r>
              <a:rPr lang="en-GB" sz="2600" b="1" i="1" dirty="0" err="1"/>
              <a:t>t</a:t>
            </a:r>
            <a:r>
              <a:rPr lang="en-GB" sz="2600" b="1" dirty="0"/>
              <a:t>-test</a:t>
            </a:r>
          </a:p>
          <a:p>
            <a:pPr lvl="2"/>
            <a:r>
              <a:rPr lang="en-GB" sz="2600" dirty="0"/>
              <a:t>Support the memory component of </a:t>
            </a:r>
            <a:r>
              <a:rPr lang="en-GB" sz="2600" b="1" dirty="0"/>
              <a:t>C81COG</a:t>
            </a:r>
          </a:p>
          <a:p>
            <a:r>
              <a:rPr lang="en-GB" dirty="0"/>
              <a:t>Objectives</a:t>
            </a:r>
          </a:p>
          <a:p>
            <a:pPr lvl="2"/>
            <a:r>
              <a:rPr lang="en-GB" sz="2600" dirty="0"/>
              <a:t>Choose research topic (PC-based/paper based)</a:t>
            </a:r>
          </a:p>
          <a:p>
            <a:pPr lvl="2"/>
            <a:r>
              <a:rPr lang="en-GB" sz="2600" dirty="0"/>
              <a:t>Design, run and analyse</a:t>
            </a:r>
          </a:p>
          <a:p>
            <a:pPr lvl="2"/>
            <a:r>
              <a:rPr lang="en-GB" sz="2600" dirty="0"/>
              <a:t>Plan your report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63414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GB" sz="2200" dirty="0">
                <a:effectLst/>
              </a:rPr>
              <a:t>Timetable:</a:t>
            </a:r>
          </a:p>
          <a:p>
            <a:pPr lvl="1">
              <a:lnSpc>
                <a:spcPct val="90000"/>
              </a:lnSpc>
            </a:pPr>
            <a:r>
              <a:rPr lang="en-GB" sz="2000" i="1" dirty="0">
                <a:solidFill>
                  <a:schemeClr val="hlink"/>
                </a:solidFill>
                <a:effectLst/>
              </a:rPr>
              <a:t>Today </a:t>
            </a:r>
            <a:endParaRPr lang="en-GB" sz="2000" i="1" dirty="0" smtClean="0">
              <a:solidFill>
                <a:schemeClr val="hlink"/>
              </a:solidFill>
              <a:effectLst/>
            </a:endParaRPr>
          </a:p>
          <a:p>
            <a:pPr lvl="2">
              <a:lnSpc>
                <a:spcPct val="90000"/>
              </a:lnSpc>
            </a:pPr>
            <a:r>
              <a:rPr lang="en-GB" sz="1900" dirty="0" smtClean="0">
                <a:effectLst/>
              </a:rPr>
              <a:t>Work </a:t>
            </a:r>
            <a:r>
              <a:rPr lang="en-GB" sz="1900" dirty="0">
                <a:effectLst/>
              </a:rPr>
              <a:t>in </a:t>
            </a:r>
            <a:r>
              <a:rPr lang="en-GB" sz="1900" dirty="0" smtClean="0">
                <a:effectLst/>
              </a:rPr>
              <a:t>groups of three: </a:t>
            </a:r>
            <a:endParaRPr lang="en-GB" sz="1900" dirty="0">
              <a:effectLst/>
            </a:endParaRP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Design experiment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Prepare stimuli. 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Check with demonstrators that design &amp; stimuli look good. </a:t>
            </a:r>
          </a:p>
          <a:p>
            <a:pPr lvl="1">
              <a:lnSpc>
                <a:spcPct val="90000"/>
              </a:lnSpc>
            </a:pPr>
            <a:r>
              <a:rPr lang="en-GB" sz="2000" i="1" dirty="0">
                <a:solidFill>
                  <a:schemeClr val="hlink"/>
                </a:solidFill>
                <a:effectLst/>
              </a:rPr>
              <a:t>Between practical sessions</a:t>
            </a:r>
            <a:endParaRPr lang="en-GB" sz="2000" dirty="0">
              <a:solidFill>
                <a:schemeClr val="hlink"/>
              </a:solidFill>
              <a:effectLst/>
            </a:endParaRP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Pilot your experiment, 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Can you think of any changes to improve?</a:t>
            </a:r>
          </a:p>
          <a:p>
            <a:pPr lvl="3">
              <a:lnSpc>
                <a:spcPct val="90000"/>
              </a:lnSpc>
            </a:pPr>
            <a:r>
              <a:rPr lang="en-GB" sz="1800" dirty="0">
                <a:effectLst/>
              </a:rPr>
              <a:t>Try to run all your participants.</a:t>
            </a:r>
          </a:p>
          <a:p>
            <a:pPr lvl="1">
              <a:lnSpc>
                <a:spcPct val="90000"/>
              </a:lnSpc>
            </a:pPr>
            <a:r>
              <a:rPr lang="en-GB" sz="2000" i="1" dirty="0">
                <a:solidFill>
                  <a:schemeClr val="hlink"/>
                </a:solidFill>
                <a:effectLst/>
              </a:rPr>
              <a:t>At the next practical </a:t>
            </a:r>
            <a:r>
              <a:rPr lang="en-GB" sz="2000" dirty="0">
                <a:solidFill>
                  <a:schemeClr val="hlink"/>
                </a:solidFill>
                <a:effectLst/>
              </a:rPr>
              <a:t>(8 March 2007)</a:t>
            </a:r>
            <a:endParaRPr lang="en-GB" sz="2000" i="1" dirty="0">
              <a:solidFill>
                <a:schemeClr val="hlink"/>
              </a:solidFill>
              <a:effectLst/>
            </a:endParaRP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Part I: Test remainder of participants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Part II: Analysis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effectLst/>
              </a:rPr>
              <a:t>Part III: Tips for your report (Submission Date: </a:t>
            </a:r>
            <a:r>
              <a:rPr lang="en-GB" sz="2000" dirty="0" smtClean="0">
                <a:effectLst/>
              </a:rPr>
              <a:t>15 </a:t>
            </a:r>
            <a:r>
              <a:rPr lang="en-GB" sz="2000" dirty="0">
                <a:effectLst/>
              </a:rPr>
              <a:t>March, &lt;Noon)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effectLst/>
              </a:rPr>
              <a:t>In an experiment, one </a:t>
            </a:r>
            <a:r>
              <a:rPr lang="en-GB" sz="2800" i="1" dirty="0">
                <a:effectLst/>
              </a:rPr>
              <a:t>intervenes </a:t>
            </a:r>
            <a:r>
              <a:rPr lang="en-GB" sz="2800" i="1" dirty="0" err="1">
                <a:effectLst/>
                <a:sym typeface="Wingdings" charset="2"/>
              </a:rPr>
              <a:t></a:t>
            </a:r>
            <a:r>
              <a:rPr lang="en-GB" sz="2800" i="1" dirty="0">
                <a:effectLst/>
                <a:sym typeface="Wingdings" charset="2"/>
              </a:rPr>
              <a:t> possible changes</a:t>
            </a:r>
          </a:p>
          <a:p>
            <a:r>
              <a:rPr lang="en-GB" sz="2800" dirty="0">
                <a:effectLst/>
              </a:rPr>
              <a:t>Implication: the change </a:t>
            </a:r>
            <a:r>
              <a:rPr lang="en-GB" sz="2800" i="1" dirty="0">
                <a:effectLst/>
              </a:rPr>
              <a:t>caused</a:t>
            </a:r>
            <a:r>
              <a:rPr lang="en-GB" sz="2800" dirty="0">
                <a:effectLst/>
              </a:rPr>
              <a:t> the outcome. </a:t>
            </a:r>
          </a:p>
          <a:p>
            <a:pPr>
              <a:buFont typeface="Wingdings" charset="2"/>
              <a:buNone/>
            </a:pPr>
            <a:endParaRPr lang="en-GB" sz="2400" dirty="0">
              <a:effectLst/>
            </a:endParaRPr>
          </a:p>
          <a:p>
            <a:pPr>
              <a:buFont typeface="Wingdings" charset="2"/>
              <a:buNone/>
            </a:pPr>
            <a:r>
              <a:rPr lang="en-GB" sz="2400" dirty="0">
                <a:effectLst/>
              </a:rPr>
              <a:t>	</a:t>
            </a:r>
            <a:r>
              <a:rPr lang="en-GB" sz="2400" b="1" dirty="0">
                <a:solidFill>
                  <a:srgbClr val="FF3300"/>
                </a:solidFill>
                <a:effectLst/>
              </a:rPr>
              <a:t>Saline</a:t>
            </a:r>
          </a:p>
          <a:p>
            <a:pPr algn="ctr">
              <a:buFont typeface="Wingdings" charset="2"/>
              <a:buNone/>
            </a:pPr>
            <a:r>
              <a:rPr lang="en-GB" sz="2400" dirty="0">
                <a:effectLst/>
              </a:rPr>
              <a:t>Study faces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Recognition Test (79 % correct)</a:t>
            </a:r>
          </a:p>
          <a:p>
            <a:pPr algn="ctr">
              <a:buFont typeface="Wingdings" charset="2"/>
              <a:buNone/>
            </a:pPr>
            <a:endParaRPr lang="en-GB" sz="2800" dirty="0">
              <a:effectLst/>
            </a:endParaRPr>
          </a:p>
          <a:p>
            <a:pPr>
              <a:buFont typeface="Wingdings" charset="2"/>
              <a:buNone/>
            </a:pPr>
            <a:r>
              <a:rPr lang="en-GB" sz="2800" dirty="0">
                <a:solidFill>
                  <a:srgbClr val="FF3300"/>
                </a:solidFill>
                <a:effectLst/>
              </a:rPr>
              <a:t>Scopolamine:</a:t>
            </a:r>
          </a:p>
          <a:p>
            <a:pPr algn="ctr">
              <a:buFont typeface="Wingdings" charset="2"/>
              <a:buNone/>
            </a:pPr>
            <a:r>
              <a:rPr lang="en-GB" sz="2400" dirty="0">
                <a:effectLst/>
              </a:rPr>
              <a:t>Study faces </a:t>
            </a:r>
            <a:r>
              <a:rPr lang="en-GB" sz="2400" dirty="0" err="1">
                <a:effectLst/>
                <a:sym typeface="Wingdings" charset="2"/>
              </a:rPr>
              <a:t></a:t>
            </a:r>
            <a:r>
              <a:rPr lang="en-GB" sz="2400" dirty="0">
                <a:effectLst/>
                <a:sym typeface="Wingdings" charset="2"/>
              </a:rPr>
              <a:t> Recognition Test (23 % correct)</a:t>
            </a:r>
            <a:endParaRPr lang="en-GB" sz="2400" dirty="0">
              <a:effectLst/>
            </a:endParaRPr>
          </a:p>
          <a:p>
            <a:pPr>
              <a:buFont typeface="Wingdings" charset="2"/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experimental method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chemeClr val="hlink"/>
                </a:solidFill>
                <a:effectLst/>
              </a:rPr>
              <a:t>The independent variable (IV) CAUSE</a:t>
            </a:r>
          </a:p>
          <a:p>
            <a:pPr lvl="1"/>
            <a:r>
              <a:rPr lang="en-GB">
                <a:effectLst/>
              </a:rPr>
              <a:t>Variable that experimenter manipulates</a:t>
            </a:r>
          </a:p>
          <a:p>
            <a:pPr lvl="2"/>
            <a:r>
              <a:rPr lang="en-GB">
                <a:effectLst/>
              </a:rPr>
              <a:t>E.g., activity of the cholinergic system</a:t>
            </a:r>
          </a:p>
          <a:p>
            <a:pPr lvl="1">
              <a:buFont typeface="Wingdings" charset="2"/>
              <a:buNone/>
            </a:pPr>
            <a:endParaRPr lang="en-GB">
              <a:effectLst/>
            </a:endParaRPr>
          </a:p>
          <a:p>
            <a:r>
              <a:rPr lang="en-GB">
                <a:solidFill>
                  <a:schemeClr val="hlink"/>
                </a:solidFill>
                <a:effectLst/>
              </a:rPr>
              <a:t>The dependent variable (DV) EFFECT</a:t>
            </a:r>
          </a:p>
          <a:p>
            <a:pPr lvl="1"/>
            <a:r>
              <a:rPr lang="en-GB">
                <a:effectLst/>
              </a:rPr>
              <a:t>Variable that experimenter records</a:t>
            </a:r>
          </a:p>
          <a:p>
            <a:pPr lvl="2"/>
            <a:r>
              <a:rPr lang="en-GB"/>
              <a:t>E.g., recognition accuracy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Subject variables</a:t>
            </a:r>
            <a:r>
              <a:rPr lang="en-US" sz="2000" dirty="0">
                <a:ea typeface="Times New Roman" charset="0"/>
                <a:cs typeface="Times New Roman" charset="0"/>
              </a:rPr>
              <a:t> (“match” Participants)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Gender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age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IQ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endParaRPr lang="en-US" sz="1800" dirty="0"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Treatment variables</a:t>
            </a:r>
            <a:r>
              <a:rPr lang="en-US" sz="2000" dirty="0">
                <a:ea typeface="Times New Roman" charset="0"/>
                <a:cs typeface="Times New Roman" charset="0"/>
              </a:rPr>
              <a:t> (“counterbalance” allocation)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Biased participant allocation – e.g., first 10 participants run in Experimental condition, 2</a:t>
            </a:r>
            <a:r>
              <a:rPr lang="en-US" sz="1800" baseline="30000" dirty="0">
                <a:ea typeface="Times New Roman" charset="0"/>
                <a:cs typeface="Times New Roman" charset="0"/>
              </a:rPr>
              <a:t>nd</a:t>
            </a:r>
            <a:r>
              <a:rPr lang="en-US" sz="1800" dirty="0">
                <a:ea typeface="Times New Roman" charset="0"/>
                <a:cs typeface="Times New Roman" charset="0"/>
              </a:rPr>
              <a:t> 10 run in control condition (maybe time of day </a:t>
            </a:r>
            <a:r>
              <a:rPr lang="en-US" sz="1800" dirty="0" err="1">
                <a:ea typeface="Times New Roman" charset="0"/>
                <a:cs typeface="Times New Roman" charset="0"/>
                <a:sym typeface="Wingdings" charset="2"/>
              </a:rPr>
              <a:t></a:t>
            </a:r>
            <a:r>
              <a:rPr lang="en-US" sz="1800" dirty="0">
                <a:ea typeface="Times New Roman" charset="0"/>
                <a:cs typeface="Times New Roman" charset="0"/>
                <a:sym typeface="Wingdings" charset="2"/>
              </a:rPr>
              <a:t> DV difference…or poorer motivation in lazy 2</a:t>
            </a:r>
            <a:r>
              <a:rPr lang="en-US" sz="1800" baseline="30000" dirty="0">
                <a:ea typeface="Times New Roman" charset="0"/>
                <a:cs typeface="Times New Roman" charset="0"/>
                <a:sym typeface="Wingdings" charset="2"/>
              </a:rPr>
              <a:t>nd</a:t>
            </a:r>
            <a:r>
              <a:rPr lang="en-US" sz="1800" dirty="0">
                <a:ea typeface="Times New Roman" charset="0"/>
                <a:cs typeface="Times New Roman" charset="0"/>
                <a:sym typeface="Wingdings" charset="2"/>
              </a:rPr>
              <a:t> group…?)</a:t>
            </a:r>
            <a:endParaRPr lang="en-US" sz="1800" dirty="0"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2000" dirty="0">
              <a:solidFill>
                <a:schemeClr val="hlink"/>
              </a:solidFill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Situational variables</a:t>
            </a:r>
            <a:r>
              <a:rPr lang="en-US" sz="2000" dirty="0">
                <a:ea typeface="Times New Roman" charset="0"/>
                <a:cs typeface="Times New Roman" charset="0"/>
              </a:rPr>
              <a:t> (don’t allow to co-vary with IV) 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Lighting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Temperature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>
                <a:ea typeface="Times New Roman" charset="0"/>
                <a:cs typeface="Times New Roman" charset="0"/>
              </a:rPr>
              <a:t>Different experimenters</a:t>
            </a:r>
            <a:endParaRPr lang="en-GB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Extraneous Variables &amp; Their Control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hlink"/>
                </a:solidFill>
                <a:effectLst/>
              </a:rPr>
              <a:t>Between Participants (a.k.a. independent)</a:t>
            </a:r>
          </a:p>
          <a:p>
            <a:pPr>
              <a:buFont typeface="Wingdings" charset="2"/>
              <a:buNone/>
            </a:pPr>
            <a:endParaRPr lang="en-GB" sz="2800" dirty="0">
              <a:effectLst/>
            </a:endParaRPr>
          </a:p>
          <a:p>
            <a:r>
              <a:rPr lang="en-GB" sz="2800" dirty="0">
                <a:solidFill>
                  <a:schemeClr val="hlink"/>
                </a:solidFill>
                <a:effectLst/>
              </a:rPr>
              <a:t>Within Participants (</a:t>
            </a:r>
            <a:r>
              <a:rPr lang="en-GB" sz="2800" dirty="0" err="1">
                <a:solidFill>
                  <a:schemeClr val="hlink"/>
                </a:solidFill>
                <a:effectLst/>
              </a:rPr>
              <a:t>a.k.a.Repeated</a:t>
            </a:r>
            <a:r>
              <a:rPr lang="en-GB" sz="2800" dirty="0">
                <a:solidFill>
                  <a:schemeClr val="hlink"/>
                </a:solidFill>
                <a:effectLst/>
              </a:rPr>
              <a:t> measures)</a:t>
            </a:r>
          </a:p>
          <a:p>
            <a:pPr>
              <a:buFont typeface="Wingdings" charset="2"/>
              <a:buNone/>
            </a:pPr>
            <a:endParaRPr lang="en-GB" sz="2800" dirty="0">
              <a:solidFill>
                <a:schemeClr val="hlink"/>
              </a:solidFill>
              <a:effectLst/>
            </a:endParaRPr>
          </a:p>
          <a:p>
            <a:r>
              <a:rPr lang="en-GB" sz="2000" i="1" dirty="0">
                <a:solidFill>
                  <a:schemeClr val="hlink"/>
                </a:solidFill>
                <a:effectLst/>
              </a:rPr>
              <a:t>Matched subjects design</a:t>
            </a:r>
          </a:p>
          <a:p>
            <a:pPr>
              <a:buFont typeface="Wingdings" charset="2"/>
              <a:buNone/>
            </a:pPr>
            <a:endParaRPr lang="en-GB" sz="20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Choosing A Design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hlink"/>
                </a:solidFill>
                <a:effectLst/>
              </a:rPr>
              <a:t>Between Participants (independent)</a:t>
            </a:r>
          </a:p>
          <a:p>
            <a:pPr>
              <a:buFont typeface="Wingdings" charset="2"/>
              <a:buNone/>
            </a:pPr>
            <a:endParaRPr lang="en-GB" dirty="0">
              <a:solidFill>
                <a:schemeClr val="hlink"/>
              </a:solidFill>
              <a:effectLst/>
            </a:endParaRPr>
          </a:p>
          <a:p>
            <a:pPr lvl="1"/>
            <a:r>
              <a:rPr lang="en-GB" dirty="0">
                <a:effectLst/>
              </a:rPr>
              <a:t>Participants assigned to one group only (either scopolamine or saline)</a:t>
            </a:r>
          </a:p>
          <a:p>
            <a:pPr lvl="1">
              <a:buFont typeface="Wingdings" charset="2"/>
              <a:buNone/>
            </a:pPr>
            <a:endParaRPr lang="en-GB" dirty="0">
              <a:effectLst/>
            </a:endParaRPr>
          </a:p>
          <a:p>
            <a:pPr lvl="2"/>
            <a:r>
              <a:rPr lang="en-GB" dirty="0">
                <a:effectLst/>
              </a:rPr>
              <a:t>Match participants to avoid Subject Variables</a:t>
            </a:r>
          </a:p>
          <a:p>
            <a:pPr lvl="2"/>
            <a:r>
              <a:rPr lang="en-GB" dirty="0">
                <a:effectLst/>
              </a:rPr>
              <a:t>Randomly assign to avoid Treatment Variables</a:t>
            </a:r>
          </a:p>
          <a:p>
            <a:pPr lvl="2"/>
            <a:endParaRPr lang="en-GB" dirty="0">
              <a:effectLst/>
            </a:endParaRPr>
          </a:p>
          <a:p>
            <a:pPr>
              <a:buFont typeface="Wingdings" charset="2"/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>
              <a:lnSpc>
                <a:spcPct val="80000"/>
              </a:lnSpc>
              <a:buFont typeface="Wingdings" charset="2"/>
              <a:buNone/>
            </a:pPr>
            <a:endParaRPr lang="en-GB" sz="2000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GB" sz="2800" dirty="0">
                <a:solidFill>
                  <a:schemeClr val="hlink"/>
                </a:solidFill>
                <a:effectLst/>
              </a:rPr>
              <a:t>Within Participants (Repeated measures)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Participants tested twice (under scopolamine AND saline)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Participants are already matched!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Counterbalance order (i.e., ½ get saline then scopolamine; the other ½ scopolamine then ½ saline)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effectLst/>
              </a:rPr>
              <a:t>Will repeat testing affect results?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Yes – participants may perform better on 2</a:t>
            </a:r>
            <a:r>
              <a:rPr lang="en-GB" sz="2000" baseline="30000" dirty="0">
                <a:effectLst/>
              </a:rPr>
              <a:t>nd</a:t>
            </a:r>
            <a:r>
              <a:rPr lang="en-GB" sz="2000" dirty="0">
                <a:effectLst/>
              </a:rPr>
              <a:t> test, irrespective of drug.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Solution: use TWO word lists.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But what if one list is just easier than the other? </a:t>
            </a:r>
          </a:p>
          <a:p>
            <a:pPr lvl="2">
              <a:lnSpc>
                <a:spcPct val="80000"/>
              </a:lnSpc>
            </a:pPr>
            <a:r>
              <a:rPr lang="en-GB" sz="2000" dirty="0">
                <a:effectLst/>
              </a:rPr>
              <a:t>Solution: Counterbalance the word lists</a:t>
            </a:r>
          </a:p>
          <a:p>
            <a:pPr>
              <a:lnSpc>
                <a:spcPct val="80000"/>
              </a:lnSpc>
            </a:pPr>
            <a:endParaRPr lang="en-GB" sz="2800" dirty="0">
              <a:solidFill>
                <a:schemeClr val="hlink"/>
              </a:solidFill>
              <a:effectLst/>
            </a:endParaRPr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3281</TotalTime>
  <Words>1119</Words>
  <Application>Microsoft Macintosh PowerPoint</Application>
  <PresentationFormat>On-screen Show (4:3)</PresentationFormat>
  <Paragraphs>164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First year practicals</vt:lpstr>
      <vt:lpstr>Introduction</vt:lpstr>
      <vt:lpstr>Introduction</vt:lpstr>
      <vt:lpstr>The experimental method</vt:lpstr>
      <vt:lpstr>Experimental variables</vt:lpstr>
      <vt:lpstr>Extraneous Variables &amp; Their Control</vt:lpstr>
      <vt:lpstr>Choosing A Design </vt:lpstr>
      <vt:lpstr>Choosing A Design </vt:lpstr>
      <vt:lpstr>Choosing A Design </vt:lpstr>
      <vt:lpstr>The Research Area </vt:lpstr>
      <vt:lpstr>Lorayne’s Imagery Technique: Putting Names To Faces</vt:lpstr>
      <vt:lpstr>Lorayne’s Imagery Technique: Putting Names To Faces </vt:lpstr>
      <vt:lpstr>Tulving’s Encoding Specificity Principle</vt:lpstr>
      <vt:lpstr>Tulving’s Encoding Specificity Principle</vt:lpstr>
      <vt:lpstr>The Role Of Organisation In Memory</vt:lpstr>
      <vt:lpstr>The Role Of Organisation In Memory </vt:lpstr>
      <vt:lpstr>Assessment Criteria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63</cp:revision>
  <dcterms:created xsi:type="dcterms:W3CDTF">2011-09-09T10:39:22Z</dcterms:created>
  <dcterms:modified xsi:type="dcterms:W3CDTF">2011-09-13T10:21:22Z</dcterms:modified>
</cp:coreProperties>
</file>