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69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9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5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13/09/2011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1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13/09/2011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88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57EB5-563F-9344-9E81-2DE12BB67A17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cue predicted the location of the target only on 50% of the trials. It was therefore uninformative and should have been ignored!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6105B-D4ED-8643-B666-10913723D8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74501-8F8D-0C4E-A850-24577CCAA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91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p:blipFill>
          <a:blip r:embed="rId16">
            <a:lum/>
          </a:blip>
          <a:stretch>
            <a:fillRect/>
          </a:stretch>
        </p:blipFill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  <p:sldLayoutId id="21474844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10: Attention and Inhibition of Return </a:t>
            </a:r>
            <a:r>
              <a:rPr lang="en-US" dirty="0" smtClean="0"/>
              <a:t>2</a:t>
            </a:r>
          </a:p>
          <a:p>
            <a:r>
              <a:rPr lang="en-US" dirty="0" smtClean="0"/>
              <a:t>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What does a one-way ANOVA tell us?</a:t>
            </a:r>
            <a:endParaRPr lang="en-US" sz="400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It tells us whether any of the means (the difference score) </a:t>
            </a:r>
            <a:r>
              <a:rPr lang="en-GB">
                <a:solidFill>
                  <a:schemeClr val="folHlink"/>
                </a:solidFill>
              </a:rPr>
              <a:t>significantly</a:t>
            </a:r>
            <a:r>
              <a:rPr lang="en-GB"/>
              <a:t> differ from one another 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It does </a:t>
            </a:r>
            <a:r>
              <a:rPr lang="en-GB">
                <a:solidFill>
                  <a:schemeClr val="folHlink"/>
                </a:solidFill>
              </a:rPr>
              <a:t>NOT</a:t>
            </a:r>
            <a:r>
              <a:rPr lang="en-GB"/>
              <a:t> tell us however, </a:t>
            </a:r>
            <a:r>
              <a:rPr lang="en-GB">
                <a:solidFill>
                  <a:schemeClr val="folHlink"/>
                </a:solidFill>
              </a:rPr>
              <a:t>which</a:t>
            </a:r>
            <a:r>
              <a:rPr lang="en-GB"/>
              <a:t> means differ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If we find a significant main effect of a factor (CTOA) then we need to follow-up with what is called a </a:t>
            </a:r>
            <a:r>
              <a:rPr lang="en-GB" i="1">
                <a:solidFill>
                  <a:schemeClr val="folHlink"/>
                </a:solidFill>
              </a:rPr>
              <a:t>post-hoc test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We can use </a:t>
            </a:r>
            <a:r>
              <a:rPr lang="en-GB">
                <a:solidFill>
                  <a:schemeClr val="folHlink"/>
                </a:solidFill>
              </a:rPr>
              <a:t>t-tests</a:t>
            </a:r>
            <a:r>
              <a:rPr lang="en-GB"/>
              <a:t> to compare pairs of means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There are 2 types of one-way ANOVA!!!!</a:t>
            </a:r>
            <a:endParaRPr lang="en-US" sz="4000"/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Which do we use?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One-way within-subjects ANOVA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One-way between-subjects ANOVA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The answer depends on how we manipulated our factor (CTOA) in this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Did we test all subjects on all levels of CTOA or did we test 3 separate groups each on one level of CTOA?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Lets run a within-subjects (related) one-way ANOVA</a:t>
            </a:r>
            <a:endParaRPr lang="en-US" sz="4000"/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800" dirty="0"/>
              <a:t>So lets get outputting your data and analysing it</a:t>
            </a:r>
          </a:p>
          <a:p>
            <a:pPr lvl="1" eaLnBrk="1" hangingPunct="1"/>
            <a:r>
              <a:rPr lang="en-GB" sz="2400" dirty="0"/>
              <a:t>We can follow-up the ANOVA with some related </a:t>
            </a:r>
            <a:r>
              <a:rPr lang="en-GB" sz="2400" dirty="0" err="1"/>
              <a:t>t</a:t>
            </a:r>
            <a:r>
              <a:rPr lang="en-GB" sz="2400" dirty="0"/>
              <a:t>-tests </a:t>
            </a:r>
            <a:r>
              <a:rPr lang="en-GB" sz="2400" u="sng" dirty="0"/>
              <a:t>if</a:t>
            </a:r>
            <a:r>
              <a:rPr lang="en-GB" sz="2400" dirty="0"/>
              <a:t> there is a significant main effect</a:t>
            </a:r>
          </a:p>
          <a:p>
            <a:pPr eaLnBrk="1" hangingPunct="1"/>
            <a:r>
              <a:rPr lang="en-GB" sz="2800" dirty="0"/>
              <a:t>So what data do we need and what form is it currently in?</a:t>
            </a:r>
          </a:p>
          <a:p>
            <a:pPr lvl="1" eaLnBrk="1" hangingPunct="1"/>
            <a:r>
              <a:rPr lang="en-GB" sz="2400" dirty="0"/>
              <a:t>We need mean difference scores to analyse for all 3 levels of our IV (CTOA)</a:t>
            </a:r>
          </a:p>
          <a:p>
            <a:pPr lvl="1" eaLnBrk="1" hangingPunct="1"/>
            <a:r>
              <a:rPr lang="en-GB" sz="2400" dirty="0"/>
              <a:t>So we need 3 scores from each subject</a:t>
            </a:r>
          </a:p>
          <a:p>
            <a:pPr lvl="1" eaLnBrk="1" hangingPunct="1"/>
            <a:r>
              <a:rPr lang="en-GB" sz="2400" dirty="0"/>
              <a:t>Currently we have </a:t>
            </a:r>
            <a:r>
              <a:rPr lang="en-GB" sz="2400" dirty="0" err="1"/>
              <a:t>RTs</a:t>
            </a:r>
            <a:r>
              <a:rPr lang="en-GB" sz="2400" dirty="0"/>
              <a:t> for valid and invalid trials in separate .</a:t>
            </a:r>
            <a:r>
              <a:rPr lang="en-GB" sz="2400" dirty="0" err="1"/>
              <a:t>edat</a:t>
            </a:r>
            <a:r>
              <a:rPr lang="en-GB" sz="2400" dirty="0"/>
              <a:t> files (one for each subject)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E-Prime data output</a:t>
            </a:r>
            <a:endParaRPr lang="en-US"/>
          </a:p>
        </p:txBody>
      </p:sp>
      <p:sp>
        <p:nvSpPr>
          <p:cNvPr id="29702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You should each have tested 1 or 2 subjects</a:t>
            </a:r>
          </a:p>
          <a:p>
            <a:pPr eaLnBrk="1" hangingPunct="1"/>
            <a:r>
              <a:rPr lang="en-GB"/>
              <a:t>This produces  .edat files</a:t>
            </a:r>
          </a:p>
          <a:p>
            <a:pPr eaLnBrk="1" hangingPunct="1"/>
            <a:r>
              <a:rPr lang="en-GB"/>
              <a:t>Lets open one and examine what’s inside!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8588"/>
            <a:ext cx="84518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68313" y="6092825"/>
            <a:ext cx="756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folHlink"/>
                </a:solidFill>
              </a:rPr>
              <a:t>You should have 144 rows of data for each subject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225" y="260350"/>
            <a:ext cx="5495925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Rectangle 8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60350"/>
            <a:ext cx="2830513" cy="5838825"/>
          </a:xfrm>
        </p:spPr>
        <p:txBody>
          <a:bodyPr/>
          <a:lstStyle/>
          <a:p>
            <a:pPr eaLnBrk="1" hangingPunct="1"/>
            <a:r>
              <a:rPr lang="en-GB"/>
              <a:t>Much of this output is not needed, so let’s just look at what we need:</a:t>
            </a:r>
          </a:p>
          <a:p>
            <a:pPr eaLnBrk="1" hangingPunct="1"/>
            <a:r>
              <a:rPr lang="en-GB">
                <a:solidFill>
                  <a:schemeClr val="folHlink"/>
                </a:solidFill>
              </a:rPr>
              <a:t>Validity</a:t>
            </a:r>
          </a:p>
          <a:p>
            <a:pPr eaLnBrk="1" hangingPunct="1"/>
            <a:r>
              <a:rPr lang="en-GB">
                <a:solidFill>
                  <a:schemeClr val="folHlink"/>
                </a:solidFill>
              </a:rPr>
              <a:t>ISI </a:t>
            </a:r>
            <a:r>
              <a:rPr lang="en-GB" sz="1800">
                <a:solidFill>
                  <a:schemeClr val="folHlink"/>
                </a:solidFill>
              </a:rPr>
              <a:t>(duration of the ISI slide - used to manipulate CTOA)</a:t>
            </a:r>
            <a:endParaRPr lang="en-GB">
              <a:solidFill>
                <a:schemeClr val="folHlink"/>
              </a:solidFill>
            </a:endParaRPr>
          </a:p>
          <a:p>
            <a:pPr eaLnBrk="1" hangingPunct="1"/>
            <a:r>
              <a:rPr lang="en-GB">
                <a:solidFill>
                  <a:schemeClr val="folHlink"/>
                </a:solidFill>
              </a:rPr>
              <a:t>Target.ACC</a:t>
            </a:r>
          </a:p>
          <a:p>
            <a:pPr eaLnBrk="1" hangingPunct="1"/>
            <a:r>
              <a:rPr lang="en-GB">
                <a:solidFill>
                  <a:schemeClr val="folHlink"/>
                </a:solidFill>
              </a:rPr>
              <a:t>Target.RT</a:t>
            </a:r>
          </a:p>
          <a:p>
            <a:pPr eaLnBrk="1" hangingPunct="1"/>
            <a:endParaRPr lang="en-GB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144463"/>
            <a:ext cx="5329237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0825" y="908050"/>
            <a:ext cx="3168650" cy="749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Right-click unwanted columns and click Hide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en-GB" sz="36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Validity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ISI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24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Target.ACC</a:t>
            </a:r>
            <a:endParaRPr lang="en-GB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24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Target.RT</a:t>
            </a:r>
            <a:endParaRPr lang="en-GB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en-GB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GB" sz="24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GB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data has been deleted, just hidden to simplify viewing</a:t>
            </a:r>
            <a:endParaRPr lang="en-GB" sz="4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en-GB" sz="4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GB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GB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GB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GB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en-US" sz="36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 what do we need to analyse?</a:t>
            </a:r>
            <a:endParaRPr lang="en-US"/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We need to break the RT data up according to Valid/Invalid trials and also the 3 ISI’s.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We are only interested in Target Present trials so we can filter out </a:t>
            </a:r>
            <a:r>
              <a:rPr lang="en-GB" i="1"/>
              <a:t>notarg</a:t>
            </a:r>
            <a:r>
              <a:rPr lang="en-GB"/>
              <a:t> trials using the </a:t>
            </a:r>
            <a:r>
              <a:rPr lang="en-GB" u="sng"/>
              <a:t>validity</a:t>
            </a:r>
            <a:r>
              <a:rPr lang="en-GB"/>
              <a:t>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This will reduce our trials by half (to 72 trials)!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We are also only interested in trials when you made a correct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So we can filter the data by Target.ACC too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52650"/>
            <a:ext cx="7896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Filter out data from unwanted trials</a:t>
            </a:r>
            <a:endParaRPr lang="en-US" sz="4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Filter out Target Absent trials</a:t>
            </a:r>
            <a:endParaRPr lang="en-US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3457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1492250"/>
            <a:ext cx="34956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47529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Choose the filter: Tools – Filter</a:t>
            </a:r>
          </a:p>
          <a:p>
            <a:pPr>
              <a:spcBef>
                <a:spcPct val="50000"/>
              </a:spcBef>
            </a:pPr>
            <a:r>
              <a:rPr lang="en-GB"/>
              <a:t>Select Validity in the column name box</a:t>
            </a:r>
          </a:p>
          <a:p>
            <a:pPr>
              <a:spcBef>
                <a:spcPct val="50000"/>
              </a:spcBef>
            </a:pPr>
            <a:r>
              <a:rPr lang="en-GB"/>
              <a:t>Then click ‘Checklist’</a:t>
            </a:r>
          </a:p>
          <a:p>
            <a:pPr>
              <a:spcBef>
                <a:spcPct val="50000"/>
              </a:spcBef>
            </a:pPr>
            <a:r>
              <a:rPr lang="en-GB"/>
              <a:t>Tick only the valid and invalid trials (NOT Notarg!!)- Click OK</a:t>
            </a:r>
          </a:p>
          <a:p>
            <a:pPr>
              <a:spcBef>
                <a:spcPct val="50000"/>
              </a:spcBef>
            </a:pPr>
            <a:r>
              <a:rPr lang="en-GB"/>
              <a:t>Your data will be visibly reduced by half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Reminder of what we did</a:t>
            </a:r>
            <a:endParaRPr lang="en-US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In the last session we built a Posner Cueing Task</a:t>
            </a:r>
          </a:p>
          <a:p>
            <a:pPr eaLnBrk="1" hangingPunct="1"/>
            <a:r>
              <a:rPr lang="en-GB"/>
              <a:t>Subjects had to detect the presence of a target presented in one of 2 locations (left or right box)</a:t>
            </a:r>
          </a:p>
          <a:p>
            <a:pPr eaLnBrk="1" hangingPunct="1"/>
            <a:r>
              <a:rPr lang="en-GB"/>
              <a:t>Each trial presented a </a:t>
            </a:r>
            <a:r>
              <a:rPr lang="en-GB">
                <a:solidFill>
                  <a:schemeClr val="folHlink"/>
                </a:solidFill>
              </a:rPr>
              <a:t>peripheral</a:t>
            </a:r>
            <a:r>
              <a:rPr lang="en-GB"/>
              <a:t> pre-cue (box outline highlighted) which was </a:t>
            </a:r>
            <a:r>
              <a:rPr lang="en-GB">
                <a:solidFill>
                  <a:schemeClr val="folHlink"/>
                </a:solidFill>
              </a:rPr>
              <a:t>non-predictive</a:t>
            </a:r>
            <a:r>
              <a:rPr lang="en-GB"/>
              <a:t> of the target location</a:t>
            </a:r>
          </a:p>
          <a:p>
            <a:pPr lvl="1" eaLnBrk="1" hangingPunct="1"/>
            <a:r>
              <a:rPr lang="en-GB"/>
              <a:t>i.e. validity of the cue was 50:50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Let’s now get rid of Incorrect Responses</a:t>
            </a:r>
            <a:endParaRPr lang="en-US" sz="400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84313"/>
            <a:ext cx="3457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1484313"/>
            <a:ext cx="34956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475297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Select Target.ACC in the column name box</a:t>
            </a:r>
          </a:p>
          <a:p>
            <a:pPr>
              <a:spcBef>
                <a:spcPct val="50000"/>
              </a:spcBef>
            </a:pPr>
            <a:r>
              <a:rPr lang="en-GB"/>
              <a:t>Then click ‘Checklist’</a:t>
            </a:r>
          </a:p>
          <a:p>
            <a:pPr>
              <a:spcBef>
                <a:spcPct val="50000"/>
              </a:spcBef>
            </a:pPr>
            <a:r>
              <a:rPr lang="en-GB"/>
              <a:t>Tick only the correct responses (1)</a:t>
            </a:r>
          </a:p>
          <a:p>
            <a:pPr>
              <a:spcBef>
                <a:spcPct val="50000"/>
              </a:spcBef>
            </a:pPr>
            <a:r>
              <a:rPr lang="en-GB"/>
              <a:t>Your data may be reduced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So before we output the means make sure you have filtered the data!</a:t>
            </a:r>
            <a:endParaRPr lang="en-US" sz="360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38300"/>
            <a:ext cx="46672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250825" y="5516563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Filters selected are listed here</a:t>
            </a:r>
            <a:endParaRPr 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2339975" y="5876925"/>
            <a:ext cx="1511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We can now calculate the mean RT’s for each cell of the design</a:t>
            </a:r>
            <a:endParaRPr lang="en-US" sz="4000"/>
          </a:p>
        </p:txBody>
      </p:sp>
      <p:graphicFrame>
        <p:nvGraphicFramePr>
          <p:cNvPr id="47256" name="Group 152"/>
          <p:cNvGraphicFramePr>
            <a:graphicFrameLocks noGrp="1"/>
          </p:cNvGraphicFramePr>
          <p:nvPr>
            <p:ph idx="1"/>
          </p:nvPr>
        </p:nvGraphicFramePr>
        <p:xfrm>
          <a:off x="542925" y="1557338"/>
          <a:ext cx="8061325" cy="5118734"/>
        </p:xfrm>
        <a:graphic>
          <a:graphicData uri="http://schemas.openxmlformats.org/drawingml/2006/table">
            <a:tbl>
              <a:tblPr/>
              <a:tblGrid>
                <a:gridCol w="1612900"/>
                <a:gridCol w="1611313"/>
                <a:gridCol w="1612900"/>
                <a:gridCol w="1611312"/>
                <a:gridCol w="1612900"/>
              </a:tblGrid>
              <a:tr h="1149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CTOA [Cue duration (100) + ISI duration]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9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Validity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Valid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9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Invalid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Mean RT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(from max 12 trials)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Diff scr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Diff scr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Diff scr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Text Box 138"/>
          <p:cNvSpPr txBox="1">
            <a:spLocks noChangeArrowheads="1"/>
          </p:cNvSpPr>
          <p:nvPr/>
        </p:nvSpPr>
        <p:spPr bwMode="auto">
          <a:xfrm>
            <a:off x="395288" y="1844675"/>
            <a:ext cx="3095625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So we need to output the following means, which we can then copy into SPSS</a:t>
            </a:r>
          </a:p>
          <a:p>
            <a:pPr>
              <a:spcBef>
                <a:spcPct val="50000"/>
              </a:spcBef>
            </a:pPr>
            <a:r>
              <a:rPr lang="en-GB"/>
              <a:t>We will however, calculate a difference score and then run the ANOVA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Let’s use the Analyze function in E-data aid</a:t>
            </a:r>
            <a:endParaRPr lang="en-US" sz="4000"/>
          </a:p>
        </p:txBody>
      </p:sp>
      <p:sp>
        <p:nvSpPr>
          <p:cNvPr id="50183" name="Rectangle 7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2974975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Bring Validity and then ISI into the columns box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Subject into Rows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Target.RT into Data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Click </a:t>
            </a:r>
            <a:r>
              <a:rPr lang="en-GB" u="sng"/>
              <a:t>Run</a:t>
            </a:r>
            <a:endParaRPr lang="en-US" u="sng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0" y="1916113"/>
            <a:ext cx="54292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/>
          <p:cNvSpPr>
            <a:spLocks noChangeArrowheads="1"/>
          </p:cNvSpPr>
          <p:nvPr/>
        </p:nvSpPr>
        <p:spPr bwMode="auto">
          <a:xfrm>
            <a:off x="250825" y="3357563"/>
            <a:ext cx="288131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5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This will give you your means for the 6 cells of the design</a:t>
            </a:r>
            <a:endParaRPr lang="en-US" sz="4000"/>
          </a:p>
        </p:txBody>
      </p:sp>
      <p:sp>
        <p:nvSpPr>
          <p:cNvPr id="5325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2974975" cy="44989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800"/>
              <a:t>Now calculate the difference scores for each of the 3 ISIs</a:t>
            </a:r>
          </a:p>
          <a:p>
            <a:pPr eaLnBrk="1" hangingPunct="1"/>
            <a:r>
              <a:rPr lang="en-GB" sz="2800"/>
              <a:t>Diff = Invalid-Valid</a:t>
            </a:r>
          </a:p>
          <a:p>
            <a:pPr eaLnBrk="1" hangingPunct="1"/>
            <a:r>
              <a:rPr lang="en-GB" sz="2800"/>
              <a:t>Write down 3 diff scores on results sheet</a:t>
            </a:r>
            <a:endParaRPr lang="en-US" sz="280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5350" y="1844675"/>
            <a:ext cx="54578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076825" y="2565400"/>
            <a:ext cx="358775" cy="316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157913" y="2565400"/>
            <a:ext cx="358775" cy="316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5580063" y="4868863"/>
            <a:ext cx="3603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6000">
                <a:solidFill>
                  <a:schemeClr val="folHlink"/>
                </a:solidFill>
              </a:rPr>
              <a:t>-</a:t>
            </a:r>
            <a:endParaRPr lang="en-US" sz="6000">
              <a:solidFill>
                <a:schemeClr val="folHlink"/>
              </a:solidFill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6515100" y="5203825"/>
            <a:ext cx="201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>
                <a:solidFill>
                  <a:schemeClr val="folHlink"/>
                </a:solidFill>
              </a:rPr>
              <a:t>= +55.35ms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26634" name="Text Box 16"/>
          <p:cNvSpPr txBox="1">
            <a:spLocks noChangeArrowheads="1"/>
          </p:cNvSpPr>
          <p:nvPr/>
        </p:nvSpPr>
        <p:spPr bwMode="auto">
          <a:xfrm>
            <a:off x="3563938" y="5227638"/>
            <a:ext cx="1727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2"/>
                </a:solidFill>
              </a:rPr>
              <a:t>For 50ms ISI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chemeClr val="bg2"/>
                </a:solidFill>
              </a:rPr>
              <a:t>(150 CTOA)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56" grpId="0" animBg="1"/>
      <p:bldP spid="53261" grpId="0"/>
      <p:bldP spid="532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Record data for 2 participants</a:t>
            </a:r>
            <a:endParaRPr lang="en-US"/>
          </a:p>
        </p:txBody>
      </p:sp>
      <p:pic>
        <p:nvPicPr>
          <p:cNvPr id="276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133600"/>
            <a:ext cx="7416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4" descr="MPj039923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36725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6953250" cy="1143000"/>
          </a:xfrm>
        </p:spPr>
        <p:txBody>
          <a:bodyPr/>
          <a:lstStyle/>
          <a:p>
            <a:pPr eaLnBrk="1" hangingPunct="1"/>
            <a:r>
              <a:rPr lang="en-GB" sz="3200" dirty="0"/>
              <a:t>Let’s have a break whilst we input your data into Excel</a:t>
            </a:r>
            <a:endParaRPr lang="en-US" sz="3200" dirty="0"/>
          </a:p>
        </p:txBody>
      </p:sp>
      <p:pic>
        <p:nvPicPr>
          <p:cNvPr id="28676" name="Picture 84" descr="MPj0400989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9800" y="2493963"/>
            <a:ext cx="250507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1" descr="MPj0406539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2493963"/>
            <a:ext cx="2495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OK time to get data into SPSS and analyse it!</a:t>
            </a:r>
            <a:endParaRPr lang="en-US" sz="4000"/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Really what we have manipulated is CTOA</a:t>
            </a:r>
          </a:p>
          <a:p>
            <a:pPr lvl="1" eaLnBrk="1" hangingPunct="1"/>
            <a:r>
              <a:rPr lang="en-GB"/>
              <a:t>So you will need to </a:t>
            </a:r>
            <a:r>
              <a:rPr lang="en-GB" u="sng"/>
              <a:t>add 100</a:t>
            </a:r>
            <a:r>
              <a:rPr lang="en-GB"/>
              <a:t> (duration of cue) to each ISI to give the 3 levels of the CTOA</a:t>
            </a:r>
          </a:p>
          <a:p>
            <a:pPr eaLnBrk="1" hangingPunct="1"/>
            <a:r>
              <a:rPr lang="en-GB"/>
              <a:t>Set-up the variable names in SPSS (one column for each CTOA)</a:t>
            </a:r>
          </a:p>
          <a:p>
            <a:pPr eaLnBrk="1" hangingPunct="1"/>
            <a:r>
              <a:rPr lang="en-GB"/>
              <a:t>Run a repeated-measures ANOVA</a:t>
            </a:r>
          </a:p>
          <a:p>
            <a:pPr eaLnBrk="1" hangingPunct="1"/>
            <a:r>
              <a:rPr lang="en-GB"/>
              <a:t>Follow up a signif. main effect with Bonferroni Paired-t-tests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question to consider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Research suggests that IOR starts when attention has disengaged from a specific spatial location.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How could your experimental paradigm be changed to encourage the onset of IOR?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Further info on SPSS can be found in:</a:t>
            </a:r>
            <a:endParaRPr lang="en-US" sz="4000"/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55750"/>
            <a:ext cx="385762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1603375"/>
            <a:ext cx="3822700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5003800" y="4149725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306 onwards</a:t>
            </a:r>
            <a:endParaRPr lang="en-US"/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611188" y="4365625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427 onwards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we expect</a:t>
            </a:r>
            <a:endParaRPr lang="en-US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Despite the fact that the pre-cue is of no real use, we cannot help but </a:t>
            </a:r>
            <a:r>
              <a:rPr lang="en-GB" sz="2400" u="sng" dirty="0"/>
              <a:t>covertly</a:t>
            </a:r>
            <a:r>
              <a:rPr lang="en-GB" sz="2400" dirty="0"/>
              <a:t> move our attention to where the peripheral cue is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This will lead to faster target detection times for VALID trials vs. INVALID ones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BUT</a:t>
            </a:r>
            <a:r>
              <a:rPr lang="en-US" sz="2000" dirty="0" smtClean="0"/>
              <a:t>…</a:t>
            </a: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If nothing happens at the cued location for a while then maybe attention will disengage and move back to the centre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Therefore we may expect the difference between valid/invalid reaction times will be influenced by the size of the delay between the onset of the cue and onset of the target (CTOA)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graph of possible data</a:t>
            </a:r>
            <a:endParaRPr lang="en-US"/>
          </a:p>
        </p:txBody>
      </p:sp>
      <p:sp>
        <p:nvSpPr>
          <p:cNvPr id="14340" name="Rectangle 4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400"/>
              <a:t>For short CTOAs we expect RTs for valid trials to be faster than invalid trials</a:t>
            </a:r>
          </a:p>
          <a:p>
            <a:pPr eaLnBrk="1" hangingPunct="1"/>
            <a:r>
              <a:rPr lang="en-GB" sz="2400"/>
              <a:t>However, at some point (around 200ms!) the benefit for valid trials will reverse such that:</a:t>
            </a:r>
          </a:p>
          <a:p>
            <a:pPr eaLnBrk="1" hangingPunct="1"/>
            <a:r>
              <a:rPr lang="en-GB" sz="2400"/>
              <a:t>For longer CTOAs we expect RTs for valid trials to be </a:t>
            </a:r>
            <a:r>
              <a:rPr lang="en-GB" sz="2400" u="sng"/>
              <a:t>slower</a:t>
            </a:r>
            <a:r>
              <a:rPr lang="en-GB" sz="2400"/>
              <a:t> than invalid trials</a:t>
            </a:r>
          </a:p>
          <a:p>
            <a:pPr eaLnBrk="1" hangingPunct="1"/>
            <a:endParaRPr lang="en-US" sz="2400"/>
          </a:p>
        </p:txBody>
      </p:sp>
      <p:pic>
        <p:nvPicPr>
          <p:cNvPr id="6148" name="Picture 6" descr="ior0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16538" y="2473325"/>
            <a:ext cx="2857500" cy="2752725"/>
          </a:xfrm>
          <a:noFill/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148263" y="5327650"/>
            <a:ext cx="30241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Black (filled circles) are valid trials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White are invalid trials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Structure/Timings of Exp’t</a:t>
            </a:r>
            <a:endParaRPr lang="en-US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827088" y="3192463"/>
            <a:ext cx="7993062" cy="206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7088" y="1568450"/>
            <a:ext cx="8137525" cy="904875"/>
            <a:chOff x="521" y="988"/>
            <a:chExt cx="5126" cy="570"/>
          </a:xfrm>
        </p:grpSpPr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521" y="989"/>
              <a:ext cx="1423" cy="56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chemeClr val="bg1"/>
                  </a:solidFill>
                  <a:latin typeface="Arial" charset="0"/>
                </a:rPr>
                <a:t>CUE (Duration 100ms)</a:t>
              </a:r>
            </a:p>
          </p:txBody>
        </p:sp>
        <p:sp>
          <p:nvSpPr>
            <p:cNvPr id="7183" name="Rectangle 6"/>
            <p:cNvSpPr>
              <a:spLocks noChangeArrowheads="1"/>
            </p:cNvSpPr>
            <p:nvPr/>
          </p:nvSpPr>
          <p:spPr bwMode="auto">
            <a:xfrm>
              <a:off x="1990" y="989"/>
              <a:ext cx="1996" cy="56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latin typeface="Arial" charset="0"/>
                </a:rPr>
                <a:t>ISI/cue-target interval (Duration variable: 50, 100, 300)</a:t>
              </a:r>
            </a:p>
          </p:txBody>
        </p:sp>
        <p:sp>
          <p:nvSpPr>
            <p:cNvPr id="7184" name="Rectangle 7"/>
            <p:cNvSpPr>
              <a:spLocks noChangeArrowheads="1"/>
            </p:cNvSpPr>
            <p:nvPr/>
          </p:nvSpPr>
          <p:spPr bwMode="auto">
            <a:xfrm>
              <a:off x="4035" y="988"/>
              <a:ext cx="1612" cy="56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chemeClr val="bg1"/>
                  </a:solidFill>
                  <a:latin typeface="Arial" charset="0"/>
                </a:rPr>
                <a:t>TARGET </a:t>
              </a:r>
              <a:r>
                <a:rPr lang="en-GB" sz="1600">
                  <a:solidFill>
                    <a:schemeClr val="bg1"/>
                  </a:solidFill>
                  <a:latin typeface="Arial" charset="0"/>
                </a:rPr>
                <a:t>(Duration 2000ms or until response)</a:t>
              </a:r>
            </a:p>
          </p:txBody>
        </p:sp>
      </p:grp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7380288" y="32639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827088" y="3567113"/>
            <a:ext cx="54006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2 key variables manipulated were </a:t>
            </a:r>
            <a:r>
              <a:rPr lang="en-GB" dirty="0">
                <a:solidFill>
                  <a:schemeClr val="folHlink"/>
                </a:solidFill>
              </a:rPr>
              <a:t>CTOA</a:t>
            </a:r>
            <a:r>
              <a:rPr lang="en-GB" dirty="0"/>
              <a:t> and </a:t>
            </a:r>
            <a:r>
              <a:rPr lang="en-GB" dirty="0">
                <a:solidFill>
                  <a:schemeClr val="folHlink"/>
                </a:solidFill>
              </a:rPr>
              <a:t>Validity</a:t>
            </a:r>
            <a:r>
              <a:rPr lang="en-GB" dirty="0"/>
              <a:t> of the </a:t>
            </a:r>
            <a:r>
              <a:rPr lang="en-GB" dirty="0" smtClean="0"/>
              <a:t>cue</a:t>
            </a:r>
          </a:p>
          <a:p>
            <a:pPr>
              <a:spcBef>
                <a:spcPct val="50000"/>
              </a:spcBef>
            </a:pPr>
            <a:r>
              <a:rPr lang="en-GB" dirty="0"/>
              <a:t>CTOA is the time from the ONSET of the Cue to the ONSET of the Target</a:t>
            </a:r>
            <a:endParaRPr lang="en-US" dirty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27088" y="1557338"/>
            <a:ext cx="5616575" cy="4210520"/>
            <a:chOff x="521" y="981"/>
            <a:chExt cx="3538" cy="3224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521" y="981"/>
              <a:ext cx="3538" cy="2857"/>
              <a:chOff x="521" y="981"/>
              <a:chExt cx="3538" cy="2857"/>
            </a:xfrm>
          </p:grpSpPr>
          <p:sp>
            <p:nvSpPr>
              <p:cNvPr id="7179" name="Line 12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285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0" name="Line 13"/>
              <p:cNvSpPr>
                <a:spLocks noChangeShapeType="1"/>
              </p:cNvSpPr>
              <p:nvPr/>
            </p:nvSpPr>
            <p:spPr bwMode="auto">
              <a:xfrm>
                <a:off x="4038" y="981"/>
                <a:ext cx="0" cy="2857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1" name="Line 14"/>
              <p:cNvSpPr>
                <a:spLocks noChangeShapeType="1"/>
              </p:cNvSpPr>
              <p:nvPr/>
            </p:nvSpPr>
            <p:spPr bwMode="auto">
              <a:xfrm>
                <a:off x="521" y="3838"/>
                <a:ext cx="3538" cy="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8" name="Text Box 16"/>
            <p:cNvSpPr txBox="1">
              <a:spLocks noChangeArrowheads="1"/>
            </p:cNvSpPr>
            <p:nvPr/>
          </p:nvSpPr>
          <p:spPr bwMode="auto">
            <a:xfrm>
              <a:off x="1202" y="3974"/>
              <a:ext cx="21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CTOA of 150, 200 &amp; 400 msecs</a:t>
              </a:r>
              <a:endParaRPr lang="en-US"/>
            </a:p>
          </p:txBody>
        </p:sp>
      </p:grp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732588" y="3933825"/>
            <a:ext cx="2232025" cy="23082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folHlink"/>
                </a:solidFill>
              </a:rPr>
              <a:t>SUMMARY:</a:t>
            </a:r>
          </a:p>
          <a:p>
            <a:pPr>
              <a:spcBef>
                <a:spcPct val="50000"/>
              </a:spcBef>
            </a:pPr>
            <a:r>
              <a:rPr lang="en-GB"/>
              <a:t>2 IVs</a:t>
            </a:r>
          </a:p>
          <a:p>
            <a:pPr>
              <a:spcBef>
                <a:spcPct val="50000"/>
              </a:spcBef>
            </a:pPr>
            <a:r>
              <a:rPr lang="en-GB"/>
              <a:t>Validity - 2 levels</a:t>
            </a:r>
          </a:p>
          <a:p>
            <a:pPr>
              <a:spcBef>
                <a:spcPct val="50000"/>
              </a:spcBef>
            </a:pPr>
            <a:r>
              <a:rPr lang="en-GB"/>
              <a:t>CTOA - 3 levels</a:t>
            </a:r>
          </a:p>
          <a:p>
            <a:pPr>
              <a:spcBef>
                <a:spcPct val="50000"/>
              </a:spcBef>
            </a:pPr>
            <a:r>
              <a:rPr lang="en-GB"/>
              <a:t>1 DV – Reaction time (msecs)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Designs with more than 1 IV (factor)</a:t>
            </a:r>
            <a:endParaRPr lang="en-US" sz="400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These designs are more complicated than simpler designs that manipulate only 1 IV at 2 levels (like most of your </a:t>
            </a:r>
            <a:r>
              <a:rPr lang="en-GB" sz="2800" dirty="0" err="1"/>
              <a:t>practicals</a:t>
            </a:r>
            <a:r>
              <a:rPr lang="en-GB" sz="2800" dirty="0"/>
              <a:t> so far)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We would normally use a statistical procedure known as </a:t>
            </a:r>
            <a:r>
              <a:rPr lang="en-GB" sz="2800" dirty="0">
                <a:solidFill>
                  <a:schemeClr val="folHlink"/>
                </a:solidFill>
              </a:rPr>
              <a:t>Factorial Analysis Of Variance (ANOVA)</a:t>
            </a:r>
            <a:r>
              <a:rPr lang="en-GB" sz="2800" dirty="0"/>
              <a:t> to examine the effects of our IV manipulations on the data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However, as you have not been taught Factorial ANOVA we are going to simplify the design and use a </a:t>
            </a:r>
            <a:r>
              <a:rPr lang="en-GB" sz="2800" dirty="0">
                <a:solidFill>
                  <a:schemeClr val="folHlink"/>
                </a:solidFill>
              </a:rPr>
              <a:t>ONE-WAY ANOVA</a:t>
            </a:r>
            <a:r>
              <a:rPr lang="en-GB" sz="2800" dirty="0"/>
              <a:t> instead.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Creating a simpler design</a:t>
            </a:r>
            <a:endParaRPr lang="en-US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We can collapse data over the Validity factor by simply calculating a difference score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We mentioned this the other week in the introductory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We did a similar thing for the Pseudohomophone practical last semester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Difference score = RT Invalid – RT Valid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So now we can simply look at the effect of </a:t>
            </a:r>
            <a:r>
              <a:rPr lang="en-GB">
                <a:solidFill>
                  <a:schemeClr val="folHlink"/>
                </a:solidFill>
              </a:rPr>
              <a:t>CTOA</a:t>
            </a:r>
            <a:r>
              <a:rPr lang="en-GB"/>
              <a:t> on these </a:t>
            </a:r>
            <a:r>
              <a:rPr lang="en-GB">
                <a:solidFill>
                  <a:srgbClr val="00B0F0"/>
                </a:solidFill>
              </a:rPr>
              <a:t>difference scores </a:t>
            </a:r>
            <a:r>
              <a:rPr lang="en-GB"/>
              <a:t>(so our analysis looks at just one IV)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Difference scores</a:t>
            </a:r>
            <a:endParaRPr lang="en-US"/>
          </a:p>
        </p:txBody>
      </p:sp>
      <p:sp>
        <p:nvSpPr>
          <p:cNvPr id="23557" name="Rectangle 5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/>
              <a:t>Difference score = RT Invalid – RT Valid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+ ve diff = Faster for valid cues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-ve diff = Slower for valid cues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No difference (0) = same for both valid /invalid cues (cross over point)</a:t>
            </a:r>
            <a:endParaRPr lang="en-US" sz="2800"/>
          </a:p>
        </p:txBody>
      </p:sp>
      <p:pic>
        <p:nvPicPr>
          <p:cNvPr id="10244" name="Picture 7" descr="ior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6538" y="1628775"/>
            <a:ext cx="28575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5148263" y="4652963"/>
            <a:ext cx="30241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Black (filled circles) are valid trials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White are invalid trials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Running a one-way ANOVA on the difference scores</a:t>
            </a:r>
            <a:endParaRPr lang="en-US" sz="400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800"/>
              <a:t>From the data we calculate 3 difference scores</a:t>
            </a:r>
          </a:p>
          <a:p>
            <a:pPr lvl="1" eaLnBrk="1" hangingPunct="1"/>
            <a:r>
              <a:rPr lang="en-GB" sz="2400"/>
              <a:t>One for each level of our CTOA factor</a:t>
            </a:r>
          </a:p>
          <a:p>
            <a:pPr eaLnBrk="1" hangingPunct="1"/>
            <a:r>
              <a:rPr lang="en-GB" sz="2800"/>
              <a:t>If there is no effect of CTOA then the difference scores won’t change (Null hypothesis)</a:t>
            </a:r>
          </a:p>
          <a:p>
            <a:pPr eaLnBrk="1" hangingPunct="1"/>
            <a:r>
              <a:rPr lang="en-GB" sz="2800"/>
              <a:t>If there is an effect of CTOA then we might expect to see some significant differences between the difference scores </a:t>
            </a:r>
          </a:p>
          <a:p>
            <a:pPr lvl="1" eaLnBrk="1" hangingPunct="1"/>
            <a:r>
              <a:rPr lang="en-GB" sz="2400"/>
              <a:t>i.e. a </a:t>
            </a:r>
            <a:r>
              <a:rPr lang="en-GB" sz="2400">
                <a:solidFill>
                  <a:schemeClr val="folHlink"/>
                </a:solidFill>
              </a:rPr>
              <a:t>main effect</a:t>
            </a:r>
            <a:r>
              <a:rPr lang="en-GB" sz="2400"/>
              <a:t> of CTOA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3266</TotalTime>
  <Words>1515</Words>
  <Application>Microsoft Macintosh PowerPoint</Application>
  <PresentationFormat>On-screen Show (4:3)</PresentationFormat>
  <Paragraphs>166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First year practicals</vt:lpstr>
      <vt:lpstr>Reminder of what we did</vt:lpstr>
      <vt:lpstr>What we expect</vt:lpstr>
      <vt:lpstr>A graph of possible data</vt:lpstr>
      <vt:lpstr>Structure/Timings of Exp’t</vt:lpstr>
      <vt:lpstr>Designs with more than 1 IV (factor)</vt:lpstr>
      <vt:lpstr>Creating a simpler design</vt:lpstr>
      <vt:lpstr>Difference scores</vt:lpstr>
      <vt:lpstr>Running a one-way ANOVA on the difference scores</vt:lpstr>
      <vt:lpstr>What does a one-way ANOVA tell us?</vt:lpstr>
      <vt:lpstr>There are 2 types of one-way ANOVA!!!!</vt:lpstr>
      <vt:lpstr>Lets run a within-subjects (related) one-way ANOVA</vt:lpstr>
      <vt:lpstr>E-Prime data output</vt:lpstr>
      <vt:lpstr>PowerPoint Presentation</vt:lpstr>
      <vt:lpstr>PowerPoint Presentation</vt:lpstr>
      <vt:lpstr>PowerPoint Presentation</vt:lpstr>
      <vt:lpstr>So what do we need to analyse?</vt:lpstr>
      <vt:lpstr>Filter out data from unwanted trials</vt:lpstr>
      <vt:lpstr>Filter out Target Absent trials</vt:lpstr>
      <vt:lpstr>Let’s now get rid of Incorrect Responses</vt:lpstr>
      <vt:lpstr>So before we output the means make sure you have filtered the data!</vt:lpstr>
      <vt:lpstr>We can now calculate the mean RT’s for each cell of the design</vt:lpstr>
      <vt:lpstr>Let’s use the Analyze function in E-data aid</vt:lpstr>
      <vt:lpstr>This will give you your means for the 6 cells of the design</vt:lpstr>
      <vt:lpstr>Record data for 2 participants</vt:lpstr>
      <vt:lpstr>Let’s have a break whilst we input your data into Excel</vt:lpstr>
      <vt:lpstr>OK time to get data into SPSS and analyse it!</vt:lpstr>
      <vt:lpstr>A question to consider</vt:lpstr>
      <vt:lpstr>Further info on SPSS can be found in: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64</cp:revision>
  <dcterms:created xsi:type="dcterms:W3CDTF">2011-09-09T14:30:17Z</dcterms:created>
  <dcterms:modified xsi:type="dcterms:W3CDTF">2011-09-13T09:42:20Z</dcterms:modified>
</cp:coreProperties>
</file>