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86369" autoAdjust="0"/>
  </p:normalViewPr>
  <p:slideViewPr>
    <p:cSldViewPr snapToGrid="0" snapToObjects="1" showGuides="1">
      <p:cViewPr varScale="1">
        <p:scale>
          <a:sx n="93" d="100"/>
          <a:sy n="93" d="100"/>
        </p:scale>
        <p:origin x="-96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50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E7574-23BA-6D45-B016-536AB0396E64}" type="datetimeFigureOut">
              <a:rPr lang="en-US" smtClean="0"/>
              <a:pPr/>
              <a:t>06/10/2011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F30F-0345-1A44-9E30-41AA7A035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7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3A86-FA83-AF41-BB61-F172BE58BC20}" type="datetimeFigureOut">
              <a:rPr lang="en-US" smtClean="0"/>
              <a:pPr/>
              <a:t>06/10/2011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A2918-7D3C-0E40-891B-54D9324B8B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91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Actually, he had published on the</a:t>
            </a:r>
            <a:r>
              <a:rPr lang="en-US" baseline="0" dirty="0" smtClean="0"/>
              <a:t> effect a few years earlier, but in German and few people have read that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A2918-7D3C-0E40-891B-54D9324B8BF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A2918-7D3C-0E40-891B-54D9324B8BFE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A5FE7-6A22-074E-A6F8-59CA589A2DE8}" type="datetime1">
              <a:rPr lang="en-US" smtClean="0"/>
              <a:pPr/>
              <a:t>06/10/2011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B9F1-9E54-0849-BFCF-4EA3B9A9F413}" type="datetime1">
              <a:rPr lang="en-US" smtClean="0"/>
              <a:pPr/>
              <a:t>06/10/2011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B80-7264-4448-9E0B-B251BE1447BB}" type="datetime1">
              <a:rPr lang="en-US" smtClean="0"/>
              <a:pPr/>
              <a:t>06/10/2011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677-F7D3-0D40-8813-E933FDB757EC}" type="datetime1">
              <a:rPr lang="en-US" smtClean="0"/>
              <a:pPr/>
              <a:t>06/10/2011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816B-EFF2-A54C-A1D6-FA8FAB1FB13E}" type="datetime1">
              <a:rPr lang="en-US" smtClean="0"/>
              <a:pPr/>
              <a:t>06/10/2011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1066-235A-7F47-801C-2948F10EDEF5}" type="datetime1">
              <a:rPr lang="en-US" smtClean="0"/>
              <a:pPr/>
              <a:t>06/10/2011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0D9-F157-EC4E-A366-7FF322A0093E}" type="datetime1">
              <a:rPr lang="en-US" smtClean="0"/>
              <a:pPr/>
              <a:t>06/10/2011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BD-EF5E-B84B-81D3-7C57B59CF4CF}" type="datetime1">
              <a:rPr lang="en-US" smtClean="0"/>
              <a:pPr/>
              <a:t>06/10/2011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C3B-81E3-794A-BCF4-10A9D2FE94EB}" type="datetime1">
              <a:rPr lang="en-US" smtClean="0"/>
              <a:pPr/>
              <a:t>06/10/2011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B10A4DD-E832-4044-B32C-5E038ABFF8D2}" type="datetime1">
              <a:rPr lang="en-US" smtClean="0"/>
              <a:pPr/>
              <a:t>06/10/2011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BA07ED-0714-9744-AD27-ECB95011C5E7}" type="datetime1">
              <a:rPr lang="en-US" smtClean="0"/>
              <a:pPr/>
              <a:t>06/10/2011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8691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GB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dirty="0" smtClean="0"/>
              <a:t>Click to edit Master text styles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865D17EE-0E77-7442-A7EA-D211E6486163}" type="datetime1">
              <a:rPr lang="en-US" smtClean="0"/>
              <a:pPr/>
              <a:t>06/10/2011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B549F5D-CAE6-DF41-8961-4F12021485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n_tf_cmyk.eps"/>
          <p:cNvPicPr>
            <a:picLocks noChangeAspect="1"/>
          </p:cNvPicPr>
          <p:nvPr userDrawn="1"/>
        </p:nvPicPr>
        <p:blipFill>
          <a:blip r:embed="rId14">
            <a:lum/>
          </a:blip>
          <a:stretch>
            <a:fillRect/>
          </a:stretch>
        </p:blipFill>
        <p:spPr>
          <a:xfrm>
            <a:off x="7435891" y="69666"/>
            <a:ext cx="1644877" cy="4946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68000"/>
        <a:buFont typeface="Wingdings 3"/>
        <a:buNone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800"/>
        </a:spcBef>
        <a:buClr>
          <a:schemeClr val="accent1"/>
        </a:buClr>
        <a:buFont typeface="Verdana"/>
        <a:buChar char="◦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sychopy.or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ct.nottingham.ac.u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year </a:t>
            </a:r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Lab 1</a:t>
            </a:r>
            <a:r>
              <a:rPr lang="en-US" dirty="0" smtClean="0"/>
              <a:t>: The </a:t>
            </a:r>
            <a:r>
              <a:rPr lang="en-US" dirty="0" err="1" smtClean="0"/>
              <a:t>Stroop</a:t>
            </a:r>
            <a:r>
              <a:rPr lang="en-US" dirty="0" smtClean="0"/>
              <a:t> Effect (1935)</a:t>
            </a:r>
            <a:br>
              <a:rPr lang="en-US" dirty="0" smtClean="0"/>
            </a:br>
            <a:r>
              <a:rPr lang="en-US" dirty="0" smtClean="0"/>
              <a:t>Measuring interference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1935 </a:t>
            </a:r>
            <a:r>
              <a:rPr lang="en-US" dirty="0" smtClean="0"/>
              <a:t>John Ridley </a:t>
            </a:r>
            <a:r>
              <a:rPr lang="en-US" dirty="0" err="1" smtClean="0"/>
              <a:t>Stroop</a:t>
            </a:r>
            <a:r>
              <a:rPr lang="en-US" dirty="0" smtClean="0"/>
              <a:t> published a series of experiments about a new effect</a:t>
            </a:r>
          </a:p>
          <a:p>
            <a:pPr lvl="1"/>
            <a:r>
              <a:rPr lang="en-US" sz="2000" dirty="0" err="1" smtClean="0"/>
              <a:t>Stroop</a:t>
            </a:r>
            <a:r>
              <a:rPr lang="en-US" sz="2000" dirty="0" smtClean="0"/>
              <a:t>, John Ridley (1935). "Studies of interference in serial verbal reactions". Journal of Experimental Psychology 18: 643–662.</a:t>
            </a:r>
          </a:p>
          <a:p>
            <a:r>
              <a:rPr lang="en-GB" dirty="0" smtClean="0"/>
              <a:t>In this paper he described an effect of mental processing that is extremely robust and has become very well known; the </a:t>
            </a:r>
            <a:r>
              <a:rPr lang="en-GB" dirty="0" err="1" smtClean="0"/>
              <a:t>Stroop</a:t>
            </a:r>
            <a:r>
              <a:rPr lang="en-GB" dirty="0" smtClean="0"/>
              <a:t> Effect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Stroop</a:t>
            </a:r>
            <a:r>
              <a:rPr lang="en-GB" dirty="0" smtClean="0"/>
              <a:t> (1935)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paper contains several experiments including this one (Exp 2):</a:t>
            </a:r>
          </a:p>
          <a:p>
            <a:pPr lvl="1"/>
            <a:r>
              <a:rPr lang="en-GB" dirty="0" smtClean="0"/>
              <a:t>participants had to say</a:t>
            </a:r>
            <a:r>
              <a:rPr lang="en-GB" baseline="0" dirty="0" smtClean="0"/>
              <a:t> out loud the colour of letters for a series of 100 words printed on some cards</a:t>
            </a:r>
          </a:p>
          <a:p>
            <a:pPr lvl="1"/>
            <a:r>
              <a:rPr lang="en-GB" dirty="0" smtClean="0"/>
              <a:t>but the letters were also spelling out names of other colours (the name and the colour were </a:t>
            </a:r>
            <a:r>
              <a:rPr lang="en-GB" i="1" dirty="0" smtClean="0"/>
              <a:t>incongruent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for comparison he also measured the time taken to call out the colour of 100 squares</a:t>
            </a:r>
          </a:p>
          <a:p>
            <a:pPr lvl="1"/>
            <a:r>
              <a:rPr lang="en-GB" dirty="0" smtClean="0"/>
              <a:t>subjects took longer to call out letter colours than colours of blocks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Stroop</a:t>
            </a:r>
            <a:r>
              <a:rPr lang="en-GB" dirty="0" smtClean="0"/>
              <a:t> (1935)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Maybe subjects were faster with the squares because there was more red ink on the squares?</a:t>
            </a:r>
          </a:p>
          <a:p>
            <a:r>
              <a:rPr lang="en-GB" dirty="0" smtClean="0"/>
              <a:t>An alternative control would be to use </a:t>
            </a:r>
          </a:p>
          <a:p>
            <a:pPr lvl="1"/>
            <a:r>
              <a:rPr lang="en-GB" dirty="0" smtClean="0"/>
              <a:t>red letters to spell the word </a:t>
            </a:r>
            <a:r>
              <a:rPr lang="en-GB" i="1" dirty="0" smtClean="0">
                <a:solidFill>
                  <a:srgbClr val="FF0000"/>
                </a:solidFill>
              </a:rPr>
              <a:t>red 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dirty="0" smtClean="0"/>
              <a:t>(word and colour are </a:t>
            </a:r>
            <a:r>
              <a:rPr lang="en-GB" b="1" dirty="0" smtClean="0"/>
              <a:t>congruent</a:t>
            </a:r>
            <a:r>
              <a:rPr lang="en-GB" dirty="0" smtClean="0"/>
              <a:t>)</a:t>
            </a:r>
            <a:endParaRPr lang="en-GB" i="1" dirty="0" smtClean="0"/>
          </a:p>
          <a:p>
            <a:pPr lvl="1"/>
            <a:r>
              <a:rPr lang="en-GB" dirty="0" smtClean="0"/>
              <a:t>green letters to spell the word </a:t>
            </a:r>
            <a:r>
              <a:rPr lang="en-GB" i="1" dirty="0" smtClean="0">
                <a:solidFill>
                  <a:srgbClr val="008000"/>
                </a:solidFill>
              </a:rPr>
              <a:t>red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dirty="0" smtClean="0"/>
              <a:t>(word and colour are </a:t>
            </a:r>
            <a:r>
              <a:rPr lang="en-GB" b="1" dirty="0" smtClean="0"/>
              <a:t>incongruent</a:t>
            </a:r>
            <a:r>
              <a:rPr lang="en-GB" dirty="0" smtClean="0"/>
              <a:t>)</a:t>
            </a:r>
            <a:endParaRPr lang="en-GB" i="1" dirty="0" smtClean="0"/>
          </a:p>
          <a:p>
            <a:endParaRPr lang="en-GB" dirty="0" smtClean="0"/>
          </a:p>
          <a:p>
            <a:r>
              <a:rPr lang="en-GB" smtClean="0"/>
              <a:t>The </a:t>
            </a:r>
            <a:r>
              <a:rPr lang="en-GB" dirty="0" err="1" smtClean="0"/>
              <a:t>Stroop</a:t>
            </a:r>
            <a:r>
              <a:rPr lang="en-GB" dirty="0" smtClean="0"/>
              <a:t> effect has now been using </a:t>
            </a:r>
            <a:r>
              <a:rPr lang="en-GB" dirty="0" smtClean="0"/>
              <a:t>many different </a:t>
            </a:r>
            <a:r>
              <a:rPr lang="en-GB" dirty="0" smtClean="0"/>
              <a:t>variants of the task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variant of the task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out the </a:t>
            </a:r>
            <a:r>
              <a:rPr lang="en-GB" b="1" dirty="0" smtClean="0"/>
              <a:t>colour of the letters </a:t>
            </a:r>
            <a:r>
              <a:rPr lang="en-GB" dirty="0" smtClean="0"/>
              <a:t>in the words below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</a:t>
            </a:r>
            <a:r>
              <a:rPr lang="en-GB" baseline="0" dirty="0" smtClean="0"/>
              <a:t> it for yourself</a:t>
            </a:r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68538" y="2577772"/>
            <a:ext cx="4572000" cy="27749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200" dirty="0">
                <a:solidFill>
                  <a:srgbClr val="AF0000"/>
                </a:solidFill>
                <a:latin typeface="Times New Roman" pitchFamily="18" charset="0"/>
              </a:rPr>
              <a:t>RED</a:t>
            </a:r>
          </a:p>
          <a:p>
            <a:pPr algn="ctr">
              <a:spcBef>
                <a:spcPct val="50000"/>
              </a:spcBef>
            </a:pPr>
            <a:r>
              <a:rPr lang="en-GB" sz="3200" dirty="0">
                <a:solidFill>
                  <a:srgbClr val="3366FF"/>
                </a:solidFill>
                <a:latin typeface="Times New Roman" pitchFamily="18" charset="0"/>
              </a:rPr>
              <a:t>BLUE </a:t>
            </a:r>
          </a:p>
          <a:p>
            <a:pPr algn="ctr">
              <a:spcBef>
                <a:spcPct val="50000"/>
              </a:spcBef>
            </a:pPr>
            <a:r>
              <a:rPr lang="en-GB" sz="3200" dirty="0">
                <a:solidFill>
                  <a:srgbClr val="00AF00"/>
                </a:solidFill>
                <a:latin typeface="Times New Roman" pitchFamily="18" charset="0"/>
              </a:rPr>
              <a:t>GREEN</a:t>
            </a:r>
          </a:p>
          <a:p>
            <a:pPr algn="ctr">
              <a:spcBef>
                <a:spcPct val="50000"/>
              </a:spcBef>
            </a:pPr>
            <a:r>
              <a:rPr lang="en-GB" sz="3200" dirty="0">
                <a:solidFill>
                  <a:srgbClr val="D6D600"/>
                </a:solidFill>
                <a:latin typeface="Times New Roman" pitchFamily="18" charset="0"/>
              </a:rPr>
              <a:t>YELLOW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out the </a:t>
            </a:r>
            <a:r>
              <a:rPr lang="en-GB" b="1" dirty="0" smtClean="0"/>
              <a:t>colour of the letters </a:t>
            </a:r>
            <a:r>
              <a:rPr lang="en-GB" dirty="0" smtClean="0"/>
              <a:t>in the words below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again</a:t>
            </a:r>
            <a:r>
              <a:rPr lang="en-US" dirty="0" smtClean="0"/>
              <a:t>…</a:t>
            </a:r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0" y="2577772"/>
            <a:ext cx="4572000" cy="27749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200" dirty="0" smtClean="0">
                <a:solidFill>
                  <a:srgbClr val="AF0000"/>
                </a:solidFill>
                <a:latin typeface="Times New Roman" pitchFamily="18" charset="0"/>
              </a:rPr>
              <a:t>BLUE</a:t>
            </a:r>
            <a:endParaRPr lang="en-GB" sz="3200" dirty="0" smtClean="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GB" sz="3200" dirty="0" smtClean="0">
                <a:solidFill>
                  <a:srgbClr val="3366FF"/>
                </a:solidFill>
                <a:latin typeface="Times New Roman" pitchFamily="18" charset="0"/>
              </a:rPr>
              <a:t>YELLOW</a:t>
            </a:r>
          </a:p>
          <a:p>
            <a:pPr algn="ctr">
              <a:spcBef>
                <a:spcPct val="50000"/>
              </a:spcBef>
            </a:pPr>
            <a:r>
              <a:rPr lang="en-GB" sz="3200" dirty="0" smtClean="0">
                <a:solidFill>
                  <a:srgbClr val="00AF00"/>
                </a:solidFill>
                <a:latin typeface="Times New Roman" pitchFamily="18" charset="0"/>
              </a:rPr>
              <a:t>RED</a:t>
            </a:r>
            <a:endParaRPr lang="en-GB" sz="3200" dirty="0" smtClean="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GB" sz="3200" dirty="0" smtClean="0">
                <a:solidFill>
                  <a:srgbClr val="D6D600"/>
                </a:solidFill>
                <a:latin typeface="Times New Roman" pitchFamily="18" charset="0"/>
              </a:rPr>
              <a:t>GREEN</a:t>
            </a:r>
            <a:endParaRPr lang="en-GB" sz="3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can use computers to do a much more accurate job of measuring the time it takes participants to detect the letter colour</a:t>
            </a:r>
          </a:p>
          <a:p>
            <a:r>
              <a:rPr lang="en-GB" dirty="0" smtClean="0"/>
              <a:t>Present words drawn in red, green or blue where the word and the letter colours are congruent or incongruent</a:t>
            </a:r>
          </a:p>
          <a:p>
            <a:r>
              <a:rPr lang="en-GB" dirty="0" smtClean="0"/>
              <a:t>Get subjects to press one of 3 keys depending on what the letter colours are</a:t>
            </a:r>
          </a:p>
          <a:p>
            <a:r>
              <a:rPr lang="en-GB" dirty="0" smtClean="0"/>
              <a:t>It should also be a lot quieter to do it this way than in </a:t>
            </a:r>
            <a:r>
              <a:rPr lang="en-GB" dirty="0" err="1" smtClean="0"/>
              <a:t>Stroop’s</a:t>
            </a:r>
            <a:r>
              <a:rPr lang="en-GB" dirty="0" smtClean="0"/>
              <a:t> experiment!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Conducting</a:t>
            </a:r>
            <a:r>
              <a:rPr lang="en-GB" baseline="0" dirty="0" smtClean="0"/>
              <a:t> the task on a computer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 that this is an </a:t>
            </a:r>
            <a:r>
              <a:rPr lang="en-GB" i="1" dirty="0" smtClean="0"/>
              <a:t>experiment</a:t>
            </a:r>
            <a:r>
              <a:rPr lang="en-GB" dirty="0" smtClean="0"/>
              <a:t> because we;</a:t>
            </a:r>
          </a:p>
          <a:p>
            <a:pPr lvl="1"/>
            <a:r>
              <a:rPr lang="en-GB" i="1" dirty="0" smtClean="0"/>
              <a:t>manipulate </a:t>
            </a:r>
            <a:r>
              <a:rPr lang="en-GB" dirty="0" smtClean="0"/>
              <a:t>an independent variable (IV)</a:t>
            </a:r>
          </a:p>
          <a:p>
            <a:pPr lvl="1"/>
            <a:r>
              <a:rPr lang="en-GB" dirty="0" smtClean="0"/>
              <a:t>measure a dependent variable (DV)</a:t>
            </a:r>
          </a:p>
          <a:p>
            <a:pPr lvl="0"/>
            <a:r>
              <a:rPr lang="en-GB" dirty="0" smtClean="0"/>
              <a:t>For the </a:t>
            </a:r>
            <a:r>
              <a:rPr lang="en-GB" dirty="0" err="1" smtClean="0"/>
              <a:t>Stroop</a:t>
            </a:r>
            <a:r>
              <a:rPr lang="en-GB" dirty="0" smtClean="0"/>
              <a:t> Effect;</a:t>
            </a:r>
          </a:p>
          <a:p>
            <a:pPr lvl="1"/>
            <a:r>
              <a:rPr lang="en-GB" dirty="0" smtClean="0"/>
              <a:t>the IV is the </a:t>
            </a:r>
            <a:r>
              <a:rPr lang="en-GB" i="1" dirty="0" smtClean="0"/>
              <a:t>congruence </a:t>
            </a:r>
            <a:r>
              <a:rPr lang="en-GB" dirty="0" smtClean="0"/>
              <a:t>of the letter colour and word</a:t>
            </a:r>
          </a:p>
          <a:p>
            <a:pPr lvl="1"/>
            <a:r>
              <a:rPr lang="en-GB" dirty="0" err="1" smtClean="0"/>
              <a:t>t</a:t>
            </a:r>
            <a:r>
              <a:rPr lang="en-US" dirty="0" smtClean="0"/>
              <a:t>he</a:t>
            </a:r>
            <a:r>
              <a:rPr lang="en-GB" dirty="0" smtClean="0"/>
              <a:t> DV is the reaction</a:t>
            </a:r>
            <a:r>
              <a:rPr lang="en-GB" baseline="0" dirty="0" smtClean="0"/>
              <a:t> time in reporting the letter colour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design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need to use software that can measure the responses and reaction times (</a:t>
            </a:r>
            <a:r>
              <a:rPr lang="en-GB" dirty="0" err="1" smtClean="0"/>
              <a:t>RTs</a:t>
            </a:r>
            <a:r>
              <a:rPr lang="en-GB" dirty="0" smtClean="0"/>
              <a:t>) of the subjects</a:t>
            </a:r>
          </a:p>
          <a:p>
            <a:r>
              <a:rPr lang="en-GB" dirty="0" smtClean="0"/>
              <a:t>For this we’re going to use </a:t>
            </a:r>
            <a:r>
              <a:rPr lang="en-GB" dirty="0" err="1" smtClean="0"/>
              <a:t>PsychoPy</a:t>
            </a:r>
            <a:endParaRPr lang="en-GB" dirty="0" smtClean="0"/>
          </a:p>
          <a:p>
            <a:r>
              <a:rPr lang="en-GB" dirty="0" smtClean="0"/>
              <a:t>This is free software that you can install on your own computer (Windows, Mac or Linux), by downloading it from </a:t>
            </a:r>
            <a:r>
              <a:rPr lang="en-GB" dirty="0" smtClean="0">
                <a:hlinkClick r:id="rId2"/>
              </a:rPr>
              <a:t>www.psychopy.org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PsychoPy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you first run PsychoPy two windows come up;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Coder</a:t>
            </a:r>
            <a:r>
              <a:rPr lang="en-GB" i="0" dirty="0" smtClean="0"/>
              <a:t> view allows you to run scripts and do simple programming in a language called Python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Builder</a:t>
            </a:r>
            <a:r>
              <a:rPr lang="en-GB" dirty="0" smtClean="0"/>
              <a:t> view allows you to create experiments visually and then runs them</a:t>
            </a:r>
          </a:p>
          <a:p>
            <a:pPr lvl="1"/>
            <a:r>
              <a:rPr lang="en-GB" dirty="0" smtClean="0"/>
              <a:t>we will be using the </a:t>
            </a:r>
            <a:r>
              <a:rPr lang="en-GB" i="1" dirty="0" smtClean="0"/>
              <a:t>Builder</a:t>
            </a:r>
            <a:r>
              <a:rPr lang="en-GB" dirty="0" smtClean="0"/>
              <a:t> view most of the time, so close the </a:t>
            </a:r>
            <a:r>
              <a:rPr lang="en-GB" i="1" dirty="0" smtClean="0"/>
              <a:t>Coder </a:t>
            </a:r>
            <a:r>
              <a:rPr lang="en-GB" dirty="0" smtClean="0"/>
              <a:t>view for now (you can get it back from the &gt;View menu if you need to)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PsychoPy basics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Let’s try it for real</a:t>
            </a:r>
          </a:p>
          <a:p>
            <a:pPr lvl="1"/>
            <a:r>
              <a:rPr lang="en-GB" dirty="0" smtClean="0"/>
              <a:t>save the </a:t>
            </a:r>
            <a:r>
              <a:rPr lang="en-GB" dirty="0" err="1" smtClean="0"/>
              <a:t>Stroop</a:t>
            </a:r>
            <a:r>
              <a:rPr lang="en-GB" dirty="0" smtClean="0"/>
              <a:t> experiment to your &lt;H:&gt; folder. Make sure you know where you saved it!</a:t>
            </a:r>
          </a:p>
          <a:p>
            <a:pPr lvl="1"/>
            <a:r>
              <a:rPr lang="en-GB" dirty="0" smtClean="0"/>
              <a:t>open it in </a:t>
            </a:r>
            <a:r>
              <a:rPr lang="en-GB" dirty="0" err="1" smtClean="0"/>
              <a:t>PsychoPy</a:t>
            </a:r>
            <a:endParaRPr lang="en-GB" dirty="0" smtClean="0"/>
          </a:p>
          <a:p>
            <a:pPr lvl="2"/>
            <a:r>
              <a:rPr lang="en-GB" dirty="0" smtClean="0"/>
              <a:t>go to the Builder view, then &gt;File&gt;Open…</a:t>
            </a:r>
          </a:p>
          <a:p>
            <a:pPr lvl="2"/>
            <a:r>
              <a:rPr lang="en-GB" dirty="0" smtClean="0"/>
              <a:t>navigate to where you just saved the exp</a:t>
            </a:r>
          </a:p>
          <a:p>
            <a:pPr lvl="2"/>
            <a:r>
              <a:rPr lang="en-GB" dirty="0" smtClean="0"/>
              <a:t>open it</a:t>
            </a:r>
          </a:p>
          <a:p>
            <a:pPr lvl="2"/>
            <a:r>
              <a:rPr lang="en-GB" dirty="0" smtClean="0"/>
              <a:t>(alternatively double click the file </a:t>
            </a:r>
            <a:r>
              <a:rPr lang="en-GB" dirty="0" err="1" smtClean="0"/>
              <a:t>stroop.psyexp</a:t>
            </a:r>
            <a:r>
              <a:rPr lang="en-GB" dirty="0" smtClean="0"/>
              <a:t>)</a:t>
            </a:r>
          </a:p>
          <a:p>
            <a:pPr lvl="0"/>
            <a:r>
              <a:rPr lang="en-GB" dirty="0" smtClean="0"/>
              <a:t>Run</a:t>
            </a:r>
            <a:r>
              <a:rPr lang="en-GB" baseline="0" dirty="0" smtClean="0"/>
              <a:t> the experiment</a:t>
            </a:r>
          </a:p>
          <a:p>
            <a:pPr lvl="1"/>
            <a:r>
              <a:rPr lang="en-GB" dirty="0" smtClean="0"/>
              <a:t>either press the green</a:t>
            </a:r>
            <a:r>
              <a:rPr lang="en-GB" baseline="0" dirty="0" smtClean="0"/>
              <a:t> button with the running man</a:t>
            </a:r>
          </a:p>
          <a:p>
            <a:pPr lvl="1"/>
            <a:r>
              <a:rPr lang="en-GB" baseline="0" dirty="0" smtClean="0"/>
              <a:t>or press Ctrl-R</a:t>
            </a:r>
            <a:endParaRPr lang="en-GB" dirty="0" smtClean="0"/>
          </a:p>
          <a:p>
            <a:r>
              <a:rPr lang="en-GB" baseline="0" dirty="0" smtClean="0">
                <a:solidFill>
                  <a:schemeClr val="accent2"/>
                </a:solidFill>
              </a:rPr>
              <a:t>When</a:t>
            </a:r>
            <a:r>
              <a:rPr lang="en-GB" dirty="0" smtClean="0">
                <a:solidFill>
                  <a:schemeClr val="accent2"/>
                </a:solidFill>
              </a:rPr>
              <a:t> asked for the participant ID, type in your login name </a:t>
            </a:r>
            <a:br>
              <a:rPr lang="en-GB" dirty="0" smtClean="0">
                <a:solidFill>
                  <a:schemeClr val="accent2"/>
                </a:solidFill>
              </a:rPr>
            </a:br>
            <a:r>
              <a:rPr lang="en-GB" dirty="0" smtClean="0">
                <a:solidFill>
                  <a:schemeClr val="accent2"/>
                </a:solidFill>
              </a:rPr>
              <a:t>(e.g. </a:t>
            </a:r>
            <a:r>
              <a:rPr lang="en-GB" dirty="0" err="1" smtClean="0">
                <a:solidFill>
                  <a:schemeClr val="accent2"/>
                </a:solidFill>
              </a:rPr>
              <a:t>lpyxxxx</a:t>
            </a:r>
            <a:r>
              <a:rPr lang="en-GB" dirty="0" smtClean="0">
                <a:solidFill>
                  <a:schemeClr val="accent2"/>
                </a:solidFill>
              </a:rPr>
              <a:t>)</a:t>
            </a:r>
            <a:endParaRPr lang="en-GB" baseline="0" dirty="0" smtClean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Measure the </a:t>
            </a:r>
            <a:r>
              <a:rPr lang="en-GB" dirty="0" err="1" smtClean="0"/>
              <a:t>Stroop</a:t>
            </a:r>
            <a:r>
              <a:rPr lang="en-GB" dirty="0" smtClean="0"/>
              <a:t> effect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aims to equip you with;</a:t>
            </a:r>
          </a:p>
          <a:p>
            <a:pPr lvl="1"/>
            <a:r>
              <a:rPr lang="en-US" dirty="0" smtClean="0"/>
              <a:t>an understanding of some basic studies that have been useful in Psychology</a:t>
            </a:r>
          </a:p>
          <a:p>
            <a:pPr lvl="1"/>
            <a:r>
              <a:rPr lang="en-US" dirty="0" smtClean="0"/>
              <a:t>an understanding of basic</a:t>
            </a:r>
            <a:r>
              <a:rPr lang="en-US" baseline="0" dirty="0" smtClean="0"/>
              <a:t> software tools often used to run and report those studies:</a:t>
            </a:r>
          </a:p>
          <a:p>
            <a:pPr lvl="2"/>
            <a:r>
              <a:rPr lang="en-US" dirty="0" smtClean="0"/>
              <a:t>Excel, for basic data</a:t>
            </a:r>
            <a:r>
              <a:rPr lang="en-US" baseline="0" dirty="0" smtClean="0"/>
              <a:t> handling</a:t>
            </a:r>
          </a:p>
          <a:p>
            <a:pPr lvl="2"/>
            <a:r>
              <a:rPr lang="en-US" baseline="0" dirty="0" smtClean="0"/>
              <a:t>SPSS for statistical analysis</a:t>
            </a:r>
          </a:p>
          <a:p>
            <a:pPr lvl="2"/>
            <a:r>
              <a:rPr lang="en-US" baseline="0" dirty="0" err="1" smtClean="0"/>
              <a:t>PsychoPy</a:t>
            </a:r>
            <a:r>
              <a:rPr lang="en-US" baseline="0" dirty="0" smtClean="0"/>
              <a:t> for presenting stimuli and collecting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semester you will have 5 </a:t>
            </a:r>
            <a:r>
              <a:rPr lang="en-GB" dirty="0" err="1" smtClean="0"/>
              <a:t>x</a:t>
            </a:r>
            <a:r>
              <a:rPr lang="en-GB" dirty="0" smtClean="0"/>
              <a:t> 3hr lab classes</a:t>
            </a:r>
          </a:p>
          <a:p>
            <a:r>
              <a:rPr lang="en-GB" dirty="0" smtClean="0"/>
              <a:t>You will be required to write 3 reports for </a:t>
            </a:r>
            <a:r>
              <a:rPr lang="en-GB" u="sng" dirty="0" smtClean="0"/>
              <a:t>each</a:t>
            </a:r>
            <a:r>
              <a:rPr lang="en-GB" dirty="0" smtClean="0"/>
              <a:t> semester (a simulated journal article) on which you will be assessed</a:t>
            </a:r>
          </a:p>
          <a:p>
            <a:r>
              <a:rPr lang="en-GB" dirty="0" smtClean="0"/>
              <a:t>It is essential that you come to the lab class at your allotted time;</a:t>
            </a:r>
          </a:p>
          <a:p>
            <a:pPr lvl="1"/>
            <a:r>
              <a:rPr lang="en-GB" dirty="0" smtClean="0"/>
              <a:t>if you miss a lab class you cannot just go to a different session and use the data from there, because</a:t>
            </a:r>
            <a:r>
              <a:rPr lang="en-GB" baseline="0" dirty="0" smtClean="0"/>
              <a:t> the data they collect may differ from that in your group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course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class you will see a simple classic psychology experiment replicated using modern technology.</a:t>
            </a:r>
          </a:p>
          <a:p>
            <a:r>
              <a:rPr lang="en-GB" dirty="0" smtClean="0"/>
              <a:t>You will learn about;</a:t>
            </a:r>
          </a:p>
          <a:p>
            <a:pPr lvl="1"/>
            <a:r>
              <a:rPr lang="en-GB" dirty="0" smtClean="0"/>
              <a:t>the computers in these labs</a:t>
            </a:r>
          </a:p>
          <a:p>
            <a:pPr lvl="1"/>
            <a:r>
              <a:rPr lang="en-GB" dirty="0" smtClean="0"/>
              <a:t>why we should run experiments at all</a:t>
            </a:r>
          </a:p>
          <a:p>
            <a:pPr lvl="1"/>
            <a:r>
              <a:rPr lang="en-GB" dirty="0" smtClean="0"/>
              <a:t>conducting a literature search</a:t>
            </a:r>
          </a:p>
          <a:p>
            <a:pPr lvl="1"/>
            <a:r>
              <a:rPr lang="en-GB" dirty="0" smtClean="0"/>
              <a:t>the basic components of PsychoPy</a:t>
            </a:r>
          </a:p>
          <a:p>
            <a:pPr lvl="1"/>
            <a:r>
              <a:rPr lang="en-GB" dirty="0" smtClean="0"/>
              <a:t>conducting simple analyses in Excel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r>
              <a:rPr lang="en-GB" baseline="0" dirty="0" smtClean="0"/>
              <a:t> of this class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materials will be made available via </a:t>
            </a:r>
            <a:r>
              <a:rPr lang="en-US" dirty="0" err="1" smtClean="0"/>
              <a:t>WebCT</a:t>
            </a:r>
            <a:r>
              <a:rPr lang="en-US" dirty="0" smtClean="0"/>
              <a:t>, including;</a:t>
            </a:r>
          </a:p>
          <a:p>
            <a:pPr lvl="1"/>
            <a:r>
              <a:rPr lang="en-US" dirty="0" smtClean="0"/>
              <a:t>slides from the lectures</a:t>
            </a:r>
          </a:p>
          <a:p>
            <a:pPr lvl="1"/>
            <a:r>
              <a:rPr lang="en-US" dirty="0" smtClean="0"/>
              <a:t>the experiments that were run</a:t>
            </a:r>
          </a:p>
          <a:p>
            <a:pPr lvl="1"/>
            <a:r>
              <a:rPr lang="en-US" dirty="0" smtClean="0"/>
              <a:t>data files to </a:t>
            </a:r>
            <a:r>
              <a:rPr lang="en-US" dirty="0" err="1" smtClean="0"/>
              <a:t>analyse</a:t>
            </a:r>
            <a:endParaRPr lang="en-US" dirty="0" smtClean="0"/>
          </a:p>
          <a:p>
            <a:r>
              <a:rPr lang="en-US" dirty="0" smtClean="0"/>
              <a:t>You should log on to </a:t>
            </a:r>
            <a:r>
              <a:rPr lang="en-US" dirty="0" err="1" smtClean="0"/>
              <a:t>WebCT</a:t>
            </a:r>
            <a:r>
              <a:rPr lang="en-US" dirty="0" smtClean="0"/>
              <a:t> as soon as possible to make sure that you have access to these materials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http://webct.nottingham.ac.uk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Practicalities - course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 smtClean="0">
                <a:solidFill>
                  <a:srgbClr val="FF0000"/>
                </a:solidFill>
              </a:rPr>
              <a:t>Do not store any files in </a:t>
            </a:r>
            <a:r>
              <a:rPr lang="en-GB" i="1" dirty="0" smtClean="0"/>
              <a:t>My Documents</a:t>
            </a:r>
            <a:r>
              <a:rPr lang="en-GB" dirty="0" smtClean="0">
                <a:solidFill>
                  <a:srgbClr val="FF0000"/>
                </a:solidFill>
              </a:rPr>
              <a:t> or in your </a:t>
            </a:r>
            <a:r>
              <a:rPr lang="en-GB" dirty="0" smtClean="0"/>
              <a:t>Desktop </a:t>
            </a:r>
            <a:r>
              <a:rPr lang="en-GB" dirty="0" smtClean="0">
                <a:solidFill>
                  <a:srgbClr val="FF0000"/>
                </a:solidFill>
              </a:rPr>
              <a:t>folder. </a:t>
            </a:r>
            <a:r>
              <a:rPr lang="en-GB" dirty="0" smtClean="0">
                <a:solidFill>
                  <a:srgbClr val="FF0000"/>
                </a:solidFill>
              </a:rPr>
              <a:t>On these computers </a:t>
            </a:r>
            <a:r>
              <a:rPr lang="en-GB" dirty="0" smtClean="0">
                <a:solidFill>
                  <a:srgbClr val="FF0000"/>
                </a:solidFill>
              </a:rPr>
              <a:t>anything stored there will be lost. Use you </a:t>
            </a:r>
            <a:r>
              <a:rPr lang="en-GB" i="1" dirty="0" smtClean="0"/>
              <a:t>H: </a:t>
            </a:r>
            <a:r>
              <a:rPr lang="en-GB" dirty="0" smtClean="0">
                <a:solidFill>
                  <a:srgbClr val="FF0000"/>
                </a:solidFill>
              </a:rPr>
              <a:t>folder (see below)</a:t>
            </a:r>
          </a:p>
          <a:p>
            <a:pPr lvl="0"/>
            <a:r>
              <a:rPr lang="en-GB" baseline="0" dirty="0" smtClean="0"/>
              <a:t>In</a:t>
            </a:r>
            <a:r>
              <a:rPr lang="en-GB" dirty="0" smtClean="0"/>
              <a:t> addition to the </a:t>
            </a:r>
            <a:r>
              <a:rPr lang="en-GB" i="1" dirty="0" smtClean="0"/>
              <a:t>C: </a:t>
            </a:r>
            <a:r>
              <a:rPr lang="en-GB" dirty="0" smtClean="0"/>
              <a:t>drive (the local computer) you will see some additional (network) disk drives listed as:</a:t>
            </a:r>
          </a:p>
          <a:p>
            <a:pPr lvl="1"/>
            <a:r>
              <a:rPr lang="en-GB" i="1" dirty="0" smtClean="0"/>
              <a:t>H:&lt;username&gt; - </a:t>
            </a:r>
            <a:r>
              <a:rPr lang="en-GB" dirty="0" smtClean="0"/>
              <a:t>this is for you to read and write files and will remain the same from any computer you log in to. Other users do not have access to this folder</a:t>
            </a:r>
            <a:endParaRPr lang="en-GB" i="1" dirty="0" smtClean="0"/>
          </a:p>
          <a:p>
            <a:pPr lvl="1"/>
            <a:r>
              <a:rPr lang="en-GB" i="1" dirty="0" err="1" smtClean="0"/>
              <a:t>Practicals</a:t>
            </a:r>
            <a:r>
              <a:rPr lang="en-GB" i="1" dirty="0" smtClean="0"/>
              <a:t> </a:t>
            </a:r>
            <a:r>
              <a:rPr lang="en-US" dirty="0" smtClean="0"/>
              <a:t>–</a:t>
            </a:r>
            <a:r>
              <a:rPr lang="en-GB" dirty="0" smtClean="0"/>
              <a:t> this contains</a:t>
            </a:r>
            <a:r>
              <a:rPr lang="en-GB" baseline="0" dirty="0" smtClean="0"/>
              <a:t> materials used by some lecturers.</a:t>
            </a:r>
            <a:r>
              <a:rPr lang="en-GB" dirty="0" smtClean="0"/>
              <a:t> They may ask you to fetch things from here, </a:t>
            </a:r>
            <a:r>
              <a:rPr lang="en-GB" baseline="0" dirty="0" smtClean="0"/>
              <a:t>but you can’t save files here</a:t>
            </a:r>
            <a:endParaRPr lang="en-GB" dirty="0" smtClean="0"/>
          </a:p>
          <a:p>
            <a:pPr lvl="1"/>
            <a:r>
              <a:rPr lang="en-GB" i="1" dirty="0" smtClean="0"/>
              <a:t>Class</a:t>
            </a:r>
            <a:r>
              <a:rPr lang="en-GB" i="1" baseline="0" dirty="0" smtClean="0"/>
              <a:t> Share </a:t>
            </a:r>
            <a:r>
              <a:rPr lang="en-US" baseline="0" dirty="0" smtClean="0"/>
              <a:t>–</a:t>
            </a:r>
            <a:r>
              <a:rPr lang="en-GB" baseline="0" dirty="0" smtClean="0"/>
              <a:t> this disk allows you to sav</a:t>
            </a:r>
            <a:r>
              <a:rPr lang="en-GB" dirty="0" smtClean="0"/>
              <a:t>e files that </a:t>
            </a:r>
            <a:r>
              <a:rPr lang="en-GB" b="1" dirty="0" smtClean="0"/>
              <a:t>anyone else can read/change/delete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100" b="1" kern="1200" dirty="0" smtClean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Practicalities - lab computers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was a time when people tried to understand behaviour by introspection; by thinking really hard about why we do what we do</a:t>
            </a:r>
          </a:p>
          <a:p>
            <a:r>
              <a:rPr lang="en-US" dirty="0" smtClean="0"/>
              <a:t>When someone has a theory based on their own </a:t>
            </a:r>
            <a:r>
              <a:rPr lang="en-US" dirty="0" err="1" smtClean="0"/>
              <a:t>behaviour</a:t>
            </a:r>
            <a:r>
              <a:rPr lang="en-US" dirty="0" smtClean="0"/>
              <a:t>, how do we know that they are right?</a:t>
            </a:r>
          </a:p>
          <a:p>
            <a:r>
              <a:rPr lang="en-US" dirty="0" smtClean="0"/>
              <a:t>We need to collect data to help</a:t>
            </a:r>
            <a:r>
              <a:rPr lang="en-US" baseline="0" dirty="0" smtClean="0"/>
              <a:t> us understand ourselves and the world we live 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Science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Sometimes we can collect</a:t>
            </a:r>
            <a:r>
              <a:rPr lang="en-GB" baseline="0" dirty="0" smtClean="0"/>
              <a:t> data by measuring things in the ‘real world’</a:t>
            </a:r>
          </a:p>
          <a:p>
            <a:r>
              <a:rPr lang="en-GB" dirty="0" smtClean="0"/>
              <a:t>That is better than just ‘thinking’ because we have more information</a:t>
            </a:r>
          </a:p>
          <a:p>
            <a:r>
              <a:rPr lang="en-GB" dirty="0" smtClean="0"/>
              <a:t>But in the ‘real world’ many things vary, in addition to the thing you are studying</a:t>
            </a:r>
          </a:p>
          <a:p>
            <a:r>
              <a:rPr lang="en-GB" dirty="0" smtClean="0"/>
              <a:t>How do you know whether it was your variable of interest that caused the change of behaviour you measured?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228873"/>
            <a:ext cx="8190072" cy="11448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experiments we aim to let very few things vary</a:t>
            </a:r>
          </a:p>
          <a:p>
            <a:r>
              <a:rPr lang="en-GB" baseline="0" dirty="0" smtClean="0"/>
              <a:t>That helps </a:t>
            </a:r>
            <a:r>
              <a:rPr lang="en-GB" dirty="0" smtClean="0"/>
              <a:t>us, when we measure a change, to narrow down its cause</a:t>
            </a:r>
          </a:p>
          <a:p>
            <a:endParaRPr lang="en-GB" baseline="0" dirty="0" smtClean="0"/>
          </a:p>
          <a:p>
            <a:r>
              <a:rPr lang="en-GB" sz="1600" dirty="0" smtClean="0"/>
              <a:t>Note: Possibly, when fewer things vary, the less like the ‘real world’ our experiment becomes? Is it better to </a:t>
            </a:r>
            <a:r>
              <a:rPr lang="en-GB" sz="1600" i="1" dirty="0" smtClean="0"/>
              <a:t>know </a:t>
            </a:r>
            <a:r>
              <a:rPr lang="en-GB" sz="1600" dirty="0" smtClean="0"/>
              <a:t>something about an artificial situation, or to </a:t>
            </a:r>
            <a:r>
              <a:rPr lang="en-GB" sz="1600" i="1" dirty="0" smtClean="0"/>
              <a:t>have a good guess </a:t>
            </a:r>
            <a:r>
              <a:rPr lang="en-GB" sz="1600" dirty="0" smtClean="0"/>
              <a:t>about something realistic? </a:t>
            </a:r>
          </a:p>
          <a:p>
            <a:endParaRPr lang="en-GB" sz="1600" dirty="0" smtClean="0"/>
          </a:p>
          <a:p>
            <a:r>
              <a:rPr lang="en-GB" baseline="0" dirty="0" smtClean="0"/>
              <a:t>We want to keep things simple, </a:t>
            </a:r>
            <a:r>
              <a:rPr lang="en-GB" dirty="0" smtClean="0"/>
              <a:t>but hopefully they will generalise to more complex situations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3247</TotalTime>
  <Words>1237</Words>
  <Application>Microsoft Macintosh PowerPoint</Application>
  <PresentationFormat>On-screen Show (4:3)</PresentationFormat>
  <Paragraphs>136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First year practicals</vt:lpstr>
      <vt:lpstr>Course objectives</vt:lpstr>
      <vt:lpstr>The course</vt:lpstr>
      <vt:lpstr>Objectives of this class</vt:lpstr>
      <vt:lpstr>Practicalities - course materials</vt:lpstr>
      <vt:lpstr>Practicalities - lab computers</vt:lpstr>
      <vt:lpstr>Science</vt:lpstr>
      <vt:lpstr>Experiments</vt:lpstr>
      <vt:lpstr>Experiments</vt:lpstr>
      <vt:lpstr>Stroop (1935)</vt:lpstr>
      <vt:lpstr>Stroop (1935)</vt:lpstr>
      <vt:lpstr>A variant of the task</vt:lpstr>
      <vt:lpstr>Try it for yourself</vt:lpstr>
      <vt:lpstr>And again…</vt:lpstr>
      <vt:lpstr>Conducting the task on a computer</vt:lpstr>
      <vt:lpstr>Experimental design</vt:lpstr>
      <vt:lpstr>PsychoPy</vt:lpstr>
      <vt:lpstr>PsychoPy basics</vt:lpstr>
      <vt:lpstr>Measure the Stroop effect</vt:lpstr>
    </vt:vector>
  </TitlesOfParts>
  <Company>School of Psychology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Jonathan Peirce</cp:lastModifiedBy>
  <cp:revision>60</cp:revision>
  <dcterms:created xsi:type="dcterms:W3CDTF">2011-09-09T10:39:22Z</dcterms:created>
  <dcterms:modified xsi:type="dcterms:W3CDTF">2011-10-06T07:58:17Z</dcterms:modified>
</cp:coreProperties>
</file>