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14" r:id="rId1"/>
  </p:sldMasterIdLst>
  <p:notesMasterIdLst>
    <p:notesMasterId r:id="rId21"/>
  </p:notesMasterIdLst>
  <p:handoutMasterIdLst>
    <p:handoutMasterId r:id="rId22"/>
  </p:handout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91" r:id="rId10"/>
    <p:sldId id="292" r:id="rId11"/>
    <p:sldId id="302" r:id="rId12"/>
    <p:sldId id="295" r:id="rId13"/>
    <p:sldId id="303" r:id="rId14"/>
    <p:sldId id="296" r:id="rId15"/>
    <p:sldId id="297" r:id="rId16"/>
    <p:sldId id="298" r:id="rId17"/>
    <p:sldId id="299" r:id="rId18"/>
    <p:sldId id="300" r:id="rId19"/>
    <p:sldId id="30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7" autoAdjust="0"/>
    <p:restoredTop sz="86369" autoAdjust="0"/>
  </p:normalViewPr>
  <p:slideViewPr>
    <p:cSldViewPr snapToGrid="0" snapToObjects="1" showGuides="1">
      <p:cViewPr varScale="1">
        <p:scale>
          <a:sx n="151" d="100"/>
          <a:sy n="151" d="100"/>
        </p:scale>
        <p:origin x="-112" y="-5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450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E7574-23BA-6D45-B016-536AB0396E64}" type="datetimeFigureOut">
              <a:rPr lang="en-US" smtClean="0"/>
              <a:pPr/>
              <a:t>03/10/2011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3F30F-0345-1A44-9E30-41AA7A0355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505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3A86-FA83-AF41-BB61-F172BE58BC20}" type="datetimeFigureOut">
              <a:rPr lang="en-US" smtClean="0"/>
              <a:pPr/>
              <a:t>03/10/2011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A2918-7D3C-0E40-891B-54D9324B8B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5793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NB these screenshots come</a:t>
            </a:r>
            <a:r>
              <a:rPr lang="en-US" baseline="0" dirty="0" smtClean="0"/>
              <a:t> from Excel 2007 (Windows)</a:t>
            </a:r>
          </a:p>
          <a:p>
            <a:r>
              <a:rPr lang="en-US" baseline="0" dirty="0" smtClean="0"/>
              <a:t>Under Mac and other versions of Excel the instructions </a:t>
            </a:r>
            <a:r>
              <a:rPr lang="en-US" baseline="0" smtClean="0"/>
              <a:t>differ slightly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A2918-7D3C-0E40-891B-54D9324B8BFE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A2918-7D3C-0E40-891B-54D9324B8BFE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On a Mac go to the menu &gt;Insert&gt;Function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A2918-7D3C-0E40-891B-54D9324B8BFE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difference in the two STDEV functions will be more clear when you cover measures of spread in statistics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A2918-7D3C-0E40-891B-54D9324B8BFE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6A5FE7-6A22-074E-A6F8-59CA589A2DE8}" type="datetime1">
              <a:rPr lang="en-US" smtClean="0"/>
              <a:pPr/>
              <a:t>03/10/2011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B9F1-9E54-0849-BFCF-4EA3B9A9F413}" type="datetime1">
              <a:rPr lang="en-US" smtClean="0"/>
              <a:pPr/>
              <a:t>03/10/2011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EB80-7264-4448-9E0B-B251BE1447BB}" type="datetime1">
              <a:rPr lang="en-US" smtClean="0"/>
              <a:pPr/>
              <a:t>03/10/2011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1677-F7D3-0D40-8813-E933FDB757EC}" type="datetime1">
              <a:rPr lang="en-US" smtClean="0"/>
              <a:pPr/>
              <a:t>03/10/2011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816B-EFF2-A54C-A1D6-FA8FAB1FB13E}" type="datetime1">
              <a:rPr lang="en-US" smtClean="0"/>
              <a:pPr/>
              <a:t>03/10/2011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4600-0381-4CF3-88F2-7ED7D2E3F9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1066-235A-7F47-801C-2948F10EDEF5}" type="datetime1">
              <a:rPr lang="en-US" smtClean="0"/>
              <a:pPr/>
              <a:t>03/10/2011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20D9-F157-EC4E-A366-7FF322A0093E}" type="datetime1">
              <a:rPr lang="en-US" smtClean="0"/>
              <a:pPr/>
              <a:t>03/10/2011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62BD-EF5E-B84B-81D3-7C57B59CF4CF}" type="datetime1">
              <a:rPr lang="en-US" smtClean="0"/>
              <a:pPr/>
              <a:t>03/10/2011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AC3B-81E3-794A-BCF4-10A9D2FE94EB}" type="datetime1">
              <a:rPr lang="en-US" smtClean="0"/>
              <a:pPr/>
              <a:t>03/10/2011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B10A4DD-E832-4044-B32C-5E038ABFF8D2}" type="datetime1">
              <a:rPr lang="en-US" smtClean="0"/>
              <a:pPr/>
              <a:t>03/10/2011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GB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1BA07ED-0714-9744-AD27-ECB95011C5E7}" type="datetime1">
              <a:rPr lang="en-US" smtClean="0"/>
              <a:pPr/>
              <a:t>03/10/2011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2498BA5-CD8E-B24A-AAC9-F3BF9CA9F5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GB" dirty="0" smtClean="0"/>
              <a:t>Click to edit Master text styles</a:t>
            </a:r>
          </a:p>
          <a:p>
            <a:pPr lvl="1" eaLnBrk="1" latinLnBrk="0" hangingPunct="1"/>
            <a:r>
              <a:rPr kumimoji="0" lang="en-GB" dirty="0" smtClean="0"/>
              <a:t>Second level</a:t>
            </a:r>
          </a:p>
          <a:p>
            <a:pPr lvl="2" eaLnBrk="1" latinLnBrk="0" hangingPunct="1"/>
            <a:r>
              <a:rPr kumimoji="0" lang="en-GB" dirty="0" smtClean="0"/>
              <a:t>Third level</a:t>
            </a:r>
          </a:p>
          <a:p>
            <a:pPr lvl="3" eaLnBrk="1" latinLnBrk="0" hangingPunct="1"/>
            <a:r>
              <a:rPr kumimoji="0" lang="en-GB" dirty="0" smtClean="0"/>
              <a:t>Fourth level</a:t>
            </a:r>
          </a:p>
          <a:p>
            <a:pPr lvl="4" eaLnBrk="1" latinLnBrk="0" hangingPunct="1"/>
            <a:r>
              <a:rPr kumimoji="0" lang="en-GB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865D17EE-0E77-7442-A7EA-D211E6486163}" type="datetime1">
              <a:rPr lang="en-US" smtClean="0"/>
              <a:pPr/>
              <a:t>03/10/2011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B549F5D-CAE6-DF41-8961-4F12021485A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un_tf_cmyk.eps"/>
          <p:cNvPicPr>
            <a:picLocks noChangeAspect="1"/>
          </p:cNvPicPr>
          <p:nvPr userDrawn="1"/>
        </p:nvPicPr>
        <p:blipFill>
          <a:blip r:embed="rId14">
            <a:lum/>
          </a:blip>
          <a:stretch>
            <a:fillRect/>
          </a:stretch>
        </p:blipFill>
        <p:spPr>
          <a:xfrm>
            <a:off x="7435891" y="69666"/>
            <a:ext cx="1644877" cy="49461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15" r:id="rId1"/>
    <p:sldLayoutId id="2147484416" r:id="rId2"/>
    <p:sldLayoutId id="2147484417" r:id="rId3"/>
    <p:sldLayoutId id="2147484418" r:id="rId4"/>
    <p:sldLayoutId id="2147484419" r:id="rId5"/>
    <p:sldLayoutId id="2147484420" r:id="rId6"/>
    <p:sldLayoutId id="2147484421" r:id="rId7"/>
    <p:sldLayoutId id="2147484422" r:id="rId8"/>
    <p:sldLayoutId id="2147484423" r:id="rId9"/>
    <p:sldLayoutId id="2147484424" r:id="rId10"/>
    <p:sldLayoutId id="214748442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68000"/>
        <a:buFont typeface="Wingdings 3"/>
        <a:buNone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800"/>
        </a:spcBef>
        <a:buClr>
          <a:schemeClr val="accent1"/>
        </a:buClr>
        <a:buFont typeface="Verdana"/>
        <a:buChar char="◦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6322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PsychoPy saves </a:t>
            </a:r>
            <a:r>
              <a:rPr lang="en-US" dirty="0" smtClean="0"/>
              <a:t>several data </a:t>
            </a:r>
            <a:r>
              <a:rPr lang="en-US" dirty="0" smtClean="0"/>
              <a:t>files </a:t>
            </a:r>
            <a:r>
              <a:rPr lang="en-US" dirty="0" smtClean="0"/>
              <a:t>for different uses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A Microsoft Excel (spreadsheet) file that you can use for most analyses</a:t>
            </a:r>
          </a:p>
          <a:p>
            <a:pPr lvl="1"/>
            <a:r>
              <a:rPr lang="en-US" dirty="0" smtClean="0"/>
              <a:t>A ‘</a:t>
            </a:r>
            <a:r>
              <a:rPr lang="en-US" dirty="0" err="1" smtClean="0"/>
              <a:t>psydat</a:t>
            </a:r>
            <a:r>
              <a:rPr lang="en-US" dirty="0" smtClean="0"/>
              <a:t>’ </a:t>
            </a:r>
            <a:r>
              <a:rPr lang="en-US" dirty="0" smtClean="0"/>
              <a:t>file (or one for each loop in your experiment). </a:t>
            </a:r>
            <a:r>
              <a:rPr lang="en-US" dirty="0" smtClean="0"/>
              <a:t>You can’t read this but it’s good for us to </a:t>
            </a:r>
            <a:r>
              <a:rPr lang="en-US" dirty="0" err="1" smtClean="0"/>
              <a:t>analyse</a:t>
            </a:r>
            <a:r>
              <a:rPr lang="en-US" dirty="0" smtClean="0"/>
              <a:t> with scripts</a:t>
            </a:r>
          </a:p>
          <a:p>
            <a:pPr lvl="1"/>
            <a:r>
              <a:rPr lang="en-US" dirty="0" smtClean="0"/>
              <a:t>A ‘log’ file that provides lots of detail but not easy to </a:t>
            </a:r>
            <a:r>
              <a:rPr lang="en-US" dirty="0" err="1" smtClean="0"/>
              <a:t>analyse</a:t>
            </a:r>
            <a:r>
              <a:rPr lang="en-US" dirty="0" smtClean="0"/>
              <a:t> (open in excel to have a look)</a:t>
            </a:r>
          </a:p>
          <a:p>
            <a:r>
              <a:rPr lang="en-US" dirty="0" smtClean="0"/>
              <a:t>To find these </a:t>
            </a:r>
          </a:p>
          <a:p>
            <a:pPr lvl="1"/>
            <a:r>
              <a:rPr lang="en-US" dirty="0" smtClean="0"/>
              <a:t>Go to the folder where you saved the experiment</a:t>
            </a:r>
          </a:p>
          <a:p>
            <a:pPr lvl="1"/>
            <a:r>
              <a:rPr lang="en-US" dirty="0" smtClean="0"/>
              <a:t>There will be a new folder inside that (next to the </a:t>
            </a:r>
            <a:r>
              <a:rPr lang="en-US" dirty="0" err="1" smtClean="0"/>
              <a:t>psyexp</a:t>
            </a:r>
            <a:r>
              <a:rPr lang="en-US" dirty="0" smtClean="0"/>
              <a:t> file) called “data”</a:t>
            </a:r>
          </a:p>
          <a:p>
            <a:pPr lvl="1"/>
            <a:r>
              <a:rPr lang="en-US" dirty="0" smtClean="0"/>
              <a:t>Inside the data folder will be a Microsoft Excel file named by your username and the date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Copy the </a:t>
            </a:r>
            <a:r>
              <a:rPr lang="en-US" i="1" dirty="0" err="1" smtClean="0"/>
              <a:t>xxxxxxx_trials.psydat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file (for our batch analysis) to;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class_share/C81MPR</a:t>
            </a:r>
            <a:r>
              <a:rPr lang="en-US" smtClean="0">
                <a:solidFill>
                  <a:srgbClr val="FF0000"/>
                </a:solidFill>
              </a:rPr>
              <a:t>/</a:t>
            </a:r>
            <a:r>
              <a:rPr lang="en-US" smtClean="0">
                <a:solidFill>
                  <a:srgbClr val="FF0000"/>
                </a:solidFill>
              </a:rPr>
              <a:t>lab1_stroop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Analysing</a:t>
            </a:r>
            <a:r>
              <a:rPr lang="en-US" dirty="0" smtClean="0"/>
              <a:t> your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a group of cells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8296" y="1481329"/>
            <a:ext cx="5157381" cy="4448706"/>
          </a:xfrm>
          <a:solidFill>
            <a:srgbClr val="FFFFFF">
              <a:alpha val="85000"/>
            </a:srgbClr>
          </a:solidFill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Select the cells specifying the congruence, including the header (click on the top cell and then press Shift and click on the bottom cell that you want)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 go to &gt;Edit&gt;Copy or press Ctrl-C</a:t>
            </a:r>
          </a:p>
          <a:p>
            <a:r>
              <a:rPr lang="en-US" dirty="0" smtClean="0"/>
              <a:t>Go to cell E16 and paste</a:t>
            </a:r>
          </a:p>
          <a:p>
            <a:r>
              <a:rPr lang="en-US" dirty="0" smtClean="0"/>
              <a:t>Now also copy the cells that give the </a:t>
            </a:r>
            <a:r>
              <a:rPr lang="en-US" dirty="0" err="1" smtClean="0"/>
              <a:t>rt_mean</a:t>
            </a:r>
            <a:r>
              <a:rPr lang="en-US" dirty="0" smtClean="0"/>
              <a:t> next to these ones to get this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83" y="1044682"/>
            <a:ext cx="1625078" cy="241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1953" y="3570389"/>
            <a:ext cx="3215319" cy="300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cells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8296" y="1481328"/>
            <a:ext cx="7696862" cy="3432577"/>
          </a:xfrm>
          <a:solidFill>
            <a:srgbClr val="FFFFFF">
              <a:alpha val="85000"/>
            </a:srgbClr>
          </a:solidFill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Select the cell ‘congruent’ (E16)</a:t>
            </a:r>
          </a:p>
          <a:p>
            <a:endParaRPr lang="en-US" sz="2000" dirty="0" smtClean="0"/>
          </a:p>
          <a:p>
            <a:r>
              <a:rPr lang="en-US" sz="2000" dirty="0" smtClean="0"/>
              <a:t>Find the </a:t>
            </a:r>
            <a:r>
              <a:rPr lang="en-US" sz="2000" i="1" dirty="0" smtClean="0"/>
              <a:t>Sort</a:t>
            </a:r>
            <a:r>
              <a:rPr lang="en-US" sz="2000" dirty="0" smtClean="0"/>
              <a:t> button in the toolbar (you may need to select the </a:t>
            </a:r>
            <a:r>
              <a:rPr lang="en-US" sz="2000" i="1" dirty="0" smtClean="0"/>
              <a:t>Data</a:t>
            </a:r>
            <a:r>
              <a:rPr lang="en-US" sz="2000" dirty="0" smtClean="0"/>
              <a:t> tab first):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Your data should now be sorted by congruency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4457" y="1121175"/>
            <a:ext cx="2259485" cy="11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4457" y="2742202"/>
            <a:ext cx="3292171" cy="1326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324913" y="4913905"/>
            <a:ext cx="7517958" cy="11608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Caution</a:t>
            </a:r>
            <a:r>
              <a:rPr lang="en-US" dirty="0" smtClean="0"/>
              <a:t>: whenever you sort data make sure you can see </a:t>
            </a:r>
            <a:r>
              <a:rPr lang="en-US" i="1" dirty="0" smtClean="0"/>
              <a:t>which </a:t>
            </a:r>
            <a:r>
              <a:rPr lang="en-US" dirty="0" smtClean="0"/>
              <a:t>data have been sorted – if you have a subset of data selected then only that gets included in the sort and your rows won’t correspond up any more!!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05174" y="1083279"/>
            <a:ext cx="1742098" cy="2500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566041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To move the</a:t>
            </a:r>
            <a:r>
              <a:rPr lang="en-US" i="1" dirty="0" smtClean="0"/>
              <a:t> incongruent </a:t>
            </a:r>
            <a:r>
              <a:rPr lang="en-US" dirty="0" smtClean="0"/>
              <a:t>RTs into a different column:</a:t>
            </a:r>
          </a:p>
          <a:p>
            <a:pPr lvl="1"/>
            <a:r>
              <a:rPr lang="en-US" dirty="0" smtClean="0"/>
              <a:t>Select the RTs for that condition</a:t>
            </a:r>
          </a:p>
          <a:p>
            <a:pPr lvl="1"/>
            <a:r>
              <a:rPr lang="en-US" dirty="0" smtClean="0"/>
              <a:t>hover your mouse over the edge of the selection so it changes to this symbol</a:t>
            </a:r>
            <a:endParaRPr lang="en-US" i="1" dirty="0" smtClean="0"/>
          </a:p>
          <a:p>
            <a:pPr lvl="1"/>
            <a:r>
              <a:rPr lang="en-US" dirty="0" smtClean="0"/>
              <a:t>when you see the ‘move’ symbol you can drag that cell up and to the right to align with congruent</a:t>
            </a:r>
          </a:p>
          <a:p>
            <a:pPr lvl="0"/>
            <a:r>
              <a:rPr lang="en-US" dirty="0" smtClean="0"/>
              <a:t>(if it goes wrong just press Ctrl-Z to undo)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cells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779437" y="2333705"/>
            <a:ext cx="572494" cy="548639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Elbow Connector 11"/>
          <p:cNvCxnSpPr>
            <a:endCxn id="10" idx="2"/>
          </p:cNvCxnSpPr>
          <p:nvPr/>
        </p:nvCxnSpPr>
        <p:spPr>
          <a:xfrm flipV="1">
            <a:off x="6117614" y="2608025"/>
            <a:ext cx="1661823" cy="421422"/>
          </a:xfrm>
          <a:prstGeom prst="bentConnector3">
            <a:avLst>
              <a:gd name="adj1" fmla="val 32297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9058" y="3705747"/>
            <a:ext cx="2119018" cy="249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 rot="5400000" flipH="1" flipV="1">
            <a:off x="7136296" y="5092810"/>
            <a:ext cx="564542" cy="461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(You’d be amazed how easy it is to lose track of your workings if the labels aren’t right)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Relabel</a:t>
            </a:r>
            <a:r>
              <a:rPr lang="en-GB" dirty="0" smtClean="0"/>
              <a:t> your columns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t="747"/>
          <a:stretch>
            <a:fillRect/>
          </a:stretch>
        </p:blipFill>
        <p:spPr bwMode="auto">
          <a:xfrm>
            <a:off x="1642153" y="2668449"/>
            <a:ext cx="2077043" cy="2746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 b="576"/>
          <a:stretch>
            <a:fillRect/>
          </a:stretch>
        </p:blipFill>
        <p:spPr bwMode="auto">
          <a:xfrm>
            <a:off x="4935047" y="2668449"/>
            <a:ext cx="2118295" cy="2746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>
            <a:stCxn id="7170" idx="3"/>
            <a:endCxn id="8" idx="1"/>
          </p:cNvCxnSpPr>
          <p:nvPr/>
        </p:nvCxnSpPr>
        <p:spPr>
          <a:xfrm>
            <a:off x="3719196" y="4041706"/>
            <a:ext cx="1215851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the mean of the congruent RTs</a:t>
            </a:r>
            <a:br>
              <a:rPr lang="en-US" dirty="0" smtClean="0"/>
            </a:br>
            <a:r>
              <a:rPr lang="en-US" dirty="0" smtClean="0"/>
              <a:t>(Excel calls this the average)</a:t>
            </a:r>
          </a:p>
          <a:p>
            <a:pPr lvl="1"/>
            <a:r>
              <a:rPr lang="en-US" dirty="0" smtClean="0"/>
              <a:t>Click on cell </a:t>
            </a:r>
            <a:r>
              <a:rPr lang="en-US" i="1" dirty="0" smtClean="0"/>
              <a:t>F24</a:t>
            </a:r>
          </a:p>
          <a:p>
            <a:pPr lvl="1"/>
            <a:r>
              <a:rPr lang="en-US" dirty="0" smtClean="0"/>
              <a:t>Insert the ‘average’ formula:</a:t>
            </a:r>
          </a:p>
          <a:p>
            <a:pPr lvl="2"/>
            <a:r>
              <a:rPr lang="en-US" dirty="0" smtClean="0"/>
              <a:t>On Windows, select the ‘Formulas’ tab, then press the </a:t>
            </a:r>
            <a:r>
              <a:rPr lang="en-US" dirty="0" smtClean="0">
                <a:solidFill>
                  <a:schemeClr val="accent2"/>
                </a:solidFill>
              </a:rPr>
              <a:t>Insert Function </a:t>
            </a:r>
            <a:r>
              <a:rPr lang="en-US" dirty="0" smtClean="0"/>
              <a:t>button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the average</a:t>
            </a:r>
            <a:endParaRPr 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8515" y="4115849"/>
            <a:ext cx="6388873" cy="189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2449001" y="4532242"/>
            <a:ext cx="683812" cy="65995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hape 8"/>
          <p:cNvCxnSpPr>
            <a:endCxn id="7" idx="2"/>
          </p:cNvCxnSpPr>
          <p:nvPr/>
        </p:nvCxnSpPr>
        <p:spPr>
          <a:xfrm rot="16200000" flipH="1">
            <a:off x="1882472" y="4295691"/>
            <a:ext cx="974033" cy="159025"/>
          </a:xfrm>
          <a:prstGeom prst="bentConnector2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5128135" cy="1969238"/>
          </a:xfrm>
        </p:spPr>
        <p:txBody>
          <a:bodyPr>
            <a:normAutofit/>
          </a:bodyPr>
          <a:lstStyle/>
          <a:p>
            <a:r>
              <a:rPr lang="en-GB" sz="2500" dirty="0" smtClean="0"/>
              <a:t>A dialog box appears where you need to double-click the function you want (AVERAGE)</a:t>
            </a:r>
            <a:endParaRPr lang="en-GB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Taking the average</a:t>
            </a:r>
            <a:endParaRPr lang="en-GB" dirty="0"/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5335" y="1017917"/>
            <a:ext cx="3239125" cy="281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457201" y="3969573"/>
            <a:ext cx="4197466" cy="2586502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/>
          <a:p>
            <a:pPr marL="365760" marR="0" lvl="0" indent="-256032" algn="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GB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brings</a:t>
            </a:r>
            <a:r>
              <a:rPr kumimoji="0" lang="en-GB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up a second dialog, where you can select (or type) the cells you want to take an average of</a:t>
            </a:r>
          </a:p>
          <a:p>
            <a:pPr marL="365760" marR="0" lvl="0" indent="-256032" algn="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n-US" sz="2700" dirty="0" smtClean="0"/>
              <a:t>We want the </a:t>
            </a:r>
            <a:r>
              <a:rPr lang="en-US" sz="2700" i="1" dirty="0" smtClean="0"/>
              <a:t>range F16:F22</a:t>
            </a:r>
          </a:p>
          <a:p>
            <a:pPr marL="365760" marR="0" lvl="0" indent="-256032" algn="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7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(Excel may have guessed this already)</a:t>
            </a:r>
            <a:endParaRPr kumimoji="0" lang="en-GB" sz="27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2287" y="3969573"/>
            <a:ext cx="4151447" cy="2438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When you press OK, the mean should have been inserted in the cell</a:t>
            </a:r>
          </a:p>
          <a:p>
            <a:r>
              <a:rPr lang="en-US" sz="2500" dirty="0" smtClean="0"/>
              <a:t>You could have done that on a calculator, but this is quicker, especially if you have lots of values</a:t>
            </a:r>
          </a:p>
          <a:p>
            <a:endParaRPr lang="en-US" sz="2500" dirty="0" smtClean="0"/>
          </a:p>
          <a:p>
            <a:r>
              <a:rPr lang="en-US" sz="2500" dirty="0" smtClean="0"/>
              <a:t>Even better though, see what happens when you copy that cell (</a:t>
            </a:r>
            <a:r>
              <a:rPr lang="en-US" sz="2500" i="1" dirty="0" smtClean="0"/>
              <a:t>F24</a:t>
            </a:r>
            <a:r>
              <a:rPr lang="en-US" sz="2500" dirty="0" smtClean="0"/>
              <a:t>) and paste it into cell (</a:t>
            </a:r>
            <a:r>
              <a:rPr lang="en-US" sz="2500" i="1" dirty="0" smtClean="0"/>
              <a:t>G24</a:t>
            </a:r>
            <a:r>
              <a:rPr lang="en-US" sz="2500" dirty="0" smtClean="0"/>
              <a:t>)</a:t>
            </a:r>
          </a:p>
          <a:p>
            <a:r>
              <a:rPr lang="en-US" sz="2500" dirty="0" smtClean="0"/>
              <a:t>Excel calculates that average as well!</a:t>
            </a:r>
          </a:p>
          <a:p>
            <a:endParaRPr lang="en-GB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makes life easy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How did that work?!</a:t>
            </a:r>
          </a:p>
          <a:p>
            <a:r>
              <a:rPr lang="en-US" dirty="0" smtClean="0"/>
              <a:t>When you entered the range of cells for the first average, you actually entered a ‘relative reference’:</a:t>
            </a:r>
          </a:p>
          <a:p>
            <a:pPr lvl="1"/>
            <a:r>
              <a:rPr lang="en-US" dirty="0" smtClean="0"/>
              <a:t>Excel interprets the range not as </a:t>
            </a:r>
            <a:r>
              <a:rPr lang="en-US" i="1" dirty="0" smtClean="0"/>
              <a:t>F16:22</a:t>
            </a:r>
            <a:r>
              <a:rPr lang="en-US" dirty="0" smtClean="0"/>
              <a:t> but as “the 6 cells above me, one cell away”</a:t>
            </a:r>
          </a:p>
          <a:p>
            <a:r>
              <a:rPr lang="en-US" dirty="0" smtClean="0"/>
              <a:t>When that is copied and pasted somewhere new it looks at the same </a:t>
            </a:r>
            <a:r>
              <a:rPr lang="en-US" i="1" dirty="0" smtClean="0"/>
              <a:t>relative</a:t>
            </a:r>
            <a:r>
              <a:rPr lang="en-US" dirty="0" smtClean="0"/>
              <a:t> location for the formula</a:t>
            </a:r>
          </a:p>
          <a:p>
            <a:r>
              <a:rPr lang="en-US" dirty="0" smtClean="0"/>
              <a:t>If we had typed </a:t>
            </a:r>
            <a:r>
              <a:rPr lang="en-US" i="1" smtClean="0"/>
              <a:t>$F$16:$</a:t>
            </a:r>
            <a:r>
              <a:rPr lang="en-US" i="1" dirty="0" smtClean="0"/>
              <a:t>F$22</a:t>
            </a:r>
            <a:r>
              <a:rPr lang="en-US" dirty="0" smtClean="0"/>
              <a:t> we would have got fixed locations (</a:t>
            </a:r>
            <a:r>
              <a:rPr lang="en-US" i="1" dirty="0" smtClean="0"/>
              <a:t>absolute </a:t>
            </a:r>
            <a:r>
              <a:rPr lang="en-US" dirty="0" smtClean="0"/>
              <a:t>references) for those cells instead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Excel relative references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Excel allows you to calculate lots of different things in a similar way, using insert function:</a:t>
            </a:r>
          </a:p>
          <a:p>
            <a:pPr lvl="1"/>
            <a:r>
              <a:rPr lang="en-US" dirty="0" smtClean="0"/>
              <a:t>COUNT (the number of cells containing a value)</a:t>
            </a:r>
          </a:p>
          <a:p>
            <a:pPr lvl="1"/>
            <a:r>
              <a:rPr lang="en-US" dirty="0" smtClean="0"/>
              <a:t>SUM</a:t>
            </a:r>
          </a:p>
          <a:p>
            <a:pPr lvl="1"/>
            <a:r>
              <a:rPr lang="en-US" dirty="0" smtClean="0"/>
              <a:t>MODE</a:t>
            </a:r>
          </a:p>
          <a:p>
            <a:pPr lvl="1"/>
            <a:r>
              <a:rPr lang="en-US" dirty="0" smtClean="0"/>
              <a:t>MEDIAN</a:t>
            </a:r>
          </a:p>
          <a:p>
            <a:pPr lvl="1"/>
            <a:r>
              <a:rPr lang="en-US" dirty="0" smtClean="0"/>
              <a:t>STDEV (std. dev. Using N-1 </a:t>
            </a:r>
            <a:r>
              <a:rPr lang="en-US" dirty="0" err="1" smtClean="0"/>
              <a:t>normalisation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STDEVP (std. dev. Using N </a:t>
            </a:r>
            <a:r>
              <a:rPr lang="en-US" dirty="0" err="1" smtClean="0"/>
              <a:t>normalisation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CORREL (coefficient of correlation)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Excel functions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Hopefully you can now see the average response time across all your </a:t>
            </a:r>
            <a:r>
              <a:rPr lang="en-US" i="1" dirty="0" smtClean="0"/>
              <a:t>congruent</a:t>
            </a:r>
            <a:r>
              <a:rPr lang="en-US" dirty="0" smtClean="0"/>
              <a:t> and </a:t>
            </a:r>
            <a:r>
              <a:rPr lang="en-US" i="1" dirty="0" smtClean="0"/>
              <a:t>incongruent</a:t>
            </a:r>
            <a:r>
              <a:rPr lang="en-US" dirty="0" smtClean="0"/>
              <a:t> trials.</a:t>
            </a:r>
          </a:p>
          <a:p>
            <a:r>
              <a:rPr lang="en-US" dirty="0" smtClean="0"/>
              <a:t>Was there a difference between them?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saved that copy to the </a:t>
            </a:r>
            <a:r>
              <a:rPr lang="en-US" dirty="0" err="1" smtClean="0"/>
              <a:t>class_share</a:t>
            </a:r>
            <a:r>
              <a:rPr lang="en-US" dirty="0" smtClean="0"/>
              <a:t> folder go back to the </a:t>
            </a:r>
            <a:r>
              <a:rPr lang="en-US" i="1" dirty="0" smtClean="0"/>
              <a:t>Excel (</a:t>
            </a:r>
            <a:r>
              <a:rPr lang="en-US" i="1" dirty="0" err="1" smtClean="0"/>
              <a:t>xxxxx.xlsx</a:t>
            </a:r>
            <a:r>
              <a:rPr lang="en-US" i="1" dirty="0" smtClean="0"/>
              <a:t>) </a:t>
            </a:r>
            <a:r>
              <a:rPr lang="en-US" dirty="0" smtClean="0"/>
              <a:t>file </a:t>
            </a:r>
            <a:r>
              <a:rPr lang="en-US" dirty="0" smtClean="0"/>
              <a:t>and open it (e.g. with double-click)</a:t>
            </a:r>
          </a:p>
          <a:p>
            <a:r>
              <a:rPr lang="en-US" dirty="0" smtClean="0"/>
              <a:t>That </a:t>
            </a:r>
            <a:r>
              <a:rPr lang="en-US" dirty="0" smtClean="0"/>
              <a:t>opens Microsoft Excel, a spreadsheet </a:t>
            </a:r>
            <a:r>
              <a:rPr lang="en-US" dirty="0" smtClean="0"/>
              <a:t>application</a:t>
            </a:r>
            <a:r>
              <a:rPr lang="en-US" dirty="0" smtClean="0"/>
              <a:t>, which</a:t>
            </a:r>
            <a:r>
              <a:rPr lang="en-US" dirty="0" smtClean="0"/>
              <a:t> </a:t>
            </a:r>
            <a:r>
              <a:rPr lang="en-US" dirty="0" smtClean="0"/>
              <a:t>allows you to work with data in a large table format to perform simple analyses</a:t>
            </a:r>
          </a:p>
          <a:p>
            <a:r>
              <a:rPr lang="en-US" dirty="0" smtClean="0"/>
              <a:t>To </a:t>
            </a:r>
            <a:r>
              <a:rPr lang="en-US" dirty="0" err="1" smtClean="0"/>
              <a:t>analyse</a:t>
            </a:r>
            <a:r>
              <a:rPr lang="en-US" dirty="0" smtClean="0"/>
              <a:t> your data today you could simply use a calculator but, in the long run, learning to use Excel will save you a lot of time!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Excel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Excel file that was saved by </a:t>
            </a:r>
            <a:r>
              <a:rPr lang="en-US" dirty="0" err="1" smtClean="0"/>
              <a:t>PsychoPy</a:t>
            </a:r>
            <a:r>
              <a:rPr lang="en-US" dirty="0" smtClean="0"/>
              <a:t> you’ll find two </a:t>
            </a:r>
            <a:r>
              <a:rPr lang="en-US" i="1" dirty="0" smtClean="0"/>
              <a:t>worksheets </a:t>
            </a:r>
            <a:r>
              <a:rPr lang="en-US" dirty="0" smtClean="0"/>
              <a:t>(see the tab at the bottom), one for the practice trials, one for the main trials</a:t>
            </a:r>
          </a:p>
          <a:p>
            <a:r>
              <a:rPr lang="en-US" dirty="0" smtClean="0"/>
              <a:t>Select the worksheet for the main trials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Worksheets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8474" y="4270599"/>
            <a:ext cx="2752502" cy="1016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3416563" y="4713617"/>
            <a:ext cx="1155438" cy="600037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666" y="1270579"/>
            <a:ext cx="8494871" cy="32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797007"/>
            <a:ext cx="8229600" cy="121028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 the data files each row represents a different trial type. We have 12 trial types here. </a:t>
            </a:r>
          </a:p>
          <a:p>
            <a:r>
              <a:rPr lang="en-US" dirty="0" smtClean="0"/>
              <a:t>The columns give information about the stimuli and the responses. The top row tells us what is in each column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PsychoPy</a:t>
            </a:r>
            <a:r>
              <a:rPr lang="en-US" dirty="0" smtClean="0"/>
              <a:t> data files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666" y="1270579"/>
            <a:ext cx="8494871" cy="32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797007"/>
            <a:ext cx="8229600" cy="1210283"/>
          </a:xfrm>
        </p:spPr>
        <p:txBody>
          <a:bodyPr>
            <a:normAutofit/>
          </a:bodyPr>
          <a:lstStyle/>
          <a:p>
            <a:r>
              <a:rPr lang="en-US" dirty="0" smtClean="0"/>
              <a:t>Some of the information is about the parameters that we used to control the stimuli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PsychoPy</a:t>
            </a:r>
            <a:r>
              <a:rPr lang="en-US" dirty="0" smtClean="0"/>
              <a:t> data files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1" y="1574358"/>
            <a:ext cx="2540441" cy="2544418"/>
          </a:xfrm>
          <a:prstGeom prst="rect">
            <a:avLst/>
          </a:prstGeom>
          <a:noFill/>
          <a:ln w="28575" cap="flat" cmpd="sng" algn="ctr">
            <a:solidFill>
              <a:srgbClr val="DA1F28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666" y="1270579"/>
            <a:ext cx="8494871" cy="32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797007"/>
            <a:ext cx="8229600" cy="1210283"/>
          </a:xfrm>
        </p:spPr>
        <p:txBody>
          <a:bodyPr>
            <a:normAutofit/>
          </a:bodyPr>
          <a:lstStyle/>
          <a:p>
            <a:r>
              <a:rPr lang="en-US" dirty="0" smtClean="0"/>
              <a:t>This column tells us how many trials were run of each type.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PsychoPy</a:t>
            </a:r>
            <a:r>
              <a:rPr lang="en-US" dirty="0" smtClean="0"/>
              <a:t> data files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4957" y="1574358"/>
            <a:ext cx="711081" cy="2544418"/>
          </a:xfrm>
          <a:prstGeom prst="rect">
            <a:avLst/>
          </a:prstGeom>
          <a:noFill/>
          <a:ln w="28575" cap="flat" cmpd="sng" algn="ctr">
            <a:solidFill>
              <a:srgbClr val="DA1F28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666" y="1270579"/>
            <a:ext cx="8494871" cy="32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797007"/>
            <a:ext cx="8229600" cy="121028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This row is too narrow for the title to be fully visible, but if you click on that cell it reads, </a:t>
            </a:r>
            <a:r>
              <a:rPr lang="en-US" i="1" dirty="0" err="1" smtClean="0"/>
              <a:t>resp.corr_mean</a:t>
            </a:r>
            <a:r>
              <a:rPr lang="en-US" dirty="0" smtClean="0"/>
              <a:t>. This row gives us the fraction of correct answers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PsychoPy</a:t>
            </a:r>
            <a:r>
              <a:rPr lang="en-US" dirty="0" smtClean="0"/>
              <a:t> data files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62263" y="1558456"/>
            <a:ext cx="720123" cy="2560320"/>
          </a:xfrm>
          <a:prstGeom prst="rect">
            <a:avLst/>
          </a:prstGeom>
          <a:noFill/>
          <a:ln w="28575" cap="flat" cmpd="sng" algn="ctr">
            <a:solidFill>
              <a:srgbClr val="DA1F28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666" y="1270579"/>
            <a:ext cx="8494871" cy="32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797007"/>
            <a:ext cx="8229600" cy="121028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next header says </a:t>
            </a:r>
            <a:r>
              <a:rPr lang="en-US" i="1" dirty="0" err="1" smtClean="0"/>
              <a:t>resp.corr_raw</a:t>
            </a:r>
            <a:r>
              <a:rPr lang="en-US" dirty="0" smtClean="0"/>
              <a:t> and gives 5x12 values (5 repeats of 12 conditions). A zero means the subject got the answer wrong that trial, a one means they got it right.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PsychoPy</a:t>
            </a:r>
            <a:r>
              <a:rPr lang="en-US" dirty="0" smtClean="0"/>
              <a:t> data files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63479" y="1566407"/>
            <a:ext cx="3148354" cy="2560320"/>
          </a:xfrm>
          <a:prstGeom prst="rect">
            <a:avLst/>
          </a:prstGeom>
          <a:noFill/>
          <a:ln w="28575" cap="flat" cmpd="sng" algn="ctr">
            <a:solidFill>
              <a:srgbClr val="DA1F28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</a:t>
            </a:r>
            <a:r>
              <a:rPr lang="en-US" dirty="0" err="1" smtClean="0"/>
              <a:t>Stroop</a:t>
            </a:r>
            <a:r>
              <a:rPr lang="en-US" dirty="0" smtClean="0"/>
              <a:t> task we want to know about reaction times in the different conditions</a:t>
            </a:r>
          </a:p>
          <a:p>
            <a:r>
              <a:rPr lang="en-US" dirty="0" smtClean="0"/>
              <a:t>If you look way over to the right you’ll find a column called </a:t>
            </a:r>
            <a:r>
              <a:rPr lang="en-US" i="1" dirty="0" err="1" smtClean="0"/>
              <a:t>resp.rt_mean</a:t>
            </a:r>
            <a:r>
              <a:rPr lang="en-US" dirty="0" smtClean="0"/>
              <a:t> (and </a:t>
            </a:r>
            <a:r>
              <a:rPr lang="en-US" i="1" dirty="0" err="1" smtClean="0"/>
              <a:t>resp.rt_raw</a:t>
            </a:r>
            <a:r>
              <a:rPr lang="en-US" dirty="0" smtClean="0"/>
              <a:t>) which show the reaction times</a:t>
            </a:r>
          </a:p>
          <a:p>
            <a:r>
              <a:rPr lang="en-US" dirty="0" smtClean="0"/>
              <a:t>Let’s copy the congruence and the </a:t>
            </a:r>
            <a:r>
              <a:rPr lang="en-US" dirty="0" err="1" smtClean="0"/>
              <a:t>resp.rt_mean</a:t>
            </a:r>
            <a:r>
              <a:rPr lang="en-US" dirty="0" smtClean="0"/>
              <a:t> columns to be closer together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Analysing</a:t>
            </a:r>
            <a:r>
              <a:rPr lang="en-US" dirty="0" smtClean="0"/>
              <a:t> the </a:t>
            </a:r>
            <a:r>
              <a:rPr lang="en-US" dirty="0" err="1" smtClean="0"/>
              <a:t>Stroop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3597</TotalTime>
  <Words>1114</Words>
  <Application>Microsoft Macintosh PowerPoint</Application>
  <PresentationFormat>On-screen Show (4:3)</PresentationFormat>
  <Paragraphs>119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Analysing your data</vt:lpstr>
      <vt:lpstr>Using Excel</vt:lpstr>
      <vt:lpstr>Worksheets</vt:lpstr>
      <vt:lpstr>PsychoPy data files</vt:lpstr>
      <vt:lpstr>PsychoPy data files</vt:lpstr>
      <vt:lpstr>PsychoPy data files</vt:lpstr>
      <vt:lpstr>PsychoPy data files</vt:lpstr>
      <vt:lpstr>PsychoPy data files</vt:lpstr>
      <vt:lpstr>Analysing the Stroop data</vt:lpstr>
      <vt:lpstr>Copying a group of cells</vt:lpstr>
      <vt:lpstr>Sorting cells</vt:lpstr>
      <vt:lpstr>Moving cells</vt:lpstr>
      <vt:lpstr>Relabel your columns</vt:lpstr>
      <vt:lpstr>Taking the average</vt:lpstr>
      <vt:lpstr>Taking the average</vt:lpstr>
      <vt:lpstr>Excel makes life easy</vt:lpstr>
      <vt:lpstr>Excel relative references</vt:lpstr>
      <vt:lpstr>Other useful Excel functions</vt:lpstr>
      <vt:lpstr>Now…</vt:lpstr>
    </vt:vector>
  </TitlesOfParts>
  <Company>School of Psychology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practicals</dc:title>
  <dc:creator>Jon Peirce</dc:creator>
  <cp:lastModifiedBy>Jon Peirce</cp:lastModifiedBy>
  <cp:revision>93</cp:revision>
  <dcterms:created xsi:type="dcterms:W3CDTF">2010-09-22T14:33:27Z</dcterms:created>
  <dcterms:modified xsi:type="dcterms:W3CDTF">2011-10-03T14:55:39Z</dcterms:modified>
</cp:coreProperties>
</file>