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4" r:id="rId1"/>
  </p:sldMasterIdLst>
  <p:notesMasterIdLst>
    <p:notesMasterId r:id="rId13"/>
  </p:notesMasterIdLst>
  <p:handoutMasterIdLst>
    <p:handoutMasterId r:id="rId14"/>
  </p:handoutMasterIdLst>
  <p:sldIdLst>
    <p:sldId id="303" r:id="rId2"/>
    <p:sldId id="304" r:id="rId3"/>
    <p:sldId id="306" r:id="rId4"/>
    <p:sldId id="307" r:id="rId5"/>
    <p:sldId id="305" r:id="rId6"/>
    <p:sldId id="308" r:id="rId7"/>
    <p:sldId id="311" r:id="rId8"/>
    <p:sldId id="310" r:id="rId9"/>
    <p:sldId id="312" r:id="rId10"/>
    <p:sldId id="313" r:id="rId11"/>
    <p:sldId id="31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369" autoAdjust="0"/>
  </p:normalViewPr>
  <p:slideViewPr>
    <p:cSldViewPr snapToGrid="0" snapToObjects="1" showGuides="1">
      <p:cViewPr varScale="1">
        <p:scale>
          <a:sx n="93" d="100"/>
          <a:sy n="93" d="100"/>
        </p:scale>
        <p:origin x="-96" y="-352"/>
      </p:cViewPr>
      <p:guideLst>
        <p:guide orient="horz" pos="2160"/>
        <p:guide pos="2880"/>
      </p:guideLst>
    </p:cSldViewPr>
  </p:slideViewPr>
  <p:outlineViewPr>
    <p:cViewPr>
      <p:scale>
        <a:sx n="33" d="100"/>
        <a:sy n="33" d="100"/>
      </p:scale>
      <p:origin x="84504"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4E7574-23BA-6D45-B016-536AB0396E64}" type="datetimeFigureOut">
              <a:rPr lang="en-US" smtClean="0"/>
              <a:pPr/>
              <a:t>06/10/2011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23F30F-0345-1A44-9E30-41AA7A0355C9}" type="slidenum">
              <a:rPr lang="en-US" smtClean="0"/>
              <a:pPr/>
              <a:t>‹#›</a:t>
            </a:fld>
            <a:endParaRPr lang="en-US"/>
          </a:p>
        </p:txBody>
      </p:sp>
    </p:spTree>
    <p:extLst>
      <p:ext uri="{BB962C8B-B14F-4D97-AF65-F5344CB8AC3E}">
        <p14:creationId xmlns:p14="http://schemas.microsoft.com/office/powerpoint/2010/main" val="19169811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B3A86-FA83-AF41-BB61-F172BE58BC20}" type="datetimeFigureOut">
              <a:rPr lang="en-US" smtClean="0"/>
              <a:pPr/>
              <a:t>06/10/2011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A2918-7D3C-0E40-891B-54D9324B8BFE}" type="slidenum">
              <a:rPr lang="en-GB" smtClean="0"/>
              <a:pPr/>
              <a:t>‹#›</a:t>
            </a:fld>
            <a:endParaRPr lang="en-GB"/>
          </a:p>
        </p:txBody>
      </p:sp>
    </p:spTree>
    <p:extLst>
      <p:ext uri="{BB962C8B-B14F-4D97-AF65-F5344CB8AC3E}">
        <p14:creationId xmlns:p14="http://schemas.microsoft.com/office/powerpoint/2010/main" val="1057161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decision process is gradually gathering evidence</a:t>
            </a:r>
            <a:r>
              <a:rPr lang="en-US" baseline="0" dirty="0" smtClean="0"/>
              <a:t> about what to decide and it has two sources of evidence.</a:t>
            </a:r>
          </a:p>
          <a:p>
            <a:r>
              <a:rPr lang="en-US" baseline="0" dirty="0" smtClean="0"/>
              <a:t>Even while trying to ignore the word identity</a:t>
            </a:r>
            <a:endParaRPr lang="en-US" dirty="0"/>
          </a:p>
        </p:txBody>
      </p:sp>
      <p:sp>
        <p:nvSpPr>
          <p:cNvPr id="4" name="Slide Number Placeholder 3"/>
          <p:cNvSpPr>
            <a:spLocks noGrp="1"/>
          </p:cNvSpPr>
          <p:nvPr>
            <p:ph type="sldNum" sz="quarter" idx="10"/>
          </p:nvPr>
        </p:nvSpPr>
        <p:spPr/>
        <p:txBody>
          <a:bodyPr/>
          <a:lstStyle/>
          <a:p>
            <a:fld id="{E3BA2918-7D3C-0E40-891B-54D9324B8BFE}"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GB"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236A5FE7-6A22-074E-A6F8-59CA589A2DE8}" type="datetime1">
              <a:rPr lang="en-US" smtClean="0"/>
              <a:pPr/>
              <a:t>06/10/2011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BB8AB9F1-9E54-0849-BFCF-4EA3B9A9F413}" type="datetime1">
              <a:rPr lang="en-US" smtClean="0"/>
              <a:pPr/>
              <a:t>06/10/2011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34D1EB80-7264-4448-9E0B-B251BE1447BB}" type="datetime1">
              <a:rPr lang="en-US" smtClean="0"/>
              <a:pPr/>
              <a:t>06/10/2011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104A1677-F7D3-0D40-8813-E933FDB757EC}" type="datetime1">
              <a:rPr lang="en-US" smtClean="0"/>
              <a:pPr/>
              <a:t>06/10/2011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98BA5-CD8E-B24A-AAC9-F3BF9CA9F566}" type="slidenum">
              <a:rPr lang="en-US" smtClean="0"/>
              <a:pPr/>
              <a:t>‹#›</a:t>
            </a:fld>
            <a:endParaRPr lang="en-US"/>
          </a:p>
        </p:txBody>
      </p:sp>
      <p:sp>
        <p:nvSpPr>
          <p:cNvPr id="7" name="Title 6"/>
          <p:cNvSpPr>
            <a:spLocks noGrp="1"/>
          </p:cNvSpPr>
          <p:nvPr>
            <p:ph type="title"/>
          </p:nvPr>
        </p:nvSpPr>
        <p:spPr/>
        <p:txBody>
          <a:bodyPr rtlCol="0"/>
          <a:lstStyle/>
          <a:p>
            <a:r>
              <a:rPr kumimoji="0" lang="en-GB"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fld id="{60D8816B-EFF2-A54C-A1D6-FA8FAB1FB13E}" type="datetime1">
              <a:rPr lang="en-US" smtClean="0"/>
              <a:pPr/>
              <a:t>06/10/2011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E4600-0381-4CF3-88F2-7ED7D2E3F9C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081C1066-235A-7F47-801C-2948F10EDEF5}" type="datetime1">
              <a:rPr lang="en-US" smtClean="0"/>
              <a:pPr/>
              <a:t>06/10/2011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98BA5-CD8E-B24A-AAC9-F3BF9CA9F566}" type="slidenum">
              <a:rPr lang="en-US" smtClean="0"/>
              <a:pPr/>
              <a:t>‹#›</a:t>
            </a:fld>
            <a:endParaRPr lang="en-US"/>
          </a:p>
        </p:txBody>
      </p:sp>
      <p:sp>
        <p:nvSpPr>
          <p:cNvPr id="8" name="Title 7"/>
          <p:cNvSpPr>
            <a:spLocks noGrp="1"/>
          </p:cNvSpPr>
          <p:nvPr>
            <p:ph type="title"/>
          </p:nvPr>
        </p:nvSpPr>
        <p:spPr/>
        <p:txBody>
          <a:bodyPr rtlCol="0"/>
          <a:lstStyle/>
          <a:p>
            <a:r>
              <a:rPr kumimoji="0" lang="en-GB"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7" name="Date Placeholder 6"/>
          <p:cNvSpPr>
            <a:spLocks noGrp="1"/>
          </p:cNvSpPr>
          <p:nvPr>
            <p:ph type="dt" sz="half" idx="10"/>
          </p:nvPr>
        </p:nvSpPr>
        <p:spPr/>
        <p:txBody>
          <a:bodyPr/>
          <a:lstStyle/>
          <a:p>
            <a:fld id="{1E3920D9-F157-EC4E-A366-7FF322A0093E}" type="datetime1">
              <a:rPr lang="en-US" smtClean="0"/>
              <a:pPr/>
              <a:t>06/10/2011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98BA5-CD8E-B24A-AAC9-F3BF9CA9F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0262BD-EF5E-B84B-81D3-7C57B59CF4CF}" type="datetime1">
              <a:rPr lang="en-US" smtClean="0"/>
              <a:pPr/>
              <a:t>06/10/2011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98BA5-CD8E-B24A-AAC9-F3BF9CA9F566}" type="slidenum">
              <a:rPr lang="en-US" smtClean="0"/>
              <a:pPr/>
              <a:t>‹#›</a:t>
            </a:fld>
            <a:endParaRPr lang="en-US"/>
          </a:p>
        </p:txBody>
      </p:sp>
      <p:sp>
        <p:nvSpPr>
          <p:cNvPr id="6" name="Title 5"/>
          <p:cNvSpPr>
            <a:spLocks noGrp="1"/>
          </p:cNvSpPr>
          <p:nvPr>
            <p:ph type="title"/>
          </p:nvPr>
        </p:nvSpPr>
        <p:spPr/>
        <p:txBody>
          <a:bodyPr rtlCol="0"/>
          <a:lstStyle/>
          <a:p>
            <a:r>
              <a:rPr kumimoji="0" lang="en-GB"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CAC3B-81E3-794A-BCF4-10A9D2FE94EB}" type="datetime1">
              <a:rPr lang="en-US" smtClean="0"/>
              <a:pPr/>
              <a:t>06/10/2011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98BA5-CD8E-B24A-AAC9-F3BF9CA9F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B10A4DD-E832-4044-B32C-5E038ABFF8D2}" type="datetime1">
              <a:rPr lang="en-US" smtClean="0"/>
              <a:pPr/>
              <a:t>06/10/2011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GB"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21BA07ED-0714-9744-AD27-ECB95011C5E7}" type="datetime1">
              <a:rPr lang="en-US" smtClean="0"/>
              <a:pPr/>
              <a:t>06/10/2011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2498BA5-CD8E-B24A-AAC9-F3BF9CA9F5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GB"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GB"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GB" dirty="0" smtClean="0"/>
              <a:t>Click to edit Master text styles</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865D17EE-0E77-7442-A7EA-D211E6486163}" type="datetime1">
              <a:rPr lang="en-US" smtClean="0"/>
              <a:pPr/>
              <a:t>06/10/2011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B549F5D-CAE6-DF41-8961-4F12021485AE}" type="slidenum">
              <a:rPr lang="en-US" smtClean="0"/>
              <a:pPr/>
              <a:t>‹#›</a:t>
            </a:fld>
            <a:endParaRPr lang="en-US" dirty="0"/>
          </a:p>
        </p:txBody>
      </p:sp>
      <p:pic>
        <p:nvPicPr>
          <p:cNvPr id="11" name="Picture 10" descr="un_tf_cmyk.eps"/>
          <p:cNvPicPr>
            <a:picLocks noChangeAspect="1"/>
          </p:cNvPicPr>
          <p:nvPr userDrawn="1"/>
        </p:nvPicPr>
        <p:blipFill>
          <a:blip r:embed="rId14">
            <a:lum/>
          </a:blip>
          <a:stretch>
            <a:fillRect/>
          </a:stretch>
        </p:blipFill>
        <p:spPr>
          <a:xfrm>
            <a:off x="7435891" y="69666"/>
            <a:ext cx="1644877" cy="494614"/>
          </a:xfrm>
          <a:prstGeom prst="rect">
            <a:avLst/>
          </a:prstGeom>
        </p:spPr>
      </p:pic>
    </p:spTree>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1200"/>
        </a:spcBef>
        <a:spcAft>
          <a:spcPts val="0"/>
        </a:spcAft>
        <a:buClr>
          <a:schemeClr val="accent1"/>
        </a:buClr>
        <a:buSzPct val="68000"/>
        <a:buFont typeface="Wingdings 3"/>
        <a:buNone/>
        <a:defRPr kumimoji="0" sz="2400" kern="1200">
          <a:solidFill>
            <a:schemeClr val="tx1"/>
          </a:solidFill>
          <a:latin typeface="+mn-lt"/>
          <a:ea typeface="+mn-ea"/>
          <a:cs typeface="+mn-cs"/>
        </a:defRPr>
      </a:lvl1pPr>
      <a:lvl2pPr marL="621792" indent="-228600" algn="l" rtl="0" eaLnBrk="1" latinLnBrk="0" hangingPunct="1">
        <a:spcBef>
          <a:spcPts val="800"/>
        </a:spcBef>
        <a:buClr>
          <a:schemeClr val="accent1"/>
        </a:buClr>
        <a:buFont typeface="Verdana"/>
        <a:buChar char="◦"/>
        <a:defRPr kumimoji="0" sz="22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 TargetMode="External"/><Relationship Id="rId4" Type="http://schemas.openxmlformats.org/officeDocument/2006/relationships/hyperlink" Target="http://psycnet.apa.org/" TargetMode="External"/><Relationship Id="rId5" Type="http://schemas.openxmlformats.org/officeDocument/2006/relationships/hyperlink" Target="http://metalib.library.nottingham.ac.uk" TargetMode="External"/><Relationship Id="rId1" Type="http://schemas.openxmlformats.org/officeDocument/2006/relationships/slideLayout" Target="../slideLayouts/slideLayout2.xml"/><Relationship Id="rId2" Type="http://schemas.openxmlformats.org/officeDocument/2006/relationships/hyperlink" Target="http://scholar.google.co.u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You have to make a decision about colour, but there are two different colour cues</a:t>
            </a:r>
          </a:p>
          <a:p>
            <a:r>
              <a:rPr lang="en-GB" dirty="0" smtClean="0"/>
              <a:t>Presumably you were trying not to be distracted by the colour written in the word, but it still had an effect</a:t>
            </a:r>
          </a:p>
          <a:p>
            <a:r>
              <a:rPr lang="en-GB" dirty="0" smtClean="0"/>
              <a:t>It seems that you can’t help but read it (reading is </a:t>
            </a:r>
            <a:r>
              <a:rPr lang="en-GB" i="1" dirty="0" smtClean="0"/>
              <a:t>automatic </a:t>
            </a:r>
            <a:r>
              <a:rPr lang="en-GB" dirty="0" smtClean="0"/>
              <a:t>and </a:t>
            </a:r>
            <a:r>
              <a:rPr lang="en-GB" i="1" dirty="0" smtClean="0"/>
              <a:t>mandatory</a:t>
            </a:r>
            <a:r>
              <a:rPr lang="en-GB" dirty="0" smtClean="0"/>
              <a:t>)</a:t>
            </a:r>
          </a:p>
          <a:p>
            <a:r>
              <a:rPr lang="en-GB" dirty="0" smtClean="0"/>
              <a:t>Having read the word, it seems to affect your decision about the letter colours</a:t>
            </a:r>
          </a:p>
        </p:txBody>
      </p:sp>
      <p:sp>
        <p:nvSpPr>
          <p:cNvPr id="3" name="Title 2"/>
          <p:cNvSpPr>
            <a:spLocks noGrp="1"/>
          </p:cNvSpPr>
          <p:nvPr>
            <p:ph type="title"/>
          </p:nvPr>
        </p:nvSpPr>
        <p:spPr/>
        <p:txBody>
          <a:bodyPr/>
          <a:lstStyle/>
          <a:p>
            <a:r>
              <a:rPr lang="en-GB" dirty="0" smtClean="0"/>
              <a:t>What causes the </a:t>
            </a:r>
            <a:r>
              <a:rPr lang="en-GB" dirty="0" err="1" smtClean="0"/>
              <a:t>Stroop</a:t>
            </a:r>
            <a:r>
              <a:rPr lang="en-GB" dirty="0" smtClean="0"/>
              <a:t> effect?</a:t>
            </a:r>
            <a:endParaRPr lang="en-GB" dirty="0"/>
          </a:p>
        </p:txBody>
      </p:sp>
      <p:sp>
        <p:nvSpPr>
          <p:cNvPr id="36" name="Slide Number Placeholder 35"/>
          <p:cNvSpPr>
            <a:spLocks noGrp="1"/>
          </p:cNvSpPr>
          <p:nvPr>
            <p:ph type="sldNum" sz="quarter" idx="12"/>
          </p:nvPr>
        </p:nvSpPr>
        <p:spPr/>
        <p:txBody>
          <a:bodyPr/>
          <a:lstStyle/>
          <a:p>
            <a:fld id="{22498BA5-CD8E-B24A-AAC9-F3BF9CA9F566}"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There are many places you can search for journal articles:</a:t>
            </a:r>
          </a:p>
          <a:p>
            <a:pPr lvl="1"/>
            <a:r>
              <a:rPr lang="en-US" dirty="0" smtClean="0"/>
              <a:t>from the references given in the text book or review article</a:t>
            </a:r>
          </a:p>
          <a:p>
            <a:pPr lvl="1"/>
            <a:r>
              <a:rPr lang="en-US" dirty="0" smtClean="0"/>
              <a:t>Google scholar (like </a:t>
            </a:r>
            <a:r>
              <a:rPr lang="en-US" dirty="0" err="1" smtClean="0"/>
              <a:t>google</a:t>
            </a:r>
            <a:r>
              <a:rPr lang="en-US" dirty="0" smtClean="0"/>
              <a:t> but gives for academic papers): </a:t>
            </a:r>
            <a:br>
              <a:rPr lang="en-US" dirty="0" smtClean="0"/>
            </a:br>
            <a:r>
              <a:rPr lang="en-US" dirty="0" smtClean="0">
                <a:hlinkClick r:id="rId2"/>
              </a:rPr>
              <a:t>http://scholar.google.co.uk/</a:t>
            </a:r>
            <a:endParaRPr lang="en-US" dirty="0" smtClean="0"/>
          </a:p>
          <a:p>
            <a:pPr lvl="1"/>
            <a:r>
              <a:rPr lang="en-US" dirty="0" err="1" smtClean="0"/>
              <a:t>pubmed</a:t>
            </a:r>
            <a:r>
              <a:rPr lang="en-US" dirty="0" smtClean="0"/>
              <a:t> (more biological, good for neuroscience): </a:t>
            </a:r>
            <a:r>
              <a:rPr lang="en-US" dirty="0" smtClean="0">
                <a:hlinkClick r:id="rId3"/>
              </a:rPr>
              <a:t>http://www.ncbi.nlm.nih.gov/</a:t>
            </a:r>
            <a:endParaRPr lang="en-US" dirty="0" smtClean="0"/>
          </a:p>
          <a:p>
            <a:pPr lvl="1"/>
            <a:r>
              <a:rPr lang="en-GB" dirty="0" err="1" smtClean="0"/>
              <a:t>PsycINFO</a:t>
            </a:r>
            <a:r>
              <a:rPr lang="en-GB" dirty="0" smtClean="0"/>
              <a:t> (but requires several steps to authenticate when off campus)</a:t>
            </a:r>
            <a:r>
              <a:rPr lang="en-US" dirty="0" smtClean="0"/>
              <a:t/>
            </a:r>
            <a:br>
              <a:rPr lang="en-US" dirty="0" smtClean="0"/>
            </a:br>
            <a:r>
              <a:rPr lang="en-US" dirty="0" smtClean="0">
                <a:hlinkClick r:id="rId4"/>
              </a:rPr>
              <a:t>http://psycnet.apa.org/</a:t>
            </a:r>
            <a:endParaRPr lang="en-US" dirty="0" smtClean="0"/>
          </a:p>
          <a:p>
            <a:pPr lvl="1"/>
            <a:r>
              <a:rPr lang="en-US" dirty="0" smtClean="0"/>
              <a:t>Web of Science</a:t>
            </a:r>
          </a:p>
          <a:p>
            <a:pPr lvl="1"/>
            <a:r>
              <a:rPr lang="en-US" dirty="0" smtClean="0"/>
              <a:t>University </a:t>
            </a:r>
            <a:r>
              <a:rPr lang="en-US" dirty="0" err="1" smtClean="0"/>
              <a:t>eLibrary</a:t>
            </a:r>
            <a:r>
              <a:rPr lang="en-US" dirty="0" smtClean="0"/>
              <a:t> gateway:</a:t>
            </a:r>
            <a:br>
              <a:rPr lang="en-US" dirty="0" smtClean="0"/>
            </a:br>
            <a:r>
              <a:rPr lang="en-US" dirty="0" smtClean="0">
                <a:hlinkClick r:id="rId5"/>
              </a:rPr>
              <a:t>http://metalib.library.nottingham.ac.uk</a:t>
            </a:r>
            <a:r>
              <a:rPr lang="en-US" dirty="0" smtClean="0"/>
              <a:t> </a:t>
            </a:r>
            <a:endParaRPr lang="en-GB" dirty="0" smtClean="0"/>
          </a:p>
        </p:txBody>
      </p:sp>
      <p:sp>
        <p:nvSpPr>
          <p:cNvPr id="3" name="Slide Number Placeholder 2"/>
          <p:cNvSpPr>
            <a:spLocks noGrp="1"/>
          </p:cNvSpPr>
          <p:nvPr>
            <p:ph type="sldNum" sz="quarter" idx="12"/>
          </p:nvPr>
        </p:nvSpPr>
        <p:spPr/>
        <p:txBody>
          <a:bodyPr/>
          <a:lstStyle/>
          <a:p>
            <a:fld id="{22498BA5-CD8E-B24A-AAC9-F3BF9CA9F566}" type="slidenum">
              <a:rPr lang="en-US" smtClean="0"/>
              <a:pPr/>
              <a:t>10</a:t>
            </a:fld>
            <a:endParaRPr lang="en-US"/>
          </a:p>
        </p:txBody>
      </p:sp>
      <p:sp>
        <p:nvSpPr>
          <p:cNvPr id="4" name="Title 3"/>
          <p:cNvSpPr>
            <a:spLocks noGrp="1"/>
          </p:cNvSpPr>
          <p:nvPr>
            <p:ph type="title"/>
          </p:nvPr>
        </p:nvSpPr>
        <p:spPr/>
        <p:txBody>
          <a:bodyPr/>
          <a:lstStyle/>
          <a:p>
            <a:r>
              <a:rPr lang="en-US" dirty="0" smtClean="0"/>
              <a:t>Finding journal articles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498BA5-CD8E-B24A-AAC9-F3BF9CA9F566}" type="slidenum">
              <a:rPr lang="en-US" smtClean="0"/>
              <a:pPr/>
              <a:t>11</a:t>
            </a:fld>
            <a:endParaRPr lang="en-US"/>
          </a:p>
        </p:txBody>
      </p:sp>
      <p:sp>
        <p:nvSpPr>
          <p:cNvPr id="4" name="Title 3"/>
          <p:cNvSpPr>
            <a:spLocks noGrp="1"/>
          </p:cNvSpPr>
          <p:nvPr>
            <p:ph type="title"/>
          </p:nvPr>
        </p:nvSpPr>
        <p:spPr>
          <a:xfrm>
            <a:off x="457200" y="2857500"/>
            <a:ext cx="8229600" cy="1143000"/>
          </a:xfrm>
        </p:spPr>
        <p:txBody>
          <a:bodyPr/>
          <a:lstStyle/>
          <a:p>
            <a:r>
              <a:rPr lang="en-US" dirty="0" smtClean="0"/>
              <a:t>See you in 2 weeks!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429000"/>
            <a:ext cx="8229600" cy="2578291"/>
          </a:xfrm>
        </p:spPr>
        <p:txBody>
          <a:bodyPr>
            <a:normAutofit/>
          </a:bodyPr>
          <a:lstStyle/>
          <a:p>
            <a:r>
              <a:rPr lang="en-US" dirty="0" smtClean="0"/>
              <a:t>Parallel processor with conflicting evidence</a:t>
            </a:r>
          </a:p>
          <a:p>
            <a:pPr lvl="1"/>
            <a:r>
              <a:rPr lang="en-US" dirty="0" smtClean="0"/>
              <a:t>maybe we process both</a:t>
            </a:r>
            <a:r>
              <a:rPr lang="en-US" baseline="0" dirty="0" smtClean="0"/>
              <a:t> word and ink at the same time</a:t>
            </a:r>
          </a:p>
          <a:p>
            <a:pPr lvl="1"/>
            <a:r>
              <a:rPr lang="en-US" dirty="0" smtClean="0"/>
              <a:t>if the word is different to the ink it contributes conflicting evidence, which makes the decision harder to make</a:t>
            </a:r>
          </a:p>
          <a:p>
            <a:pPr lvl="1"/>
            <a:r>
              <a:rPr lang="en-US" dirty="0" smtClean="0"/>
              <a:t>then we would expect to see the reverse effect too…</a:t>
            </a:r>
          </a:p>
        </p:txBody>
      </p:sp>
      <p:sp>
        <p:nvSpPr>
          <p:cNvPr id="3" name="Title 2"/>
          <p:cNvSpPr>
            <a:spLocks noGrp="1"/>
          </p:cNvSpPr>
          <p:nvPr>
            <p:ph type="title"/>
          </p:nvPr>
        </p:nvSpPr>
        <p:spPr/>
        <p:txBody>
          <a:bodyPr/>
          <a:lstStyle/>
          <a:p>
            <a:r>
              <a:rPr lang="en-US" dirty="0" smtClean="0"/>
              <a:t>Theory 1</a:t>
            </a:r>
            <a:endParaRPr lang="en-US" dirty="0"/>
          </a:p>
        </p:txBody>
      </p:sp>
      <p:sp>
        <p:nvSpPr>
          <p:cNvPr id="4" name="Slide Number Placeholder 3"/>
          <p:cNvSpPr>
            <a:spLocks noGrp="1"/>
          </p:cNvSpPr>
          <p:nvPr>
            <p:ph type="sldNum" sz="quarter" idx="12"/>
          </p:nvPr>
        </p:nvSpPr>
        <p:spPr/>
        <p:txBody>
          <a:bodyPr/>
          <a:lstStyle/>
          <a:p>
            <a:fld id="{22498BA5-CD8E-B24A-AAC9-F3BF9CA9F566}" type="slidenum">
              <a:rPr lang="en-US" smtClean="0"/>
              <a:pPr/>
              <a:t>2</a:t>
            </a:fld>
            <a:endParaRPr lang="en-US"/>
          </a:p>
        </p:txBody>
      </p:sp>
      <p:sp>
        <p:nvSpPr>
          <p:cNvPr id="5" name="Text Box 6"/>
          <p:cNvSpPr txBox="1">
            <a:spLocks noChangeArrowheads="1"/>
          </p:cNvSpPr>
          <p:nvPr/>
        </p:nvSpPr>
        <p:spPr bwMode="auto">
          <a:xfrm>
            <a:off x="1219994" y="2998788"/>
            <a:ext cx="1239141" cy="400110"/>
          </a:xfrm>
          <a:prstGeom prst="rect">
            <a:avLst/>
          </a:prstGeom>
          <a:noFill/>
          <a:ln w="9525">
            <a:noFill/>
            <a:miter lim="800000"/>
            <a:headEnd/>
            <a:tailEnd/>
          </a:ln>
        </p:spPr>
        <p:txBody>
          <a:bodyPr wrap="none">
            <a:spAutoFit/>
          </a:bodyPr>
          <a:lstStyle/>
          <a:p>
            <a:r>
              <a:rPr lang="en-GB" sz="2000" b="1" dirty="0">
                <a:latin typeface="Arial" charset="0"/>
              </a:rPr>
              <a:t>Ink </a:t>
            </a:r>
            <a:r>
              <a:rPr lang="en-GB" sz="2000" b="1" dirty="0" err="1" smtClean="0">
                <a:latin typeface="Arial" charset="0"/>
              </a:rPr>
              <a:t>ident</a:t>
            </a:r>
            <a:endParaRPr lang="en-GB" sz="2000" b="1" dirty="0">
              <a:latin typeface="Arial" charset="0"/>
            </a:endParaRPr>
          </a:p>
        </p:txBody>
      </p:sp>
      <p:sp>
        <p:nvSpPr>
          <p:cNvPr id="6" name="Text Box 7"/>
          <p:cNvSpPr txBox="1">
            <a:spLocks noChangeArrowheads="1"/>
          </p:cNvSpPr>
          <p:nvPr/>
        </p:nvSpPr>
        <p:spPr bwMode="auto">
          <a:xfrm>
            <a:off x="1219994" y="1417638"/>
            <a:ext cx="1579563" cy="396875"/>
          </a:xfrm>
          <a:prstGeom prst="rect">
            <a:avLst/>
          </a:prstGeom>
          <a:noFill/>
          <a:ln w="9525">
            <a:noFill/>
            <a:miter lim="800000"/>
            <a:headEnd/>
            <a:tailEnd/>
          </a:ln>
        </p:spPr>
        <p:txBody>
          <a:bodyPr wrap="none">
            <a:spAutoFit/>
          </a:bodyPr>
          <a:lstStyle/>
          <a:p>
            <a:r>
              <a:rPr lang="en-GB" sz="2000" b="1" dirty="0">
                <a:latin typeface="Arial" charset="0"/>
              </a:rPr>
              <a:t>Word </a:t>
            </a:r>
            <a:r>
              <a:rPr lang="en-GB" sz="2000" b="1" dirty="0" err="1" smtClean="0">
                <a:latin typeface="Arial" charset="0"/>
              </a:rPr>
              <a:t>ident</a:t>
            </a:r>
            <a:endParaRPr lang="en-GB" sz="2000" b="1" dirty="0">
              <a:latin typeface="Arial" charset="0"/>
            </a:endParaRPr>
          </a:p>
        </p:txBody>
      </p:sp>
      <p:grpSp>
        <p:nvGrpSpPr>
          <p:cNvPr id="7" name="Group 6"/>
          <p:cNvGrpSpPr/>
          <p:nvPr/>
        </p:nvGrpSpPr>
        <p:grpSpPr>
          <a:xfrm>
            <a:off x="4132507" y="1902619"/>
            <a:ext cx="4835281" cy="1008063"/>
            <a:chOff x="4132507" y="4468487"/>
            <a:chExt cx="4835281" cy="1008063"/>
          </a:xfrm>
        </p:grpSpPr>
        <p:sp>
          <p:nvSpPr>
            <p:cNvPr id="8" name="Text Box 5"/>
            <p:cNvSpPr txBox="1">
              <a:spLocks noChangeArrowheads="1"/>
            </p:cNvSpPr>
            <p:nvPr/>
          </p:nvSpPr>
          <p:spPr bwMode="auto">
            <a:xfrm>
              <a:off x="7202488" y="4774875"/>
              <a:ext cx="1765300" cy="396875"/>
            </a:xfrm>
            <a:prstGeom prst="rect">
              <a:avLst/>
            </a:prstGeom>
            <a:noFill/>
            <a:ln w="9525">
              <a:noFill/>
              <a:miter lim="800000"/>
              <a:headEnd/>
              <a:tailEnd/>
            </a:ln>
          </p:spPr>
          <p:txBody>
            <a:bodyPr wrap="none">
              <a:spAutoFit/>
            </a:bodyPr>
            <a:lstStyle/>
            <a:p>
              <a:r>
                <a:rPr lang="en-GB" sz="2000" b="1" dirty="0">
                  <a:latin typeface="Arial" charset="0"/>
                </a:rPr>
                <a:t>Button Press</a:t>
              </a:r>
            </a:p>
          </p:txBody>
        </p:sp>
        <p:sp>
          <p:nvSpPr>
            <p:cNvPr id="9" name="Oval 8"/>
            <p:cNvSpPr>
              <a:spLocks noChangeArrowheads="1"/>
            </p:cNvSpPr>
            <p:nvPr/>
          </p:nvSpPr>
          <p:spPr bwMode="auto">
            <a:xfrm>
              <a:off x="4132507" y="4468487"/>
              <a:ext cx="1584325" cy="1008063"/>
            </a:xfrm>
            <a:prstGeom prst="ellipse">
              <a:avLst/>
            </a:prstGeom>
            <a:solidFill>
              <a:schemeClr val="accent1"/>
            </a:solidFill>
            <a:ln w="28575">
              <a:solidFill>
                <a:schemeClr val="tx1"/>
              </a:solidFill>
              <a:round/>
              <a:headEnd/>
              <a:tailEnd/>
            </a:ln>
          </p:spPr>
          <p:txBody>
            <a:bodyPr wrap="none" anchor="ctr"/>
            <a:lstStyle/>
            <a:p>
              <a:pPr algn="ctr"/>
              <a:r>
                <a:rPr lang="en-GB" sz="1600" b="1" dirty="0" smtClean="0">
                  <a:latin typeface="Arial" charset="0"/>
                </a:rPr>
                <a:t>Decision</a:t>
              </a:r>
              <a:endParaRPr lang="en-GB" sz="1600" b="1" dirty="0">
                <a:latin typeface="Arial" charset="0"/>
              </a:endParaRPr>
            </a:p>
          </p:txBody>
        </p:sp>
        <p:cxnSp>
          <p:nvCxnSpPr>
            <p:cNvPr id="10" name="AutoShape 9"/>
            <p:cNvCxnSpPr>
              <a:cxnSpLocks noChangeShapeType="1"/>
              <a:stCxn id="9" idx="6"/>
              <a:endCxn id="8" idx="1"/>
            </p:cNvCxnSpPr>
            <p:nvPr/>
          </p:nvCxnSpPr>
          <p:spPr bwMode="auto">
            <a:xfrm>
              <a:off x="5716832" y="4972519"/>
              <a:ext cx="1485656" cy="794"/>
            </a:xfrm>
            <a:prstGeom prst="straightConnector1">
              <a:avLst/>
            </a:prstGeom>
            <a:noFill/>
            <a:ln w="25400">
              <a:solidFill>
                <a:schemeClr val="tx1"/>
              </a:solidFill>
              <a:round/>
              <a:headEnd/>
              <a:tailEnd type="triangle" w="med" len="med"/>
            </a:ln>
          </p:spPr>
        </p:cxnSp>
      </p:grpSp>
      <p:cxnSp>
        <p:nvCxnSpPr>
          <p:cNvPr id="11" name="Elbow Connector 30"/>
          <p:cNvCxnSpPr>
            <a:stCxn id="6" idx="3"/>
          </p:cNvCxnSpPr>
          <p:nvPr/>
        </p:nvCxnSpPr>
        <p:spPr>
          <a:xfrm>
            <a:off x="2799557" y="1616076"/>
            <a:ext cx="2125113" cy="286543"/>
          </a:xfrm>
          <a:prstGeom prst="bentConnector2">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30"/>
          <p:cNvCxnSpPr>
            <a:stCxn id="5" idx="3"/>
          </p:cNvCxnSpPr>
          <p:nvPr/>
        </p:nvCxnSpPr>
        <p:spPr>
          <a:xfrm flipV="1">
            <a:off x="2459135" y="2910682"/>
            <a:ext cx="2465535" cy="288161"/>
          </a:xfrm>
          <a:prstGeom prst="bentConnector2">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 we see a </a:t>
            </a:r>
            <a:r>
              <a:rPr lang="en-US" i="1" dirty="0" smtClean="0"/>
              <a:t>reverse </a:t>
            </a:r>
            <a:r>
              <a:rPr lang="en-US" dirty="0" err="1" smtClean="0"/>
              <a:t>Stroop</a:t>
            </a:r>
            <a:r>
              <a:rPr lang="en-US" dirty="0" smtClean="0"/>
              <a:t> effect?</a:t>
            </a:r>
          </a:p>
          <a:p>
            <a:r>
              <a:rPr lang="en-US" dirty="0" smtClean="0"/>
              <a:t>i.e. if we try to name the </a:t>
            </a:r>
            <a:r>
              <a:rPr lang="en-US" i="1" dirty="0" smtClean="0"/>
              <a:t>word</a:t>
            </a:r>
            <a:r>
              <a:rPr lang="en-US" dirty="0" smtClean="0"/>
              <a:t>, are we affected by incongruous </a:t>
            </a:r>
            <a:r>
              <a:rPr lang="en-US" i="1" dirty="0" smtClean="0"/>
              <a:t>letter </a:t>
            </a:r>
            <a:r>
              <a:rPr lang="en-US" i="1" dirty="0" err="1" smtClean="0"/>
              <a:t>colours</a:t>
            </a:r>
            <a:r>
              <a:rPr lang="en-US" dirty="0" smtClean="0"/>
              <a:t>?</a:t>
            </a:r>
          </a:p>
          <a:p>
            <a:r>
              <a:rPr lang="en-US" dirty="0" smtClean="0"/>
              <a:t>According to </a:t>
            </a:r>
            <a:r>
              <a:rPr lang="en-US" dirty="0" err="1" smtClean="0"/>
              <a:t>Stroop’s</a:t>
            </a:r>
            <a:r>
              <a:rPr lang="en-US" dirty="0" smtClean="0"/>
              <a:t> original paper the reverse effect doesn’t occur</a:t>
            </a:r>
          </a:p>
          <a:p>
            <a:endParaRPr lang="en-US" dirty="0" smtClean="0"/>
          </a:p>
          <a:p>
            <a:r>
              <a:rPr lang="en-US" dirty="0" smtClean="0"/>
              <a:t>But was this because his method was not very precise in timing?</a:t>
            </a:r>
            <a:endParaRPr lang="en-US" dirty="0"/>
          </a:p>
        </p:txBody>
      </p:sp>
      <p:sp>
        <p:nvSpPr>
          <p:cNvPr id="3" name="Slide Number Placeholder 2"/>
          <p:cNvSpPr>
            <a:spLocks noGrp="1"/>
          </p:cNvSpPr>
          <p:nvPr>
            <p:ph type="sldNum" sz="quarter" idx="12"/>
          </p:nvPr>
        </p:nvSpPr>
        <p:spPr/>
        <p:txBody>
          <a:bodyPr/>
          <a:lstStyle/>
          <a:p>
            <a:fld id="{22498BA5-CD8E-B24A-AAC9-F3BF9CA9F566}" type="slidenum">
              <a:rPr lang="en-US" smtClean="0"/>
              <a:pPr/>
              <a:t>3</a:t>
            </a:fld>
            <a:endParaRPr lang="en-US"/>
          </a:p>
        </p:txBody>
      </p:sp>
      <p:sp>
        <p:nvSpPr>
          <p:cNvPr id="4" name="Title 3"/>
          <p:cNvSpPr>
            <a:spLocks noGrp="1"/>
          </p:cNvSpPr>
          <p:nvPr>
            <p:ph type="title"/>
          </p:nvPr>
        </p:nvSpPr>
        <p:spPr/>
        <p:txBody>
          <a:bodyPr/>
          <a:lstStyle/>
          <a:p>
            <a:r>
              <a:rPr lang="en-US" dirty="0" smtClean="0"/>
              <a:t>Reverse </a:t>
            </a:r>
            <a:r>
              <a:rPr lang="en-US" dirty="0" err="1" smtClean="0"/>
              <a:t>Stroop</a:t>
            </a:r>
            <a:r>
              <a:rPr lang="en-US" dirty="0" smtClean="0"/>
              <a:t> task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John </a:t>
            </a:r>
            <a:r>
              <a:rPr lang="en-US" dirty="0" err="1" smtClean="0"/>
              <a:t>Stroop</a:t>
            </a:r>
            <a:r>
              <a:rPr lang="en-US" dirty="0" smtClean="0"/>
              <a:t> were correct and the effect only occurs in one direction we need to modify the model</a:t>
            </a:r>
          </a:p>
          <a:p>
            <a:r>
              <a:rPr lang="en-US" dirty="0" smtClean="0"/>
              <a:t>Maybe the ‘decision maker’ can only process one type of information at a time (a </a:t>
            </a:r>
            <a:r>
              <a:rPr lang="en-US" i="1" dirty="0" smtClean="0"/>
              <a:t>serial</a:t>
            </a:r>
            <a:r>
              <a:rPr lang="en-US" dirty="0" smtClean="0"/>
              <a:t> system)</a:t>
            </a:r>
          </a:p>
          <a:p>
            <a:r>
              <a:rPr lang="en-US" dirty="0" smtClean="0"/>
              <a:t>And maybe the reading of a word is quicker than assigning a verbal label to a perceived </a:t>
            </a:r>
            <a:r>
              <a:rPr lang="en-US" dirty="0" err="1" smtClean="0"/>
              <a:t>colour</a:t>
            </a:r>
            <a:endParaRPr lang="en-US" dirty="0" smtClean="0"/>
          </a:p>
          <a:p>
            <a:endParaRPr lang="en-US" dirty="0" smtClean="0"/>
          </a:p>
        </p:txBody>
      </p:sp>
      <p:sp>
        <p:nvSpPr>
          <p:cNvPr id="3" name="Slide Number Placeholder 2"/>
          <p:cNvSpPr>
            <a:spLocks noGrp="1"/>
          </p:cNvSpPr>
          <p:nvPr>
            <p:ph type="sldNum" sz="quarter" idx="12"/>
          </p:nvPr>
        </p:nvSpPr>
        <p:spPr/>
        <p:txBody>
          <a:bodyPr/>
          <a:lstStyle/>
          <a:p>
            <a:fld id="{22498BA5-CD8E-B24A-AAC9-F3BF9CA9F566}" type="slidenum">
              <a:rPr lang="en-US" smtClean="0"/>
              <a:pPr/>
              <a:t>4</a:t>
            </a:fld>
            <a:endParaRPr lang="en-US"/>
          </a:p>
        </p:txBody>
      </p:sp>
      <p:sp>
        <p:nvSpPr>
          <p:cNvPr id="4" name="Title 3"/>
          <p:cNvSpPr>
            <a:spLocks noGrp="1"/>
          </p:cNvSpPr>
          <p:nvPr>
            <p:ph type="title"/>
          </p:nvPr>
        </p:nvSpPr>
        <p:spPr/>
        <p:txBody>
          <a:bodyPr/>
          <a:lstStyle/>
          <a:p>
            <a:r>
              <a:rPr lang="en-US" dirty="0" smtClean="0"/>
              <a:t>Theory 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429000"/>
            <a:ext cx="8229600" cy="2578291"/>
          </a:xfrm>
        </p:spPr>
        <p:txBody>
          <a:bodyPr/>
          <a:lstStyle/>
          <a:p>
            <a:r>
              <a:rPr lang="en-US" dirty="0" smtClean="0"/>
              <a:t>Then maybe the delay is because the decision about the ink has to wait until the word identity has been processed and removed from the decision maker</a:t>
            </a:r>
          </a:p>
          <a:p>
            <a:r>
              <a:rPr lang="en-US" dirty="0" smtClean="0"/>
              <a:t>Then we wouldn’t expect to see the reverse effect; when identifying the word the ink </a:t>
            </a:r>
            <a:r>
              <a:rPr lang="en-US" dirty="0" err="1" smtClean="0"/>
              <a:t>colour</a:t>
            </a:r>
            <a:r>
              <a:rPr lang="en-US" dirty="0" smtClean="0"/>
              <a:t> wouldn’t get in the way</a:t>
            </a:r>
            <a:endParaRPr lang="en-US" dirty="0"/>
          </a:p>
        </p:txBody>
      </p:sp>
      <p:sp>
        <p:nvSpPr>
          <p:cNvPr id="3" name="Title 2"/>
          <p:cNvSpPr>
            <a:spLocks noGrp="1"/>
          </p:cNvSpPr>
          <p:nvPr>
            <p:ph type="title"/>
          </p:nvPr>
        </p:nvSpPr>
        <p:spPr/>
        <p:txBody>
          <a:bodyPr/>
          <a:lstStyle/>
          <a:p>
            <a:r>
              <a:rPr lang="en-US" dirty="0" smtClean="0"/>
              <a:t>Theory 2</a:t>
            </a:r>
            <a:endParaRPr lang="en-US" dirty="0"/>
          </a:p>
        </p:txBody>
      </p:sp>
      <p:sp>
        <p:nvSpPr>
          <p:cNvPr id="4" name="Slide Number Placeholder 3"/>
          <p:cNvSpPr>
            <a:spLocks noGrp="1"/>
          </p:cNvSpPr>
          <p:nvPr>
            <p:ph type="sldNum" sz="quarter" idx="12"/>
          </p:nvPr>
        </p:nvSpPr>
        <p:spPr/>
        <p:txBody>
          <a:bodyPr/>
          <a:lstStyle/>
          <a:p>
            <a:fld id="{22498BA5-CD8E-B24A-AAC9-F3BF9CA9F566}" type="slidenum">
              <a:rPr lang="en-US" smtClean="0"/>
              <a:pPr/>
              <a:t>5</a:t>
            </a:fld>
            <a:endParaRPr lang="en-US"/>
          </a:p>
        </p:txBody>
      </p:sp>
      <p:sp>
        <p:nvSpPr>
          <p:cNvPr id="5" name="Text Box 6"/>
          <p:cNvSpPr txBox="1">
            <a:spLocks noChangeArrowheads="1"/>
          </p:cNvSpPr>
          <p:nvPr/>
        </p:nvSpPr>
        <p:spPr bwMode="auto">
          <a:xfrm>
            <a:off x="411310" y="2782918"/>
            <a:ext cx="1239141" cy="400110"/>
          </a:xfrm>
          <a:prstGeom prst="rect">
            <a:avLst/>
          </a:prstGeom>
          <a:noFill/>
          <a:ln w="9525">
            <a:noFill/>
            <a:miter lim="800000"/>
            <a:headEnd/>
            <a:tailEnd/>
          </a:ln>
        </p:spPr>
        <p:txBody>
          <a:bodyPr wrap="none">
            <a:spAutoFit/>
          </a:bodyPr>
          <a:lstStyle/>
          <a:p>
            <a:r>
              <a:rPr lang="en-GB" sz="2000" b="1" dirty="0">
                <a:latin typeface="Arial" charset="0"/>
              </a:rPr>
              <a:t>Ink </a:t>
            </a:r>
            <a:r>
              <a:rPr lang="en-GB" sz="2000" b="1" dirty="0" err="1" smtClean="0">
                <a:latin typeface="Arial" charset="0"/>
              </a:rPr>
              <a:t>ident</a:t>
            </a:r>
            <a:endParaRPr lang="en-GB" sz="2000" b="1" dirty="0">
              <a:latin typeface="Arial" charset="0"/>
            </a:endParaRPr>
          </a:p>
        </p:txBody>
      </p:sp>
      <p:sp>
        <p:nvSpPr>
          <p:cNvPr id="6" name="Text Box 7"/>
          <p:cNvSpPr txBox="1">
            <a:spLocks noChangeArrowheads="1"/>
          </p:cNvSpPr>
          <p:nvPr/>
        </p:nvSpPr>
        <p:spPr bwMode="auto">
          <a:xfrm>
            <a:off x="411310" y="2210625"/>
            <a:ext cx="1579563" cy="396875"/>
          </a:xfrm>
          <a:prstGeom prst="rect">
            <a:avLst/>
          </a:prstGeom>
          <a:noFill/>
          <a:ln w="9525">
            <a:noFill/>
            <a:miter lim="800000"/>
            <a:headEnd/>
            <a:tailEnd/>
          </a:ln>
        </p:spPr>
        <p:txBody>
          <a:bodyPr wrap="none">
            <a:spAutoFit/>
          </a:bodyPr>
          <a:lstStyle/>
          <a:p>
            <a:r>
              <a:rPr lang="en-GB" sz="2000" b="1" dirty="0">
                <a:latin typeface="Arial" charset="0"/>
              </a:rPr>
              <a:t>Word </a:t>
            </a:r>
            <a:r>
              <a:rPr lang="en-GB" sz="2000" b="1" dirty="0" err="1" smtClean="0">
                <a:latin typeface="Arial" charset="0"/>
              </a:rPr>
              <a:t>ident</a:t>
            </a:r>
            <a:endParaRPr lang="en-GB" sz="2000" b="1" dirty="0">
              <a:latin typeface="Arial" charset="0"/>
            </a:endParaRPr>
          </a:p>
        </p:txBody>
      </p:sp>
      <p:grpSp>
        <p:nvGrpSpPr>
          <p:cNvPr id="7" name="Group 6"/>
          <p:cNvGrpSpPr/>
          <p:nvPr/>
        </p:nvGrpSpPr>
        <p:grpSpPr>
          <a:xfrm>
            <a:off x="3851519" y="2190780"/>
            <a:ext cx="4835281" cy="1008063"/>
            <a:chOff x="4132507" y="4468487"/>
            <a:chExt cx="4835281" cy="1008063"/>
          </a:xfrm>
        </p:grpSpPr>
        <p:sp>
          <p:nvSpPr>
            <p:cNvPr id="8" name="Text Box 5"/>
            <p:cNvSpPr txBox="1">
              <a:spLocks noChangeArrowheads="1"/>
            </p:cNvSpPr>
            <p:nvPr/>
          </p:nvSpPr>
          <p:spPr bwMode="auto">
            <a:xfrm>
              <a:off x="7202488" y="4774875"/>
              <a:ext cx="1765300" cy="396875"/>
            </a:xfrm>
            <a:prstGeom prst="rect">
              <a:avLst/>
            </a:prstGeom>
            <a:noFill/>
            <a:ln w="9525">
              <a:noFill/>
              <a:miter lim="800000"/>
              <a:headEnd/>
              <a:tailEnd/>
            </a:ln>
          </p:spPr>
          <p:txBody>
            <a:bodyPr wrap="none">
              <a:spAutoFit/>
            </a:bodyPr>
            <a:lstStyle/>
            <a:p>
              <a:r>
                <a:rPr lang="en-GB" sz="2000" b="1" dirty="0">
                  <a:latin typeface="Arial" charset="0"/>
                </a:rPr>
                <a:t>Button Press</a:t>
              </a:r>
            </a:p>
          </p:txBody>
        </p:sp>
        <p:sp>
          <p:nvSpPr>
            <p:cNvPr id="9" name="Oval 8"/>
            <p:cNvSpPr>
              <a:spLocks noChangeArrowheads="1"/>
            </p:cNvSpPr>
            <p:nvPr/>
          </p:nvSpPr>
          <p:spPr bwMode="auto">
            <a:xfrm>
              <a:off x="4132507" y="4468487"/>
              <a:ext cx="1584325" cy="1008063"/>
            </a:xfrm>
            <a:prstGeom prst="ellipse">
              <a:avLst/>
            </a:prstGeom>
            <a:solidFill>
              <a:schemeClr val="accent1"/>
            </a:solidFill>
            <a:ln w="28575">
              <a:solidFill>
                <a:schemeClr val="tx1"/>
              </a:solidFill>
              <a:round/>
              <a:headEnd/>
              <a:tailEnd/>
            </a:ln>
          </p:spPr>
          <p:txBody>
            <a:bodyPr wrap="none" anchor="ctr"/>
            <a:lstStyle/>
            <a:p>
              <a:pPr algn="ctr"/>
              <a:r>
                <a:rPr lang="en-GB" sz="2000" dirty="0" smtClean="0">
                  <a:latin typeface="Arial" charset="0"/>
                </a:rPr>
                <a:t>Serial</a:t>
              </a:r>
              <a:br>
                <a:rPr lang="en-GB" sz="2000" dirty="0" smtClean="0">
                  <a:latin typeface="Arial" charset="0"/>
                </a:rPr>
              </a:br>
              <a:r>
                <a:rPr lang="en-GB" sz="2000" dirty="0" smtClean="0">
                  <a:latin typeface="Arial" charset="0"/>
                </a:rPr>
                <a:t>decision</a:t>
              </a:r>
              <a:br>
                <a:rPr lang="en-GB" sz="2000" dirty="0" smtClean="0">
                  <a:latin typeface="Arial" charset="0"/>
                </a:rPr>
              </a:br>
              <a:r>
                <a:rPr lang="en-GB" sz="2000" dirty="0" smtClean="0">
                  <a:latin typeface="Arial" charset="0"/>
                </a:rPr>
                <a:t>maker</a:t>
              </a:r>
              <a:endParaRPr lang="en-GB" sz="1600" dirty="0">
                <a:latin typeface="Arial" charset="0"/>
              </a:endParaRPr>
            </a:p>
          </p:txBody>
        </p:sp>
        <p:cxnSp>
          <p:nvCxnSpPr>
            <p:cNvPr id="10" name="AutoShape 9"/>
            <p:cNvCxnSpPr>
              <a:cxnSpLocks noChangeShapeType="1"/>
              <a:stCxn id="9" idx="6"/>
              <a:endCxn id="8" idx="1"/>
            </p:cNvCxnSpPr>
            <p:nvPr/>
          </p:nvCxnSpPr>
          <p:spPr bwMode="auto">
            <a:xfrm>
              <a:off x="5716832" y="4972519"/>
              <a:ext cx="1485656" cy="794"/>
            </a:xfrm>
            <a:prstGeom prst="straightConnector1">
              <a:avLst/>
            </a:prstGeom>
            <a:noFill/>
            <a:ln w="25400">
              <a:solidFill>
                <a:schemeClr val="tx1"/>
              </a:solidFill>
              <a:round/>
              <a:headEnd/>
              <a:tailEnd type="triangle" w="med" len="med"/>
            </a:ln>
          </p:spPr>
        </p:cxnSp>
      </p:grpSp>
      <p:cxnSp>
        <p:nvCxnSpPr>
          <p:cNvPr id="11" name="Elbow Connector 30"/>
          <p:cNvCxnSpPr/>
          <p:nvPr/>
        </p:nvCxnSpPr>
        <p:spPr>
          <a:xfrm>
            <a:off x="1990873" y="2409063"/>
            <a:ext cx="1860646" cy="1588"/>
          </a:xfrm>
          <a:prstGeom prst="bentConnector3">
            <a:avLst>
              <a:gd name="adj1" fmla="val 50000"/>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30"/>
          <p:cNvCxnSpPr/>
          <p:nvPr/>
        </p:nvCxnSpPr>
        <p:spPr>
          <a:xfrm flipV="1">
            <a:off x="1650451" y="2983767"/>
            <a:ext cx="1614065" cy="1"/>
          </a:xfrm>
          <a:prstGeom prst="bentConnector3">
            <a:avLst>
              <a:gd name="adj1" fmla="val 50000"/>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 Box 7"/>
          <p:cNvSpPr txBox="1">
            <a:spLocks noChangeArrowheads="1"/>
          </p:cNvSpPr>
          <p:nvPr/>
        </p:nvSpPr>
        <p:spPr bwMode="auto">
          <a:xfrm>
            <a:off x="2316359" y="1992342"/>
            <a:ext cx="598065" cy="400110"/>
          </a:xfrm>
          <a:prstGeom prst="rect">
            <a:avLst/>
          </a:prstGeom>
          <a:noFill/>
          <a:ln w="9525">
            <a:noFill/>
            <a:miter lim="800000"/>
            <a:headEnd/>
            <a:tailEnd/>
          </a:ln>
        </p:spPr>
        <p:txBody>
          <a:bodyPr wrap="none">
            <a:spAutoFit/>
          </a:bodyPr>
          <a:lstStyle/>
          <a:p>
            <a:r>
              <a:rPr lang="en-GB" sz="2000" dirty="0" smtClean="0">
                <a:latin typeface="Arial" charset="0"/>
              </a:rPr>
              <a:t>fast</a:t>
            </a:r>
            <a:endParaRPr lang="en-GB" sz="2000" dirty="0">
              <a:latin typeface="Arial" charset="0"/>
            </a:endParaRPr>
          </a:p>
        </p:txBody>
      </p:sp>
      <p:sp>
        <p:nvSpPr>
          <p:cNvPr id="17" name="Text Box 7"/>
          <p:cNvSpPr txBox="1">
            <a:spLocks noChangeArrowheads="1"/>
          </p:cNvSpPr>
          <p:nvPr/>
        </p:nvSpPr>
        <p:spPr bwMode="auto">
          <a:xfrm>
            <a:off x="2286000" y="2590800"/>
            <a:ext cx="723275" cy="400110"/>
          </a:xfrm>
          <a:prstGeom prst="rect">
            <a:avLst/>
          </a:prstGeom>
          <a:noFill/>
          <a:ln w="9525">
            <a:noFill/>
            <a:miter lim="800000"/>
            <a:headEnd/>
            <a:tailEnd/>
          </a:ln>
        </p:spPr>
        <p:txBody>
          <a:bodyPr wrap="none">
            <a:spAutoFit/>
          </a:bodyPr>
          <a:lstStyle/>
          <a:p>
            <a:r>
              <a:rPr lang="en-GB" sz="2000" dirty="0" smtClean="0">
                <a:latin typeface="Arial" charset="0"/>
              </a:rPr>
              <a:t>slow</a:t>
            </a:r>
            <a:endParaRPr lang="en-GB" sz="2000"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reverse </a:t>
            </a:r>
            <a:r>
              <a:rPr lang="en-US" dirty="0" err="1" smtClean="0"/>
              <a:t>Stroop</a:t>
            </a:r>
            <a:r>
              <a:rPr lang="en-US" dirty="0" smtClean="0"/>
              <a:t> effect seems to be useful in separating these two theories</a:t>
            </a:r>
          </a:p>
          <a:p>
            <a:r>
              <a:rPr lang="en-US" dirty="0" smtClean="0"/>
              <a:t>Let’s see whether, with more modern technology we can reveal an effect of ink </a:t>
            </a:r>
            <a:r>
              <a:rPr lang="en-US" dirty="0" err="1" smtClean="0"/>
              <a:t>colour</a:t>
            </a:r>
            <a:r>
              <a:rPr lang="en-US" dirty="0" smtClean="0"/>
              <a:t> on </a:t>
            </a:r>
            <a:r>
              <a:rPr lang="en-US" dirty="0" err="1" smtClean="0"/>
              <a:t>colour</a:t>
            </a:r>
            <a:r>
              <a:rPr lang="en-US" dirty="0" smtClean="0"/>
              <a:t> word recognition</a:t>
            </a:r>
          </a:p>
          <a:p>
            <a:endParaRPr lang="en-US" dirty="0" smtClean="0"/>
          </a:p>
          <a:p>
            <a:r>
              <a:rPr lang="en-US" dirty="0" smtClean="0"/>
              <a:t>Load the ‘</a:t>
            </a:r>
            <a:r>
              <a:rPr lang="en-US" dirty="0" err="1" smtClean="0"/>
              <a:t>ReverseStroop</a:t>
            </a:r>
            <a:r>
              <a:rPr lang="en-US" dirty="0" smtClean="0"/>
              <a:t>’ experiment in </a:t>
            </a:r>
            <a:r>
              <a:rPr lang="en-US" dirty="0" err="1" smtClean="0"/>
              <a:t>PsychoPy</a:t>
            </a:r>
            <a:r>
              <a:rPr lang="en-US" dirty="0" smtClean="0"/>
              <a:t> and run it. Remember, this time you’re pressing buttons according to the word you read, ignoring the </a:t>
            </a:r>
            <a:r>
              <a:rPr lang="en-US" dirty="0" err="1" smtClean="0"/>
              <a:t>colour</a:t>
            </a:r>
            <a:r>
              <a:rPr lang="en-US" dirty="0" smtClean="0"/>
              <a:t> it was written in</a:t>
            </a:r>
          </a:p>
          <a:p>
            <a:r>
              <a:rPr lang="en-US" dirty="0" smtClean="0"/>
              <a:t>When you’re done, fetch your new data file and calculate the two means as before. Is there a difference again?</a:t>
            </a:r>
          </a:p>
          <a:p>
            <a:r>
              <a:rPr lang="en-US" dirty="0" smtClean="0"/>
              <a:t>Also, copy the data to the </a:t>
            </a:r>
            <a:r>
              <a:rPr lang="en-US" i="1" dirty="0" err="1" smtClean="0"/>
              <a:t>class_share</a:t>
            </a:r>
            <a:r>
              <a:rPr lang="en-US" i="1" dirty="0" smtClean="0"/>
              <a:t> </a:t>
            </a:r>
            <a:r>
              <a:rPr lang="en-US" dirty="0" smtClean="0"/>
              <a:t>directory again</a:t>
            </a:r>
            <a:endParaRPr lang="en-US" dirty="0"/>
          </a:p>
        </p:txBody>
      </p:sp>
      <p:sp>
        <p:nvSpPr>
          <p:cNvPr id="3" name="Slide Number Placeholder 2"/>
          <p:cNvSpPr>
            <a:spLocks noGrp="1"/>
          </p:cNvSpPr>
          <p:nvPr>
            <p:ph type="sldNum" sz="quarter" idx="12"/>
          </p:nvPr>
        </p:nvSpPr>
        <p:spPr/>
        <p:txBody>
          <a:bodyPr/>
          <a:lstStyle/>
          <a:p>
            <a:fld id="{22498BA5-CD8E-B24A-AAC9-F3BF9CA9F566}" type="slidenum">
              <a:rPr lang="en-US" smtClean="0"/>
              <a:pPr/>
              <a:t>6</a:t>
            </a:fld>
            <a:endParaRPr lang="en-US"/>
          </a:p>
        </p:txBody>
      </p:sp>
      <p:sp>
        <p:nvSpPr>
          <p:cNvPr id="4" name="Title 3"/>
          <p:cNvSpPr>
            <a:spLocks noGrp="1"/>
          </p:cNvSpPr>
          <p:nvPr>
            <p:ph type="title"/>
          </p:nvPr>
        </p:nvSpPr>
        <p:spPr/>
        <p:txBody>
          <a:bodyPr/>
          <a:lstStyle/>
          <a:p>
            <a:r>
              <a:rPr lang="en-US" dirty="0" smtClean="0"/>
              <a:t>Run the reverse </a:t>
            </a:r>
            <a:r>
              <a:rPr lang="en-US" dirty="0" err="1" smtClean="0"/>
              <a:t>Stroop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Usually we find that we can measure a significant effect in the reverse </a:t>
            </a:r>
            <a:r>
              <a:rPr lang="en-US" dirty="0" err="1" smtClean="0"/>
              <a:t>Stroop</a:t>
            </a:r>
            <a:r>
              <a:rPr lang="en-US" dirty="0" smtClean="0"/>
              <a:t>, although it is weaker</a:t>
            </a:r>
          </a:p>
          <a:p>
            <a:r>
              <a:rPr lang="en-US" dirty="0" smtClean="0"/>
              <a:t>An intermediate theory might account for that; with parallel processing, but with faster accumulation of evidence for word recognition</a:t>
            </a:r>
            <a:endParaRPr lang="en-US" dirty="0"/>
          </a:p>
        </p:txBody>
      </p:sp>
      <p:sp>
        <p:nvSpPr>
          <p:cNvPr id="3" name="Slide Number Placeholder 2"/>
          <p:cNvSpPr>
            <a:spLocks noGrp="1"/>
          </p:cNvSpPr>
          <p:nvPr>
            <p:ph type="sldNum" sz="quarter" idx="12"/>
          </p:nvPr>
        </p:nvSpPr>
        <p:spPr/>
        <p:txBody>
          <a:bodyPr/>
          <a:lstStyle/>
          <a:p>
            <a:fld id="{22498BA5-CD8E-B24A-AAC9-F3BF9CA9F566}" type="slidenum">
              <a:rPr lang="en-US" smtClean="0"/>
              <a:pPr/>
              <a:t>7</a:t>
            </a:fld>
            <a:endParaRPr lang="en-US"/>
          </a:p>
        </p:txBody>
      </p:sp>
      <p:sp>
        <p:nvSpPr>
          <p:cNvPr id="4" name="Title 3"/>
          <p:cNvSpPr>
            <a:spLocks noGrp="1"/>
          </p:cNvSpPr>
          <p:nvPr>
            <p:ph type="title"/>
          </p:nvPr>
        </p:nvSpPr>
        <p:spPr/>
        <p:txBody>
          <a:bodyPr/>
          <a:lstStyle/>
          <a:p>
            <a:r>
              <a:rPr lang="en-US" dirty="0" smtClean="0"/>
              <a:t>Theory 3</a:t>
            </a:r>
            <a:endParaRPr lang="en-US" dirty="0"/>
          </a:p>
        </p:txBody>
      </p:sp>
      <p:sp>
        <p:nvSpPr>
          <p:cNvPr id="5" name="Text Box 6"/>
          <p:cNvSpPr txBox="1">
            <a:spLocks noChangeArrowheads="1"/>
          </p:cNvSpPr>
          <p:nvPr/>
        </p:nvSpPr>
        <p:spPr bwMode="auto">
          <a:xfrm>
            <a:off x="1219994" y="5607181"/>
            <a:ext cx="1239141" cy="400110"/>
          </a:xfrm>
          <a:prstGeom prst="rect">
            <a:avLst/>
          </a:prstGeom>
          <a:noFill/>
          <a:ln w="9525">
            <a:noFill/>
            <a:miter lim="800000"/>
            <a:headEnd/>
            <a:tailEnd/>
          </a:ln>
        </p:spPr>
        <p:txBody>
          <a:bodyPr wrap="none">
            <a:spAutoFit/>
          </a:bodyPr>
          <a:lstStyle/>
          <a:p>
            <a:r>
              <a:rPr lang="en-GB" sz="2000" b="1" dirty="0">
                <a:latin typeface="Arial" charset="0"/>
              </a:rPr>
              <a:t>Ink </a:t>
            </a:r>
            <a:r>
              <a:rPr lang="en-GB" sz="2000" b="1" dirty="0" err="1" smtClean="0">
                <a:latin typeface="Arial" charset="0"/>
              </a:rPr>
              <a:t>ident</a:t>
            </a:r>
            <a:endParaRPr lang="en-GB" sz="2000" b="1" dirty="0">
              <a:latin typeface="Arial" charset="0"/>
            </a:endParaRPr>
          </a:p>
        </p:txBody>
      </p:sp>
      <p:sp>
        <p:nvSpPr>
          <p:cNvPr id="6" name="Text Box 7"/>
          <p:cNvSpPr txBox="1">
            <a:spLocks noChangeArrowheads="1"/>
          </p:cNvSpPr>
          <p:nvPr/>
        </p:nvSpPr>
        <p:spPr bwMode="auto">
          <a:xfrm>
            <a:off x="1219994" y="4026031"/>
            <a:ext cx="1579563" cy="396875"/>
          </a:xfrm>
          <a:prstGeom prst="rect">
            <a:avLst/>
          </a:prstGeom>
          <a:noFill/>
          <a:ln w="9525">
            <a:noFill/>
            <a:miter lim="800000"/>
            <a:headEnd/>
            <a:tailEnd/>
          </a:ln>
        </p:spPr>
        <p:txBody>
          <a:bodyPr wrap="none">
            <a:spAutoFit/>
          </a:bodyPr>
          <a:lstStyle/>
          <a:p>
            <a:r>
              <a:rPr lang="en-GB" sz="2000" b="1" dirty="0">
                <a:latin typeface="Arial" charset="0"/>
              </a:rPr>
              <a:t>Word </a:t>
            </a:r>
            <a:r>
              <a:rPr lang="en-GB" sz="2000" b="1" dirty="0" err="1" smtClean="0">
                <a:latin typeface="Arial" charset="0"/>
              </a:rPr>
              <a:t>ident</a:t>
            </a:r>
            <a:endParaRPr lang="en-GB" sz="2000" b="1" dirty="0">
              <a:latin typeface="Arial" charset="0"/>
            </a:endParaRPr>
          </a:p>
        </p:txBody>
      </p:sp>
      <p:grpSp>
        <p:nvGrpSpPr>
          <p:cNvPr id="7" name="Group 6"/>
          <p:cNvGrpSpPr/>
          <p:nvPr/>
        </p:nvGrpSpPr>
        <p:grpSpPr>
          <a:xfrm>
            <a:off x="4132507" y="4511012"/>
            <a:ext cx="4835281" cy="1008063"/>
            <a:chOff x="4132507" y="4468487"/>
            <a:chExt cx="4835281" cy="1008063"/>
          </a:xfrm>
        </p:grpSpPr>
        <p:sp>
          <p:nvSpPr>
            <p:cNvPr id="8" name="Text Box 5"/>
            <p:cNvSpPr txBox="1">
              <a:spLocks noChangeArrowheads="1"/>
            </p:cNvSpPr>
            <p:nvPr/>
          </p:nvSpPr>
          <p:spPr bwMode="auto">
            <a:xfrm>
              <a:off x="7202488" y="4774875"/>
              <a:ext cx="1765300" cy="396875"/>
            </a:xfrm>
            <a:prstGeom prst="rect">
              <a:avLst/>
            </a:prstGeom>
            <a:noFill/>
            <a:ln w="9525">
              <a:noFill/>
              <a:miter lim="800000"/>
              <a:headEnd/>
              <a:tailEnd/>
            </a:ln>
          </p:spPr>
          <p:txBody>
            <a:bodyPr wrap="none">
              <a:spAutoFit/>
            </a:bodyPr>
            <a:lstStyle/>
            <a:p>
              <a:r>
                <a:rPr lang="en-GB" sz="2000" b="1" dirty="0">
                  <a:latin typeface="Arial" charset="0"/>
                </a:rPr>
                <a:t>Button Press</a:t>
              </a:r>
            </a:p>
          </p:txBody>
        </p:sp>
        <p:sp>
          <p:nvSpPr>
            <p:cNvPr id="9" name="Oval 8"/>
            <p:cNvSpPr>
              <a:spLocks noChangeArrowheads="1"/>
            </p:cNvSpPr>
            <p:nvPr/>
          </p:nvSpPr>
          <p:spPr bwMode="auto">
            <a:xfrm>
              <a:off x="4132507" y="4468487"/>
              <a:ext cx="1584325" cy="1008063"/>
            </a:xfrm>
            <a:prstGeom prst="ellipse">
              <a:avLst/>
            </a:prstGeom>
            <a:solidFill>
              <a:schemeClr val="accent1"/>
            </a:solidFill>
            <a:ln w="28575">
              <a:solidFill>
                <a:schemeClr val="tx1"/>
              </a:solidFill>
              <a:round/>
              <a:headEnd/>
              <a:tailEnd/>
            </a:ln>
          </p:spPr>
          <p:txBody>
            <a:bodyPr wrap="none" anchor="ctr"/>
            <a:lstStyle/>
            <a:p>
              <a:pPr algn="ctr"/>
              <a:r>
                <a:rPr lang="en-GB" sz="2000" b="1" dirty="0">
                  <a:latin typeface="Arial" charset="0"/>
                </a:rPr>
                <a:t>Decision</a:t>
              </a:r>
            </a:p>
            <a:p>
              <a:pPr algn="ctr"/>
              <a:r>
                <a:rPr lang="en-GB" sz="1600" b="1" dirty="0">
                  <a:latin typeface="Arial" charset="0"/>
                </a:rPr>
                <a:t>“accumulator”</a:t>
              </a:r>
            </a:p>
          </p:txBody>
        </p:sp>
        <p:cxnSp>
          <p:nvCxnSpPr>
            <p:cNvPr id="10" name="AutoShape 9"/>
            <p:cNvCxnSpPr>
              <a:cxnSpLocks noChangeShapeType="1"/>
              <a:stCxn id="9" idx="6"/>
              <a:endCxn id="8" idx="1"/>
            </p:cNvCxnSpPr>
            <p:nvPr/>
          </p:nvCxnSpPr>
          <p:spPr bwMode="auto">
            <a:xfrm>
              <a:off x="5716832" y="4972519"/>
              <a:ext cx="1485656" cy="794"/>
            </a:xfrm>
            <a:prstGeom prst="straightConnector1">
              <a:avLst/>
            </a:prstGeom>
            <a:noFill/>
            <a:ln w="25400">
              <a:solidFill>
                <a:schemeClr val="tx1"/>
              </a:solidFill>
              <a:round/>
              <a:headEnd/>
              <a:tailEnd type="triangle" w="med" len="med"/>
            </a:ln>
          </p:spPr>
        </p:cxnSp>
      </p:grpSp>
      <p:cxnSp>
        <p:nvCxnSpPr>
          <p:cNvPr id="11" name="Elbow Connector 30"/>
          <p:cNvCxnSpPr>
            <a:stCxn id="6" idx="3"/>
          </p:cNvCxnSpPr>
          <p:nvPr/>
        </p:nvCxnSpPr>
        <p:spPr>
          <a:xfrm>
            <a:off x="2799557" y="4224469"/>
            <a:ext cx="2125113" cy="286543"/>
          </a:xfrm>
          <a:prstGeom prst="bentConnector2">
            <a:avLst/>
          </a:prstGeom>
          <a:ln w="508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Elbow Connector 30"/>
          <p:cNvCxnSpPr>
            <a:stCxn id="5" idx="3"/>
          </p:cNvCxnSpPr>
          <p:nvPr/>
        </p:nvCxnSpPr>
        <p:spPr>
          <a:xfrm flipV="1">
            <a:off x="2459135" y="5519075"/>
            <a:ext cx="2465535" cy="288161"/>
          </a:xfrm>
          <a:prstGeom prst="bentConnector2">
            <a:avLst/>
          </a:prstGeom>
          <a:ln w="19050" cmpd="sng">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ctr">
              <a:lnSpc>
                <a:spcPct val="90000"/>
              </a:lnSpc>
              <a:defRPr/>
            </a:pPr>
            <a:r>
              <a:rPr lang="en-GB" sz="2000" b="1" dirty="0" smtClean="0">
                <a:latin typeface="Arial" charset="0"/>
                <a:cs typeface="Arial" charset="0"/>
              </a:rPr>
              <a:t>HALF A CENTURY OF RESEARCH ON THE STROOP EFFECT - AN INTEGRATIVE REVIEW</a:t>
            </a:r>
            <a:r>
              <a:rPr lang="en-GB" sz="2000" dirty="0" smtClean="0">
                <a:latin typeface="Arial" charset="0"/>
                <a:cs typeface="Arial" charset="0"/>
              </a:rPr>
              <a:t/>
            </a:r>
            <a:br>
              <a:rPr lang="en-GB" sz="2000" dirty="0" smtClean="0">
                <a:latin typeface="Arial" charset="0"/>
                <a:cs typeface="Arial" charset="0"/>
              </a:rPr>
            </a:br>
            <a:r>
              <a:rPr lang="en-GB" sz="2000" dirty="0" smtClean="0">
                <a:latin typeface="Arial" charset="0"/>
                <a:cs typeface="Arial" charset="0"/>
              </a:rPr>
              <a:t>Macleod, C.M.</a:t>
            </a:r>
            <a:br>
              <a:rPr lang="en-GB" sz="2000" dirty="0" smtClean="0">
                <a:latin typeface="Arial" charset="0"/>
                <a:cs typeface="Arial" charset="0"/>
              </a:rPr>
            </a:br>
            <a:r>
              <a:rPr lang="en-GB" sz="2000" dirty="0" smtClean="0">
                <a:latin typeface="Arial" charset="0"/>
                <a:cs typeface="Arial" charset="0"/>
              </a:rPr>
              <a:t>Psychological Bulletin 109: (2) 163-203 MAR 1991</a:t>
            </a:r>
            <a:r>
              <a:rPr lang="en-GB" dirty="0" smtClean="0">
                <a:latin typeface="Arial" charset="0"/>
                <a:cs typeface="Arial" charset="0"/>
              </a:rPr>
              <a:t>   </a:t>
            </a:r>
          </a:p>
          <a:p>
            <a:pPr algn="ctr">
              <a:lnSpc>
                <a:spcPct val="90000"/>
              </a:lnSpc>
              <a:defRPr/>
            </a:pPr>
            <a:endParaRPr lang="en-GB" dirty="0" smtClean="0">
              <a:latin typeface="Arial" charset="0"/>
              <a:cs typeface="Arial" charset="0"/>
            </a:endParaRPr>
          </a:p>
          <a:p>
            <a:pPr>
              <a:lnSpc>
                <a:spcPct val="90000"/>
              </a:lnSpc>
              <a:defRPr/>
            </a:pPr>
            <a:r>
              <a:rPr lang="en-GB" b="1" dirty="0" smtClean="0">
                <a:latin typeface="Arial" charset="0"/>
                <a:cs typeface="Arial" charset="0"/>
              </a:rPr>
              <a:t>Abstract:</a:t>
            </a:r>
            <a:r>
              <a:rPr lang="en-GB" dirty="0" smtClean="0">
                <a:latin typeface="Arial" charset="0"/>
                <a:cs typeface="Arial" charset="0"/>
              </a:rPr>
              <a:t/>
            </a:r>
            <a:br>
              <a:rPr lang="en-GB" dirty="0" smtClean="0">
                <a:latin typeface="Arial" charset="0"/>
                <a:cs typeface="Arial" charset="0"/>
              </a:rPr>
            </a:br>
            <a:endParaRPr lang="en-GB" dirty="0" smtClean="0">
              <a:latin typeface="Arial" charset="0"/>
              <a:cs typeface="Arial" charset="0"/>
            </a:endParaRPr>
          </a:p>
          <a:p>
            <a:pPr>
              <a:lnSpc>
                <a:spcPct val="90000"/>
              </a:lnSpc>
              <a:defRPr/>
            </a:pPr>
            <a:r>
              <a:rPr lang="en-GB" dirty="0" smtClean="0">
                <a:latin typeface="Arial" charset="0"/>
                <a:cs typeface="Arial" charset="0"/>
              </a:rPr>
              <a:t>	The literature on interference in the </a:t>
            </a:r>
            <a:r>
              <a:rPr lang="en-GB" b="1" dirty="0" err="1" smtClean="0">
                <a:latin typeface="Arial" charset="0"/>
                <a:cs typeface="Arial" charset="0"/>
              </a:rPr>
              <a:t>Stroop</a:t>
            </a:r>
            <a:r>
              <a:rPr lang="en-GB" dirty="0" smtClean="0">
                <a:latin typeface="Arial" charset="0"/>
                <a:cs typeface="Arial" charset="0"/>
              </a:rPr>
              <a:t> </a:t>
            </a:r>
            <a:r>
              <a:rPr lang="en-GB" dirty="0" err="1" smtClean="0">
                <a:latin typeface="Arial" charset="0"/>
                <a:cs typeface="Arial" charset="0"/>
              </a:rPr>
              <a:t>Color</a:t>
            </a:r>
            <a:r>
              <a:rPr lang="en-GB" dirty="0" smtClean="0">
                <a:latin typeface="Arial" charset="0"/>
                <a:cs typeface="Arial" charset="0"/>
              </a:rPr>
              <a:t>-Word Task, covering over 50 years and some 400 studies, is organized and reviewed. In so doing, a set of 18 reliable empirical findings is isolated that must be captured by any successful theory of the </a:t>
            </a:r>
            <a:r>
              <a:rPr lang="en-GB" b="1" dirty="0" err="1" smtClean="0">
                <a:latin typeface="Arial" charset="0"/>
                <a:cs typeface="Arial" charset="0"/>
              </a:rPr>
              <a:t>Stroop</a:t>
            </a:r>
            <a:r>
              <a:rPr lang="en-GB" dirty="0" smtClean="0">
                <a:latin typeface="Arial" charset="0"/>
                <a:cs typeface="Arial" charset="0"/>
              </a:rPr>
              <a:t> effect. Existing theoretical positions are summarized and evaluated in view of this critical evidence and the 2 major candidate theories-relative speed of processing and automaticity of reading-are found to be wanting. It is concluded that recent theories placing the explanatory weight on parallel processing of the irrelevant and the relevant dimensions are likely to be more successful than are earlier theories attempting to locate a single bottleneck in attention. </a:t>
            </a:r>
            <a:endParaRPr lang="en-GB" dirty="0" smtClean="0"/>
          </a:p>
          <a:p>
            <a:pPr>
              <a:lnSpc>
                <a:spcPct val="90000"/>
              </a:lnSpc>
              <a:defRPr/>
            </a:pPr>
            <a:endParaRPr lang="en-GB" dirty="0" smtClean="0"/>
          </a:p>
          <a:p>
            <a:endParaRPr lang="en-US" dirty="0"/>
          </a:p>
        </p:txBody>
      </p:sp>
      <p:sp>
        <p:nvSpPr>
          <p:cNvPr id="3" name="Slide Number Placeholder 2"/>
          <p:cNvSpPr>
            <a:spLocks noGrp="1"/>
          </p:cNvSpPr>
          <p:nvPr>
            <p:ph type="sldNum" sz="quarter" idx="12"/>
          </p:nvPr>
        </p:nvSpPr>
        <p:spPr/>
        <p:txBody>
          <a:bodyPr/>
          <a:lstStyle/>
          <a:p>
            <a:fld id="{22498BA5-CD8E-B24A-AAC9-F3BF9CA9F566}" type="slidenum">
              <a:rPr lang="en-US" smtClean="0"/>
              <a:pPr/>
              <a:t>8</a:t>
            </a:fld>
            <a:endParaRPr lang="en-US"/>
          </a:p>
        </p:txBody>
      </p:sp>
      <p:sp>
        <p:nvSpPr>
          <p:cNvPr id="4" name="Title 3"/>
          <p:cNvSpPr>
            <a:spLocks noGrp="1"/>
          </p:cNvSpPr>
          <p:nvPr>
            <p:ph type="title"/>
          </p:nvPr>
        </p:nvSpPr>
        <p:spPr/>
        <p:txBody>
          <a:bodyPr>
            <a:normAutofit/>
          </a:bodyPr>
          <a:lstStyle/>
          <a:p>
            <a:r>
              <a:rPr lang="en-US" dirty="0" smtClean="0"/>
              <a:t>Further reading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You may want to get more information about the </a:t>
            </a:r>
            <a:r>
              <a:rPr lang="en-US" dirty="0" err="1" smtClean="0"/>
              <a:t>Stroop</a:t>
            </a:r>
            <a:r>
              <a:rPr lang="en-US" dirty="0" smtClean="0"/>
              <a:t> effect from this review:</a:t>
            </a:r>
          </a:p>
          <a:p>
            <a:pPr lvl="1"/>
            <a:r>
              <a:rPr lang="en-US" dirty="0" smtClean="0"/>
              <a:t>Macleod, C.M. (1991) Half a century of research on the </a:t>
            </a:r>
            <a:r>
              <a:rPr lang="en-US" dirty="0" err="1" smtClean="0"/>
              <a:t>Stroop</a:t>
            </a:r>
            <a:r>
              <a:rPr lang="en-US" dirty="0" smtClean="0"/>
              <a:t> effect - an integrative review. </a:t>
            </a:r>
            <a:r>
              <a:rPr lang="en-US" i="1" dirty="0" smtClean="0"/>
              <a:t>Psychological Bulletin</a:t>
            </a:r>
            <a:r>
              <a:rPr lang="en-US" dirty="0" smtClean="0"/>
              <a:t> 109: (2) 163-203</a:t>
            </a:r>
          </a:p>
          <a:p>
            <a:r>
              <a:rPr lang="en-US" b="1" dirty="0" smtClean="0"/>
              <a:t>But also try to read at least one recent journal article about it</a:t>
            </a:r>
          </a:p>
          <a:p>
            <a:pPr lvl="1"/>
            <a:r>
              <a:rPr lang="en-US" dirty="0" smtClean="0"/>
              <a:t>Text books and review articles (like Macleod, 1991) give you concise info about theories</a:t>
            </a:r>
          </a:p>
          <a:p>
            <a:pPr lvl="1"/>
            <a:r>
              <a:rPr lang="en-US" dirty="0" smtClean="0"/>
              <a:t>But reading journal articles really helps you to understand;</a:t>
            </a:r>
          </a:p>
          <a:p>
            <a:pPr lvl="2"/>
            <a:r>
              <a:rPr lang="en-US" dirty="0" smtClean="0"/>
              <a:t>how to write your own reports</a:t>
            </a:r>
          </a:p>
          <a:p>
            <a:pPr lvl="2"/>
            <a:r>
              <a:rPr lang="en-US" dirty="0" smtClean="0"/>
              <a:t>the experiments that lead to the theories</a:t>
            </a:r>
          </a:p>
          <a:p>
            <a:pPr lvl="2"/>
            <a:r>
              <a:rPr lang="en-US" dirty="0" smtClean="0"/>
              <a:t>the fact that these are still under debate (even for effects discovered in 1935!)</a:t>
            </a:r>
            <a:endParaRPr lang="en-US" dirty="0"/>
          </a:p>
        </p:txBody>
      </p:sp>
      <p:sp>
        <p:nvSpPr>
          <p:cNvPr id="3" name="Slide Number Placeholder 2"/>
          <p:cNvSpPr>
            <a:spLocks noGrp="1"/>
          </p:cNvSpPr>
          <p:nvPr>
            <p:ph type="sldNum" sz="quarter" idx="12"/>
          </p:nvPr>
        </p:nvSpPr>
        <p:spPr/>
        <p:txBody>
          <a:bodyPr/>
          <a:lstStyle/>
          <a:p>
            <a:fld id="{22498BA5-CD8E-B24A-AAC9-F3BF9CA9F566}" type="slidenum">
              <a:rPr lang="en-US" smtClean="0"/>
              <a:pPr/>
              <a:t>9</a:t>
            </a:fld>
            <a:endParaRPr lang="en-US"/>
          </a:p>
        </p:txBody>
      </p:sp>
      <p:sp>
        <p:nvSpPr>
          <p:cNvPr id="4" name="Title 3"/>
          <p:cNvSpPr>
            <a:spLocks noGrp="1"/>
          </p:cNvSpPr>
          <p:nvPr>
            <p:ph type="title"/>
          </p:nvPr>
        </p:nvSpPr>
        <p:spPr/>
        <p:txBody>
          <a:bodyPr>
            <a:normAutofit/>
          </a:bodyPr>
          <a:lstStyle/>
          <a:p>
            <a:r>
              <a:rPr lang="en-US" dirty="0" smtClean="0"/>
              <a:t>Further reading</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3213</TotalTime>
  <Words>673</Words>
  <Application>Microsoft Macintosh PowerPoint</Application>
  <PresentationFormat>On-screen Show (4:3)</PresentationFormat>
  <Paragraphs>85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What causes the Stroop effect?</vt:lpstr>
      <vt:lpstr>Theory 1</vt:lpstr>
      <vt:lpstr>Reverse Stroop task</vt:lpstr>
      <vt:lpstr>Theory 2</vt:lpstr>
      <vt:lpstr>Theory 2</vt:lpstr>
      <vt:lpstr>Run the reverse Stroop</vt:lpstr>
      <vt:lpstr>Theory 3</vt:lpstr>
      <vt:lpstr>Further reading</vt:lpstr>
      <vt:lpstr>Further reading</vt:lpstr>
      <vt:lpstr>Finding journal articles</vt:lpstr>
      <vt:lpstr>See you in 2 weeks!</vt:lpstr>
    </vt:vector>
  </TitlesOfParts>
  <Company>School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practicals</dc:title>
  <dc:creator>Jon Peirce</dc:creator>
  <cp:lastModifiedBy>Jonathan Peirce</cp:lastModifiedBy>
  <cp:revision>48</cp:revision>
  <dcterms:created xsi:type="dcterms:W3CDTF">2011-05-05T13:33:20Z</dcterms:created>
  <dcterms:modified xsi:type="dcterms:W3CDTF">2011-10-06T08:07:43Z</dcterms:modified>
</cp:coreProperties>
</file>