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4" r:id="rId1"/>
  </p:sldMasterIdLst>
  <p:notesMasterIdLst>
    <p:notesMasterId r:id="rId32"/>
  </p:notesMasterIdLst>
  <p:sldIdLst>
    <p:sldId id="256" r:id="rId2"/>
    <p:sldId id="261" r:id="rId3"/>
    <p:sldId id="274" r:id="rId4"/>
    <p:sldId id="275" r:id="rId5"/>
    <p:sldId id="276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301" r:id="rId21"/>
    <p:sldId id="296" r:id="rId22"/>
    <p:sldId id="297" r:id="rId23"/>
    <p:sldId id="299" r:id="rId24"/>
    <p:sldId id="300" r:id="rId25"/>
    <p:sldId id="298" r:id="rId26"/>
    <p:sldId id="291" r:id="rId27"/>
    <p:sldId id="293" r:id="rId28"/>
    <p:sldId id="294" r:id="rId29"/>
    <p:sldId id="295" r:id="rId30"/>
    <p:sldId id="302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  <a:srgbClr val="DA1F28"/>
    <a:srgbClr val="4EB0CA"/>
    <a:srgbClr val="DB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1" autoAdjust="0"/>
    <p:restoredTop sz="86369" autoAdjust="0"/>
  </p:normalViewPr>
  <p:slideViewPr>
    <p:cSldViewPr snapToGrid="0" snapToObjects="1">
      <p:cViewPr varScale="1">
        <p:scale>
          <a:sx n="118" d="100"/>
          <a:sy n="118" d="100"/>
        </p:scale>
        <p:origin x="-208" y="-112"/>
      </p:cViewPr>
      <p:guideLst>
        <p:guide orient="horz" pos="2160"/>
        <p:guide pos="203"/>
      </p:guideLst>
    </p:cSldViewPr>
  </p:slideViewPr>
  <p:outlineViewPr>
    <p:cViewPr>
      <p:scale>
        <a:sx n="33" d="100"/>
        <a:sy n="33" d="100"/>
      </p:scale>
      <p:origin x="0" y="1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Target present</c:v>
                </c:pt>
              </c:strCache>
            </c:strRef>
          </c:tx>
          <c:spPr>
            <a:ln>
              <a:solidFill>
                <a:srgbClr val="DB323B"/>
              </a:solidFill>
            </a:ln>
          </c:spPr>
          <c:marker>
            <c:symbol val="none"/>
          </c:marker>
          <c:xVal>
            <c:numRef>
              <c:f>Sheet1!$B$5:$B$10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Sheet1!$C$5:$C$10</c:f>
              <c:numCache>
                <c:formatCode>General</c:formatCode>
                <c:ptCount val="6"/>
                <c:pt idx="0">
                  <c:v>400.0</c:v>
                </c:pt>
                <c:pt idx="1">
                  <c:v>400.0</c:v>
                </c:pt>
                <c:pt idx="2">
                  <c:v>400.0</c:v>
                </c:pt>
                <c:pt idx="3">
                  <c:v>400.0</c:v>
                </c:pt>
                <c:pt idx="4">
                  <c:v>400.0</c:v>
                </c:pt>
                <c:pt idx="5">
                  <c:v>400.0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Target Absent</c:v>
                </c:pt>
              </c:strCache>
            </c:strRef>
          </c:tx>
          <c:spPr>
            <a:ln>
              <a:solidFill>
                <a:srgbClr val="7DA0D0"/>
              </a:solidFill>
            </a:ln>
          </c:spPr>
          <c:marker>
            <c:symbol val="none"/>
          </c:marker>
          <c:xVal>
            <c:numRef>
              <c:f>Sheet1!$B$5:$B$10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Sheet1!$D$5:$D$10</c:f>
              <c:numCache>
                <c:formatCode>General</c:formatCode>
                <c:ptCount val="6"/>
                <c:pt idx="0">
                  <c:v>410.0</c:v>
                </c:pt>
                <c:pt idx="1">
                  <c:v>410.0</c:v>
                </c:pt>
                <c:pt idx="2">
                  <c:v>410.0</c:v>
                </c:pt>
                <c:pt idx="3">
                  <c:v>410.0</c:v>
                </c:pt>
                <c:pt idx="4">
                  <c:v>410.0</c:v>
                </c:pt>
                <c:pt idx="5">
                  <c:v>410.0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045160"/>
        <c:axId val="649022504"/>
      </c:scatterChart>
      <c:valAx>
        <c:axId val="649045160"/>
        <c:scaling>
          <c:orientation val="minMax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49022504"/>
        <c:crosses val="autoZero"/>
        <c:crossBetween val="midCat"/>
        <c:majorUnit val="1.0"/>
      </c:valAx>
      <c:valAx>
        <c:axId val="649022504"/>
        <c:scaling>
          <c:orientation val="minMax"/>
          <c:max val="700.0"/>
          <c:min val="35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490451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Target present</c:v>
                </c:pt>
              </c:strCache>
            </c:strRef>
          </c:tx>
          <c:spPr>
            <a:ln>
              <a:solidFill>
                <a:srgbClr val="DB323B"/>
              </a:solidFill>
            </a:ln>
          </c:spPr>
          <c:marker>
            <c:symbol val="none"/>
          </c:marker>
          <c:xVal>
            <c:numRef>
              <c:f>Sheet1!$B$22:$B$27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Sheet1!$C$22:$C$27</c:f>
              <c:numCache>
                <c:formatCode>General</c:formatCode>
                <c:ptCount val="6"/>
                <c:pt idx="0">
                  <c:v>400.0</c:v>
                </c:pt>
                <c:pt idx="1">
                  <c:v>440.0</c:v>
                </c:pt>
                <c:pt idx="2">
                  <c:v>480.0</c:v>
                </c:pt>
                <c:pt idx="3">
                  <c:v>520.0</c:v>
                </c:pt>
                <c:pt idx="4">
                  <c:v>560.0</c:v>
                </c:pt>
                <c:pt idx="5">
                  <c:v>600.0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Target Absent</c:v>
                </c:pt>
              </c:strCache>
            </c:strRef>
          </c:tx>
          <c:spPr>
            <a:ln>
              <a:solidFill>
                <a:srgbClr val="7DA0D0"/>
              </a:solidFill>
            </a:ln>
          </c:spPr>
          <c:marker>
            <c:symbol val="none"/>
          </c:marker>
          <c:xVal>
            <c:numRef>
              <c:f>Sheet1!$B$22:$B$27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Sheet1!$D$22:$D$27</c:f>
              <c:numCache>
                <c:formatCode>General</c:formatCode>
                <c:ptCount val="6"/>
                <c:pt idx="0">
                  <c:v>410.0</c:v>
                </c:pt>
                <c:pt idx="1">
                  <c:v>450.0</c:v>
                </c:pt>
                <c:pt idx="2">
                  <c:v>490.0</c:v>
                </c:pt>
                <c:pt idx="3">
                  <c:v>530.0</c:v>
                </c:pt>
                <c:pt idx="4">
                  <c:v>570.0</c:v>
                </c:pt>
                <c:pt idx="5">
                  <c:v>610.0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9005192"/>
        <c:axId val="648798216"/>
      </c:scatterChart>
      <c:valAx>
        <c:axId val="649005192"/>
        <c:scaling>
          <c:orientation val="minMax"/>
          <c:max val="7.0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48798216"/>
        <c:crosses val="autoZero"/>
        <c:crossBetween val="midCat"/>
        <c:majorUnit val="1.0"/>
      </c:valAx>
      <c:valAx>
        <c:axId val="648798216"/>
        <c:scaling>
          <c:orientation val="minMax"/>
          <c:min val="35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49005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Sheet1!$C$12</c:f>
              <c:strCache>
                <c:ptCount val="1"/>
                <c:pt idx="0">
                  <c:v>Target present</c:v>
                </c:pt>
              </c:strCache>
            </c:strRef>
          </c:tx>
          <c:spPr>
            <a:ln>
              <a:solidFill>
                <a:srgbClr val="DB323B"/>
              </a:solidFill>
            </a:ln>
          </c:spPr>
          <c:marker>
            <c:symbol val="none"/>
          </c:marker>
          <c:xVal>
            <c:numRef>
              <c:f>Sheet1!$B$13:$B$18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Sheet1!$C$13:$C$18</c:f>
              <c:numCache>
                <c:formatCode>General</c:formatCode>
                <c:ptCount val="6"/>
                <c:pt idx="0">
                  <c:v>400.0</c:v>
                </c:pt>
                <c:pt idx="1">
                  <c:v>420.0</c:v>
                </c:pt>
                <c:pt idx="2">
                  <c:v>440.0</c:v>
                </c:pt>
                <c:pt idx="3">
                  <c:v>460.0</c:v>
                </c:pt>
                <c:pt idx="4">
                  <c:v>480.0</c:v>
                </c:pt>
                <c:pt idx="5">
                  <c:v>500.0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Sheet1!$D$12</c:f>
              <c:strCache>
                <c:ptCount val="1"/>
                <c:pt idx="0">
                  <c:v>Target Absent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Sheet1!$B$13:$B$18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</c:numCache>
            </c:numRef>
          </c:xVal>
          <c:yVal>
            <c:numRef>
              <c:f>Sheet1!$D$13:$D$18</c:f>
              <c:numCache>
                <c:formatCode>General</c:formatCode>
                <c:ptCount val="6"/>
                <c:pt idx="0">
                  <c:v>400.0</c:v>
                </c:pt>
                <c:pt idx="1">
                  <c:v>440.0</c:v>
                </c:pt>
                <c:pt idx="2">
                  <c:v>480.0</c:v>
                </c:pt>
                <c:pt idx="3">
                  <c:v>520.0</c:v>
                </c:pt>
                <c:pt idx="4">
                  <c:v>560.0</c:v>
                </c:pt>
                <c:pt idx="5">
                  <c:v>600.0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9389288"/>
        <c:axId val="649029144"/>
      </c:scatterChart>
      <c:valAx>
        <c:axId val="469389288"/>
        <c:scaling>
          <c:orientation val="minMax"/>
          <c:max val="7.0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649029144"/>
        <c:crosses val="autoZero"/>
        <c:crossBetween val="midCat"/>
        <c:majorUnit val="1.0"/>
      </c:valAx>
      <c:valAx>
        <c:axId val="649029144"/>
        <c:scaling>
          <c:orientation val="minMax"/>
          <c:min val="350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693892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B1B6E9-EB5A-4CCA-8912-2E2937C71F4A}" type="datetimeFigureOut">
              <a:rPr lang="en-US"/>
              <a:pPr>
                <a:defRPr/>
              </a:pPr>
              <a:t>20/10/2011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599E37-0461-4ADD-9E00-FF4EB380A6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NB. This screenshot was taken under OS X running PsychoPy 1.62. The app will probably look slightly different on your machine.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5F29CB-BA54-4165-B88F-CB8D9A561EA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Experiments can have many Routines,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B29ADB-3D26-43B3-A6ED-96DBA15048A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Experiments can have many Routines, 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D973C5-E97D-4A0F-85A8-7D8F6F18F99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Experiments can have many Routines,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142E49-9682-4665-B42A-5B1D84AE07D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The sinusoidal ‘grating’  default is because PsychoPy was originally designed by a vision scientist, and they use that sort of thing all the time!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655CCA-B807-4ACC-A7F8-7E616360938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B710FD-A5AD-4624-9528-1E155930F26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‘This list’ refers to the X11 color names </a:t>
            </a:r>
            <a:r>
              <a:rPr lang="en-US" dirty="0" err="1" smtClean="0"/>
              <a:t>wikipedia</a:t>
            </a:r>
            <a:r>
              <a:rPr lang="en-US" dirty="0" smtClean="0"/>
              <a:t> entry: http://</a:t>
            </a:r>
            <a:r>
              <a:rPr lang="en-US" dirty="0" err="1" smtClean="0"/>
              <a:t>en.wikipedia.org</a:t>
            </a:r>
            <a:r>
              <a:rPr lang="en-US" smtClean="0"/>
              <a:t>/wiki/</a:t>
            </a:r>
            <a:r>
              <a:rPr lang="en-US" smtClean="0"/>
              <a:t>X11_color_names. </a:t>
            </a:r>
            <a:endParaRPr lang="en-US" smtClean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Only need to set color space if using these: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RGB e.g. $[-1,1,-1]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RGB256 e.g. $[0,255,0]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DKL and LMS are special spaces requiring a calibrated monitor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CF6C8C-5CFA-41D0-80D3-C6B912CC952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NB the Code Component must be HIGHER than anything in the Routine that wants to use it. You can move things up and down the Routine by right-clicking them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2CC866-B050-4CE6-ADB4-D58E42BD2CF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46C58D-EB06-476A-A8A4-C2D22E4C101B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2A289-F2B5-4A70-9B7D-7292CDB4104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6F0E-FD02-4E1F-8652-03788413A4D0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57E02-95F8-4FEA-919B-9B4B8555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77707-0A15-4DC5-BD11-8C601720EDEA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0A415-1384-4197-A59D-435DC0BF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5D93-2745-4CE7-96E2-9DED5DCD2F00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7379-A8C2-4BF2-9821-66465A653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8AE2A-5E27-4C29-BBDD-7C4E38F29B3E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3378F-72CB-4CCE-A633-142A6E33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3139-FF08-4D89-B549-B226E83B41F6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7C835-8FDF-4EB0-AE9B-C299B470C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03E19-AD37-49F2-9ADE-7D9199E7AE28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0F014-3AFA-4E40-BE0F-0F17147F7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C09F-B04C-4FB3-A427-21D87B80B689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41471-5A78-4B3B-B7F3-C6229912D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0FAE-C9A2-4EFD-AD7C-312044DB7820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95F4A-7EAA-497C-B6BF-28A8D9B6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1B8A-4E5F-44F0-ACEC-1E62EDBC35F2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76D6-816D-43EA-B497-45090AA1016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77E087-8B66-46AE-AC7B-354999425D0D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D660AE-88FC-4D06-8826-C9182091C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ADC02C-4639-44E6-B332-373850CFDF19}" type="datetimeFigureOut">
              <a:rPr lang="en-US"/>
              <a:pPr>
                <a:defRPr/>
              </a:pPr>
              <a:t>20/10/2011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484EE39-5173-4229-A14F-71CCBC62C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10" descr="un_tf_cmyk.eps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435850" y="69850"/>
            <a:ext cx="164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5" r:id="rId2"/>
    <p:sldLayoutId id="2147484427" r:id="rId3"/>
    <p:sldLayoutId id="2147484428" r:id="rId4"/>
    <p:sldLayoutId id="2147484429" r:id="rId5"/>
    <p:sldLayoutId id="2147484430" r:id="rId6"/>
    <p:sldLayoutId id="2147484424" r:id="rId7"/>
    <p:sldLayoutId id="2147484431" r:id="rId8"/>
    <p:sldLayoutId id="2147484432" r:id="rId9"/>
    <p:sldLayoutId id="2147484423" r:id="rId10"/>
    <p:sldLayoutId id="214748442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sychopy.org/general/unit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11_color_name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First year </a:t>
            </a:r>
            <a:r>
              <a:rPr lang="en-US" dirty="0" err="1" smtClean="0"/>
              <a:t>practicals</a:t>
            </a:r>
            <a:endParaRPr lang="en-US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en-US" smtClean="0"/>
              <a:t>Lab 2</a:t>
            </a:r>
            <a:r>
              <a:rPr lang="en-US" dirty="0" smtClean="0"/>
              <a:t>: Sternberg (1966)</a:t>
            </a:r>
            <a:br>
              <a:rPr lang="en-US" dirty="0" smtClean="0"/>
            </a:br>
            <a:r>
              <a:rPr lang="en-US" dirty="0" smtClean="0"/>
              <a:t>How we search our memory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Many of the settings are used by lots of Components (including the Patch)</a:t>
            </a:r>
            <a:r>
              <a:rPr lang="en-US" dirty="0" smtClean="0"/>
              <a:t>:</a:t>
            </a: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start time </a:t>
            </a:r>
            <a:r>
              <a:rPr lang="en-US" dirty="0" smtClean="0"/>
              <a:t>(seconds) – the time after the start of the Routine that the stimulus will first appear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duration</a:t>
            </a:r>
            <a:r>
              <a:rPr lang="en-US" dirty="0" smtClean="0"/>
              <a:t> (seconds) – the length of time it will last. If blank then the Component will go on </a:t>
            </a:r>
            <a:r>
              <a:rPr lang="en-US" dirty="0" smtClean="0"/>
              <a:t>indefinitely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expected start/duration </a:t>
            </a:r>
            <a:r>
              <a:rPr lang="en-US" dirty="0" smtClean="0"/>
              <a:t>– has no effect on the experiment but can help PsychoPy represent your component on the timeline</a:t>
            </a:r>
            <a:endParaRPr lang="en-US" i="1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units</a:t>
            </a:r>
            <a:r>
              <a:rPr lang="en-US" dirty="0" smtClean="0"/>
              <a:t> – this determines how the size and position are specified (see the </a:t>
            </a:r>
            <a:r>
              <a:rPr lang="en-US" dirty="0" smtClean="0">
                <a:hlinkClick r:id="rId2"/>
              </a:rPr>
              <a:t>online doc</a:t>
            </a:r>
            <a:r>
              <a:rPr lang="en-US" dirty="0" smtClean="0"/>
              <a:t> for further info)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pos</a:t>
            </a:r>
            <a:r>
              <a:rPr lang="en-US" dirty="0" smtClean="0"/>
              <a:t> – the position on the screen in the given units. [0,0] is the centre of the screen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/>
              <a:t>size</a:t>
            </a:r>
            <a:r>
              <a:rPr lang="en-US" dirty="0" smtClean="0"/>
              <a:t> – the size of the stimulus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 smtClean="0"/>
              <a:t>ori</a:t>
            </a:r>
            <a:r>
              <a:rPr lang="en-US" dirty="0" smtClean="0"/>
              <a:t> (degrees) – most visual stimuli can be rotated on the screen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Common settings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3632200" cy="4525962"/>
          </a:xfrm>
        </p:spPr>
        <p:txBody>
          <a:bodyPr>
            <a:normAutofit fontScale="77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Receive input from the keyboard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Also has a </a:t>
            </a:r>
            <a:r>
              <a:rPr lang="en-US" i="1" dirty="0" err="1" smtClean="0"/>
              <a:t>startTime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duration </a:t>
            </a:r>
            <a:r>
              <a:rPr lang="en-US" dirty="0" smtClean="0"/>
              <a:t>(e.g. you may not want the subject to respond before the stimulus appears)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If </a:t>
            </a:r>
            <a:r>
              <a:rPr lang="en-US" i="1" dirty="0" err="1" smtClean="0"/>
              <a:t>allowedKeys</a:t>
            </a:r>
            <a:r>
              <a:rPr lang="en-US" i="1" dirty="0" smtClean="0"/>
              <a:t> </a:t>
            </a:r>
            <a:r>
              <a:rPr lang="en-US" dirty="0" smtClean="0"/>
              <a:t>is blank any key can be used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You can choose what you want to store about the keys and whether you want the Routine to end when a key is pressed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Response time (if needed) is taken from the </a:t>
            </a:r>
            <a:r>
              <a:rPr lang="en-US" dirty="0" err="1" smtClean="0"/>
              <a:t>startTime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Keyboard </a:t>
            </a:r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3"/>
          <a:srcRect l="91222" t="8546" b="30220"/>
          <a:stretch>
            <a:fillRect/>
          </a:stretch>
        </p:blipFill>
        <p:spPr bwMode="auto">
          <a:xfrm>
            <a:off x="8058150" y="1068388"/>
            <a:ext cx="987425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150" y="2659063"/>
            <a:ext cx="987425" cy="33480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150" y="1068388"/>
            <a:ext cx="987425" cy="8651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4454525" y="4683125"/>
            <a:ext cx="36036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Lucida Sans Unicode" pitchFamily="34" charset="0"/>
              </a:rPr>
              <a:t>NB. If you want to </a:t>
            </a:r>
            <a:r>
              <a:rPr lang="en-US" sz="1600" i="1">
                <a:latin typeface="Lucida Sans Unicode" pitchFamily="34" charset="0"/>
              </a:rPr>
              <a:t>storeCorrect</a:t>
            </a:r>
            <a:r>
              <a:rPr lang="en-US" sz="1600">
                <a:latin typeface="Lucida Sans Unicode" pitchFamily="34" charset="0"/>
              </a:rPr>
              <a:t> (i.e. store whether the subject pressed the correct key) you need to tell PsychoPy what the ‘correct’ key is</a:t>
            </a:r>
            <a:endParaRPr lang="en-US" sz="1600" i="1">
              <a:latin typeface="Lucida Sans Unicode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30" y="1425158"/>
            <a:ext cx="4163320" cy="293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3632200" cy="4525962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For displaying text on the screen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i="1" dirty="0" err="1" smtClean="0"/>
              <a:t>letterHeight</a:t>
            </a:r>
            <a:r>
              <a:rPr lang="en-US" i="1" dirty="0" smtClean="0"/>
              <a:t> </a:t>
            </a:r>
            <a:r>
              <a:rPr lang="en-US" dirty="0" smtClean="0"/>
              <a:t>is used here instead of size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For </a:t>
            </a:r>
            <a:r>
              <a:rPr lang="en-US" i="1" dirty="0" smtClean="0"/>
              <a:t>color</a:t>
            </a:r>
            <a:r>
              <a:rPr lang="en-US" dirty="0" smtClean="0"/>
              <a:t> you can give a</a:t>
            </a:r>
            <a:r>
              <a:rPr lang="en-US" i="1" dirty="0" smtClean="0"/>
              <a:t> </a:t>
            </a:r>
            <a:r>
              <a:rPr lang="en-US" dirty="0" smtClean="0"/>
              <a:t>named </a:t>
            </a:r>
            <a:r>
              <a:rPr lang="en-US" dirty="0" err="1" smtClean="0"/>
              <a:t>colour</a:t>
            </a:r>
            <a:r>
              <a:rPr lang="en-US" dirty="0" smtClean="0"/>
              <a:t> from </a:t>
            </a:r>
            <a:r>
              <a:rPr lang="en-US" dirty="0" smtClean="0">
                <a:hlinkClick r:id="rId3"/>
              </a:rPr>
              <a:t>this list</a:t>
            </a:r>
            <a:r>
              <a:rPr lang="en-US" dirty="0" smtClean="0"/>
              <a:t> or you can specify a ‘hex’ value (e.g. #EE3A8C for a strong pink) or many other ways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You don’t need to set the </a:t>
            </a:r>
            <a:r>
              <a:rPr lang="en-US" i="1" dirty="0" err="1" smtClean="0"/>
              <a:t>colorSpace</a:t>
            </a:r>
            <a:r>
              <a:rPr lang="en-US" i="1" dirty="0" smtClean="0"/>
              <a:t> </a:t>
            </a:r>
            <a:r>
              <a:rPr lang="en-US" dirty="0" smtClean="0"/>
              <a:t>if using names or hex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Text </a:t>
            </a:r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33795" name="Picture 3"/>
          <p:cNvPicPr>
            <a:picLocks noChangeAspect="1"/>
          </p:cNvPicPr>
          <p:nvPr/>
        </p:nvPicPr>
        <p:blipFill>
          <a:blip r:embed="rId4"/>
          <a:srcRect l="91222" t="8546" b="30220"/>
          <a:stretch>
            <a:fillRect/>
          </a:stretch>
        </p:blipFill>
        <p:spPr bwMode="auto">
          <a:xfrm>
            <a:off x="8058150" y="1068388"/>
            <a:ext cx="987425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150" y="3338513"/>
            <a:ext cx="987425" cy="26685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150" y="1068388"/>
            <a:ext cx="987425" cy="15446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306" y="1606482"/>
            <a:ext cx="3857796" cy="3871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114800" cy="4525962"/>
          </a:xfrm>
        </p:spPr>
        <p:txBody>
          <a:bodyPr>
            <a:normAutofit fontScale="850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The code component is a little more advanced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It allows us to create custom variables that can be used by other components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These can be set at different points in the experiment and used by components with settings starting “$”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e.g. we could set some text to appear at </a:t>
            </a:r>
            <a:r>
              <a:rPr lang="en-US" i="1" dirty="0" smtClean="0"/>
              <a:t>pos=</a:t>
            </a:r>
            <a:r>
              <a:rPr lang="en-US" dirty="0" smtClean="0"/>
              <a:t>$</a:t>
            </a:r>
            <a:r>
              <a:rPr lang="en-US" dirty="0" err="1" smtClean="0"/>
              <a:t>stimLoc</a:t>
            </a:r>
            <a:r>
              <a:rPr lang="en-US" dirty="0" smtClean="0"/>
              <a:t> and the code shown here will make it random on each repeat of the Routine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Code </a:t>
            </a:r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35843" name="Picture 7"/>
          <p:cNvPicPr>
            <a:picLocks noChangeAspect="1"/>
          </p:cNvPicPr>
          <p:nvPr/>
        </p:nvPicPr>
        <p:blipFill>
          <a:blip r:embed="rId3"/>
          <a:srcRect l="91222" t="8546" b="30220"/>
          <a:stretch>
            <a:fillRect/>
          </a:stretch>
        </p:blipFill>
        <p:spPr bwMode="auto">
          <a:xfrm>
            <a:off x="8058150" y="1068388"/>
            <a:ext cx="987425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058150" y="4006850"/>
            <a:ext cx="987425" cy="20002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58150" y="1068388"/>
            <a:ext cx="987425" cy="2222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5846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5000" y="1481138"/>
            <a:ext cx="36131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idx="1"/>
          </p:nvPr>
        </p:nvSpPr>
        <p:spPr>
          <a:xfrm>
            <a:off x="166627" y="1481138"/>
            <a:ext cx="3740134" cy="3152775"/>
          </a:xfrm>
        </p:spPr>
        <p:txBody>
          <a:bodyPr/>
          <a:lstStyle/>
          <a:p>
            <a:r>
              <a:rPr lang="en-US" sz="2000" dirty="0" smtClean="0"/>
              <a:t>No prizes for guessing what a Sound Component does</a:t>
            </a:r>
          </a:p>
          <a:p>
            <a:r>
              <a:rPr lang="en-US" sz="2000" dirty="0" smtClean="0"/>
              <a:t>In the </a:t>
            </a:r>
            <a:r>
              <a:rPr lang="en-US" sz="2000" i="1" dirty="0" smtClean="0"/>
              <a:t>sound</a:t>
            </a:r>
            <a:r>
              <a:rPr lang="en-US" sz="2000" dirty="0" smtClean="0"/>
              <a:t> setting you can specify;</a:t>
            </a:r>
          </a:p>
          <a:p>
            <a:pPr lvl="1"/>
            <a:r>
              <a:rPr lang="en-US" sz="2000" dirty="0" smtClean="0"/>
              <a:t>a note name (e.g. A, </a:t>
            </a:r>
            <a:r>
              <a:rPr lang="en-US" sz="2000" dirty="0" err="1" smtClean="0"/>
              <a:t>Bfl</a:t>
            </a:r>
            <a:r>
              <a:rPr lang="en-US" sz="2000" dirty="0" smtClean="0"/>
              <a:t>, </a:t>
            </a:r>
            <a:r>
              <a:rPr lang="en-US" sz="2000" dirty="0" err="1" smtClean="0"/>
              <a:t>Csh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 frequency in Hz (e.g. $440)</a:t>
            </a:r>
          </a:p>
          <a:p>
            <a:pPr lvl="1"/>
            <a:r>
              <a:rPr lang="en-US" sz="2000" dirty="0" smtClean="0"/>
              <a:t>or a filename for a wav, mp3 or mp4 file. If the sound is a file then set </a:t>
            </a:r>
            <a:r>
              <a:rPr lang="en-US" sz="2000" i="1" dirty="0" smtClean="0"/>
              <a:t>duration </a:t>
            </a:r>
            <a:r>
              <a:rPr lang="en-US" sz="2000" dirty="0" smtClean="0"/>
              <a:t>to be blank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Sound Component</a:t>
            </a:r>
            <a:endParaRPr lang="en-US" dirty="0"/>
          </a:p>
        </p:txBody>
      </p:sp>
      <p:pic>
        <p:nvPicPr>
          <p:cNvPr id="37891" name="Picture 7"/>
          <p:cNvPicPr>
            <a:picLocks noChangeAspect="1"/>
          </p:cNvPicPr>
          <p:nvPr/>
        </p:nvPicPr>
        <p:blipFill>
          <a:blip r:embed="rId2"/>
          <a:srcRect l="91222" t="8546" b="30220"/>
          <a:stretch>
            <a:fillRect/>
          </a:stretch>
        </p:blipFill>
        <p:spPr bwMode="auto">
          <a:xfrm>
            <a:off x="8058150" y="1068388"/>
            <a:ext cx="987425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058150" y="5313363"/>
            <a:ext cx="987425" cy="6937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58150" y="1068388"/>
            <a:ext cx="987425" cy="35655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10" y="2505936"/>
            <a:ext cx="3994377" cy="212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What was the $ for?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most </a:t>
            </a:r>
            <a:r>
              <a:rPr lang="en-US" dirty="0" err="1" smtClean="0"/>
              <a:t>PsychoPy</a:t>
            </a:r>
            <a:r>
              <a:rPr lang="en-US" dirty="0" smtClean="0"/>
              <a:t> inputs are interpreted as </a:t>
            </a:r>
            <a:r>
              <a:rPr lang="en-US" i="1" dirty="0" smtClean="0"/>
              <a:t>text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the $ symbol announces that this is </a:t>
            </a:r>
            <a:r>
              <a:rPr lang="en-US" i="1" dirty="0" smtClean="0"/>
              <a:t>not </a:t>
            </a:r>
            <a:r>
              <a:rPr lang="en-US" dirty="0" smtClean="0"/>
              <a:t>text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that’s important if you need to specify that the value is;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 variable name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 number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a list of values (e.g. for RGB colors, $[1,-1,-1] refers to </a:t>
            </a:r>
            <a:r>
              <a:rPr lang="en-US" i="1" dirty="0" smtClean="0"/>
              <a:t>red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PsychoPy</a:t>
            </a:r>
            <a:r>
              <a:rPr lang="en-US" dirty="0" smtClean="0"/>
              <a:t> and the $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PsychoPy almost everything you create needs to be given a name</a:t>
            </a:r>
          </a:p>
          <a:p>
            <a:r>
              <a:rPr lang="en-US" smtClean="0"/>
              <a:t>The name must;</a:t>
            </a:r>
          </a:p>
          <a:p>
            <a:pPr lvl="1"/>
            <a:r>
              <a:rPr lang="en-US" smtClean="0"/>
              <a:t>be unique </a:t>
            </a:r>
          </a:p>
          <a:p>
            <a:pPr lvl="1"/>
            <a:r>
              <a:rPr lang="en-US" smtClean="0"/>
              <a:t>not contain spaces, punctuation (except underscore _) or mathematical symbols</a:t>
            </a:r>
          </a:p>
          <a:p>
            <a:r>
              <a:rPr lang="en-US" smtClean="0"/>
              <a:t>e.g. if you have a Routine called ‘feedback’ you can’t have a Text Component called ‘feedback’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Component names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You can have as many Routines as you like (they also need names, following the same rules)</a:t>
            </a:r>
          </a:p>
          <a:p>
            <a:r>
              <a:rPr lang="en-GB" smtClean="0"/>
              <a:t>Create them by going to</a:t>
            </a:r>
            <a:r>
              <a:rPr lang="en-US" smtClean="0"/>
              <a:t> </a:t>
            </a:r>
            <a:r>
              <a:rPr lang="en-GB" smtClean="0"/>
              <a:t>the menu item &gt;Experiment&gt;New Routine</a:t>
            </a:r>
            <a:r>
              <a:rPr lang="en-US" smtClean="0"/>
              <a:t>…</a:t>
            </a:r>
          </a:p>
          <a:p>
            <a:r>
              <a:rPr lang="en-US" smtClean="0"/>
              <a:t>You can switch between your Routines by selecting the different tabs</a:t>
            </a:r>
          </a:p>
          <a:p>
            <a:r>
              <a:rPr lang="en-US" smtClean="0"/>
              <a:t>If you want to </a:t>
            </a:r>
            <a:r>
              <a:rPr lang="en-US" i="1" smtClean="0"/>
              <a:t>edit </a:t>
            </a:r>
            <a:r>
              <a:rPr lang="en-US" smtClean="0"/>
              <a:t>a Component that you’ve added, click on it with the mouse</a:t>
            </a:r>
          </a:p>
          <a:p>
            <a:r>
              <a:rPr lang="en-US" smtClean="0"/>
              <a:t>If you want to </a:t>
            </a:r>
            <a:r>
              <a:rPr lang="en-US" i="1" smtClean="0"/>
              <a:t>remove</a:t>
            </a:r>
            <a:r>
              <a:rPr lang="en-US" smtClean="0"/>
              <a:t> a Component </a:t>
            </a:r>
            <a:r>
              <a:rPr lang="en-US" i="1" smtClean="0"/>
              <a:t>right</a:t>
            </a:r>
            <a:r>
              <a:rPr lang="en-US" smtClean="0"/>
              <a:t>-click on it and select ‘remove’ </a:t>
            </a:r>
          </a:p>
          <a:p>
            <a:endParaRPr lang="en-GB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Routines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You can combine R</a:t>
            </a:r>
            <a:r>
              <a:rPr lang="en-US" dirty="0" err="1" smtClean="0"/>
              <a:t>o</a:t>
            </a:r>
            <a:r>
              <a:rPr lang="en-GB" dirty="0" err="1" smtClean="0"/>
              <a:t>utines</a:t>
            </a:r>
            <a:r>
              <a:rPr lang="en-GB" dirty="0" smtClean="0"/>
              <a:t> in the Flow panel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To add one of your Routines to the Flow (you must create it first) click on “Insert Routine” in the Flow panel and select where you want it to go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If you want something to repeat (e.g. to run multiple trials) then you can “Insert Loop” and select the points where you want to start/finish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GB" dirty="0" smtClean="0"/>
              <a:t>loops can span across multiple Routines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GB" dirty="0" smtClean="0"/>
              <a:t>loops can nest (you can have loops around loops)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Loops and Routines can also be edited or removed form the Flow by clicking or right-clicking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Using the Flow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Usually when you repeat trials you want things (‘parameters’) to change from one to the next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This is handled by the Loops that you set in the flow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When you insert (or edit) a Loop you can can select a </a:t>
            </a:r>
            <a:r>
              <a:rPr lang="en-GB" i="1" dirty="0" err="1" smtClean="0"/>
              <a:t>conditionsFile</a:t>
            </a:r>
            <a:r>
              <a:rPr lang="en-GB" i="1" dirty="0" smtClean="0"/>
              <a:t> </a:t>
            </a:r>
            <a:r>
              <a:rPr lang="en-GB" dirty="0" smtClean="0"/>
              <a:t>in the dialog box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This file is an Excel (2007) file that has one row for each type of trial and one column for each parameter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Parameters can then be accessed by components using $ and can change on each repeat through the loop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Setting trial types (conditions)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 this class you will learn about;</a:t>
            </a:r>
          </a:p>
          <a:p>
            <a:pPr lvl="1"/>
            <a:r>
              <a:rPr lang="en-US" smtClean="0"/>
              <a:t>The key components of an experiment in PsychoPy’s Builder view</a:t>
            </a:r>
          </a:p>
          <a:p>
            <a:pPr lvl="1"/>
            <a:r>
              <a:rPr lang="en-US" smtClean="0"/>
              <a:t>Sternberg’s study of short-term memory</a:t>
            </a:r>
            <a:endParaRPr lang="en-GB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Objectives of this class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Sternberg (1966)</a:t>
            </a:r>
            <a:endParaRPr lang="en-GB" dirty="0"/>
          </a:p>
        </p:txBody>
      </p:sp>
      <p:sp>
        <p:nvSpPr>
          <p:cNvPr id="44034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en-GB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1"/>
          <p:cNvSpPr>
            <a:spLocks noGrp="1"/>
          </p:cNvSpPr>
          <p:nvPr>
            <p:ph idx="1"/>
          </p:nvPr>
        </p:nvSpPr>
        <p:spPr>
          <a:xfrm>
            <a:off x="457200" y="1755775"/>
            <a:ext cx="8229600" cy="4251325"/>
          </a:xfrm>
        </p:spPr>
        <p:txBody>
          <a:bodyPr/>
          <a:lstStyle/>
          <a:p>
            <a:r>
              <a:rPr lang="en-GB" smtClean="0"/>
              <a:t>Saul Sternberg was trying to understand how memory is accessed by measuring reaction times during memory tasks</a:t>
            </a:r>
          </a:p>
          <a:p>
            <a:r>
              <a:rPr lang="en-GB" smtClean="0"/>
              <a:t>In the study we will look at today, the aim was to determine; </a:t>
            </a:r>
          </a:p>
          <a:p>
            <a:pPr lvl="1"/>
            <a:r>
              <a:rPr lang="en-GB" smtClean="0"/>
              <a:t>whether we search our STM in a </a:t>
            </a:r>
            <a:r>
              <a:rPr lang="en-GB" i="1" smtClean="0"/>
              <a:t>serial</a:t>
            </a:r>
            <a:r>
              <a:rPr lang="en-GB" smtClean="0"/>
              <a:t> or </a:t>
            </a:r>
            <a:r>
              <a:rPr lang="en-GB" i="1" smtClean="0"/>
              <a:t>parallel </a:t>
            </a:r>
            <a:r>
              <a:rPr lang="en-GB" smtClean="0"/>
              <a:t>fashion</a:t>
            </a:r>
          </a:p>
          <a:p>
            <a:pPr lvl="1"/>
            <a:r>
              <a:rPr lang="en-GB" smtClean="0"/>
              <a:t>whether the search stops when the desired item is located (a ‘self-terminating’ search), or whether it continues to check all available items (an ‘exhaustive’ search)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Sternberg’s (1966) study of short-term memory (STM)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Sternberg’s Task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>
                <a:cs typeface="Times New Roman" charset="0"/>
              </a:rPr>
              <a:t>The participant is given a list of from one to six digits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GB" sz="2400" dirty="0">
                <a:cs typeface="Times New Roman" charset="0"/>
              </a:rPr>
              <a:t>These digits are called the </a:t>
            </a:r>
            <a:r>
              <a:rPr lang="en-GB" sz="2400" i="1" dirty="0">
                <a:solidFill>
                  <a:srgbClr val="FF0000"/>
                </a:solidFill>
                <a:cs typeface="Times New Roman" charset="0"/>
              </a:rPr>
              <a:t>memory set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GB" sz="2400" dirty="0">
                <a:cs typeface="Times New Roman" charset="0"/>
              </a:rPr>
              <a:t>The participant is allowed to rehearse this list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>
                <a:cs typeface="Times New Roman" charset="0"/>
              </a:rPr>
              <a:t>A few seconds later, the participant sees a single digit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GB" sz="2400" dirty="0">
                <a:cs typeface="Times New Roman" charset="0"/>
              </a:rPr>
              <a:t>This number is called the </a:t>
            </a:r>
            <a:r>
              <a:rPr lang="en-GB" sz="2400" i="1" dirty="0">
                <a:solidFill>
                  <a:srgbClr val="FF0000"/>
                </a:solidFill>
                <a:cs typeface="Times New Roman" charset="0"/>
              </a:rPr>
              <a:t>probe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>
                <a:cs typeface="Times New Roman" charset="0"/>
              </a:rPr>
              <a:t>The participant must indicate whether the probe digit is</a:t>
            </a:r>
            <a:r>
              <a:rPr lang="en-GB" sz="2800" dirty="0" smtClean="0">
                <a:cs typeface="Times New Roman" charset="0"/>
              </a:rPr>
              <a:t> or </a:t>
            </a:r>
            <a:r>
              <a:rPr lang="en-GB" sz="2800" dirty="0">
                <a:cs typeface="Times New Roman" charset="0"/>
              </a:rPr>
              <a:t>is not</a:t>
            </a:r>
            <a:r>
              <a:rPr lang="en-GB" sz="2800" dirty="0" smtClean="0">
                <a:cs typeface="Times New Roman" charset="0"/>
              </a:rPr>
              <a:t> a </a:t>
            </a:r>
            <a:r>
              <a:rPr lang="en-GB" sz="2800" dirty="0">
                <a:cs typeface="Times New Roman" charset="0"/>
              </a:rPr>
              <a:t>member of the memory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Serial vs. Parallel Search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>
                <a:cs typeface="Times New Roman" charset="0"/>
              </a:rPr>
              <a:t>If you search serially, then the more items there are to search, the longer it should take.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GB" sz="2400" dirty="0">
                <a:cs typeface="Times New Roman" charset="0"/>
              </a:rPr>
              <a:t>RT should increase as the memory set size increases.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>
                <a:cs typeface="Times New Roman" charset="0"/>
              </a:rPr>
              <a:t>If you can search all the items at once, it should not matter how many there are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GB" sz="2400" dirty="0">
                <a:cs typeface="Times New Roman" charset="0"/>
              </a:rPr>
              <a:t>RT should be the same for any memory set size (up to the capacity of STM).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>
                <a:solidFill>
                  <a:srgbClr val="FF0000"/>
                </a:solidFill>
                <a:cs typeface="Times New Roman" charset="0"/>
              </a:rPr>
              <a:t>Does RT increase with memory set size or not?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Exhaustive vs. Self Terminating 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 smtClean="0"/>
              <a:t>If</a:t>
            </a:r>
            <a:r>
              <a:rPr lang="en-GB" sz="2800" i="1" dirty="0" smtClean="0"/>
              <a:t> </a:t>
            </a:r>
            <a:r>
              <a:rPr lang="en-GB" sz="2800" dirty="0" smtClean="0"/>
              <a:t>the search </a:t>
            </a:r>
            <a:r>
              <a:rPr lang="en-GB" sz="2800" i="1" dirty="0" smtClean="0"/>
              <a:t>is </a:t>
            </a:r>
            <a:r>
              <a:rPr lang="en-GB" sz="2800" dirty="0" smtClean="0"/>
              <a:t>serial then we can also investigate whether it is self-terminating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 smtClean="0"/>
              <a:t>Negative probe trials require an exhaustive search always; the participant has to check every item to confirm that the target was absent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 smtClean="0"/>
              <a:t>On positive probe trials we </a:t>
            </a:r>
            <a:r>
              <a:rPr lang="en-GB" sz="2800" i="1" dirty="0" smtClean="0"/>
              <a:t>might </a:t>
            </a:r>
            <a:r>
              <a:rPr lang="en-GB" sz="2800" dirty="0" smtClean="0"/>
              <a:t>also search the set exhaustively, in which case the </a:t>
            </a:r>
            <a:r>
              <a:rPr lang="en-US" sz="2800" dirty="0" smtClean="0"/>
              <a:t>–</a:t>
            </a:r>
            <a:r>
              <a:rPr lang="en-GB" sz="2800" dirty="0" err="1" smtClean="0"/>
              <a:t>ve</a:t>
            </a:r>
            <a:r>
              <a:rPr lang="en-GB" sz="2800" dirty="0" smtClean="0"/>
              <a:t> and +</a:t>
            </a:r>
            <a:r>
              <a:rPr lang="en-GB" sz="2800" dirty="0" err="1" smtClean="0"/>
              <a:t>ve</a:t>
            </a:r>
            <a:r>
              <a:rPr lang="en-GB" sz="2800" dirty="0" smtClean="0"/>
              <a:t> probe trials will have equal </a:t>
            </a:r>
            <a:r>
              <a:rPr lang="en-GB" sz="2800" dirty="0" err="1" smtClean="0"/>
              <a:t>RTs</a:t>
            </a:r>
            <a:endParaRPr lang="en-GB" sz="28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sz="2800" dirty="0" smtClean="0"/>
              <a:t>Or the search could </a:t>
            </a:r>
            <a:r>
              <a:rPr lang="en-GB" sz="2800" i="1" dirty="0" smtClean="0"/>
              <a:t>self-terminate</a:t>
            </a:r>
            <a:r>
              <a:rPr lang="en-GB" sz="2800" dirty="0" smtClean="0"/>
              <a:t>, in which case </a:t>
            </a:r>
            <a:r>
              <a:rPr lang="en-GB" sz="2800" dirty="0" err="1" smtClean="0"/>
              <a:t>RTs</a:t>
            </a:r>
            <a:r>
              <a:rPr lang="en-GB" sz="2800" dirty="0" smtClean="0"/>
              <a:t> will be less for the conditions where the probe was actually present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Predictions</a:t>
            </a:r>
            <a:endParaRPr lang="en-GB" dirty="0"/>
          </a:p>
        </p:txBody>
      </p:sp>
      <p:grpSp>
        <p:nvGrpSpPr>
          <p:cNvPr id="49154" name="Group 28"/>
          <p:cNvGrpSpPr>
            <a:grpSpLocks/>
          </p:cNvGrpSpPr>
          <p:nvPr/>
        </p:nvGrpSpPr>
        <p:grpSpPr bwMode="auto">
          <a:xfrm>
            <a:off x="55563" y="1695450"/>
            <a:ext cx="3260725" cy="3951288"/>
            <a:chOff x="55705" y="1696127"/>
            <a:chExt cx="3260855" cy="3950523"/>
          </a:xfrm>
        </p:grpSpPr>
        <p:graphicFrame>
          <p:nvGraphicFramePr>
            <p:cNvPr id="9" name="Chart 8"/>
            <p:cNvGraphicFramePr/>
            <p:nvPr/>
          </p:nvGraphicFramePr>
          <p:xfrm>
            <a:off x="509860" y="2032000"/>
            <a:ext cx="28067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9168" name="TextBox 11"/>
            <p:cNvSpPr txBox="1">
              <a:spLocks noChangeArrowheads="1"/>
            </p:cNvSpPr>
            <p:nvPr/>
          </p:nvSpPr>
          <p:spPr bwMode="auto">
            <a:xfrm>
              <a:off x="55705" y="2896374"/>
              <a:ext cx="6907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Lucida Sans Unicode" pitchFamily="34" charset="0"/>
                </a:rPr>
                <a:t>RT</a:t>
              </a:r>
            </a:p>
            <a:p>
              <a:pPr algn="ctr"/>
              <a:r>
                <a:rPr lang="en-GB" sz="1400">
                  <a:latin typeface="Lucida Sans Unicode" pitchFamily="34" charset="0"/>
                </a:rPr>
                <a:t>(ms)</a:t>
              </a:r>
            </a:p>
          </p:txBody>
        </p:sp>
        <p:sp>
          <p:nvSpPr>
            <p:cNvPr id="49169" name="TextBox 12"/>
            <p:cNvSpPr txBox="1">
              <a:spLocks noChangeArrowheads="1"/>
            </p:cNvSpPr>
            <p:nvPr/>
          </p:nvSpPr>
          <p:spPr bwMode="auto">
            <a:xfrm>
              <a:off x="1206573" y="4715039"/>
              <a:ext cx="17012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Lucida Sans Unicode" pitchFamily="34" charset="0"/>
                </a:rPr>
                <a:t>Set size (N)</a:t>
              </a:r>
            </a:p>
          </p:txBody>
        </p:sp>
        <p:sp>
          <p:nvSpPr>
            <p:cNvPr id="49170" name="TextBox 20"/>
            <p:cNvSpPr txBox="1">
              <a:spLocks noChangeArrowheads="1"/>
            </p:cNvSpPr>
            <p:nvPr/>
          </p:nvSpPr>
          <p:spPr bwMode="auto">
            <a:xfrm>
              <a:off x="977783" y="1696127"/>
              <a:ext cx="222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Lucida Sans Unicode" pitchFamily="34" charset="0"/>
                </a:rPr>
                <a:t>Parallel search</a:t>
              </a:r>
            </a:p>
          </p:txBody>
        </p:sp>
        <p:sp>
          <p:nvSpPr>
            <p:cNvPr id="49171" name="TextBox 25"/>
            <p:cNvSpPr txBox="1">
              <a:spLocks noChangeArrowheads="1"/>
            </p:cNvSpPr>
            <p:nvPr/>
          </p:nvSpPr>
          <p:spPr bwMode="auto">
            <a:xfrm>
              <a:off x="977783" y="5338873"/>
              <a:ext cx="22248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400">
                  <a:latin typeface="Lucida Sans Unicode" pitchFamily="34" charset="0"/>
                </a:rPr>
                <a:t>(All trials equally fast)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089650" y="1695450"/>
            <a:ext cx="2806700" cy="4813300"/>
            <a:chOff x="6089650" y="1696127"/>
            <a:chExt cx="2806700" cy="4812297"/>
          </a:xfrm>
        </p:grpSpPr>
        <p:graphicFrame>
          <p:nvGraphicFramePr>
            <p:cNvPr id="11" name="Chart 10"/>
            <p:cNvGraphicFramePr/>
            <p:nvPr/>
          </p:nvGraphicFramePr>
          <p:xfrm>
            <a:off x="6089650" y="2032000"/>
            <a:ext cx="28067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9164" name="TextBox 22"/>
            <p:cNvSpPr txBox="1">
              <a:spLocks noChangeArrowheads="1"/>
            </p:cNvSpPr>
            <p:nvPr/>
          </p:nvSpPr>
          <p:spPr bwMode="auto">
            <a:xfrm>
              <a:off x="6625670" y="1696127"/>
              <a:ext cx="22248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Lucida Sans Unicode" pitchFamily="34" charset="0"/>
                </a:rPr>
                <a:t>Serial exhaustive</a:t>
              </a:r>
            </a:p>
          </p:txBody>
        </p:sp>
        <p:sp>
          <p:nvSpPr>
            <p:cNvPr id="49165" name="TextBox 23"/>
            <p:cNvSpPr txBox="1">
              <a:spLocks noChangeArrowheads="1"/>
            </p:cNvSpPr>
            <p:nvPr/>
          </p:nvSpPr>
          <p:spPr bwMode="auto">
            <a:xfrm>
              <a:off x="6625671" y="5338873"/>
              <a:ext cx="2224865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400">
                  <a:latin typeface="Lucida Sans Unicode" pitchFamily="34" charset="0"/>
                </a:rPr>
                <a:t>(If </a:t>
              </a:r>
              <a:r>
                <a:rPr lang="en-GB" sz="1400" i="1">
                  <a:latin typeface="Lucida Sans Unicode" pitchFamily="34" charset="0"/>
                </a:rPr>
                <a:t>always </a:t>
              </a:r>
              <a:r>
                <a:rPr lang="en-GB" sz="1400">
                  <a:latin typeface="Lucida Sans Unicode" pitchFamily="34" charset="0"/>
                </a:rPr>
                <a:t>inspecting every value, then it doesn’t help that we found target before end!)</a:t>
              </a:r>
            </a:p>
          </p:txBody>
        </p:sp>
        <p:sp>
          <p:nvSpPr>
            <p:cNvPr id="49166" name="TextBox 26"/>
            <p:cNvSpPr txBox="1">
              <a:spLocks noChangeArrowheads="1"/>
            </p:cNvSpPr>
            <p:nvPr/>
          </p:nvSpPr>
          <p:spPr bwMode="auto">
            <a:xfrm>
              <a:off x="6781800" y="4715039"/>
              <a:ext cx="17012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Lucida Sans Unicode" pitchFamily="34" charset="0"/>
                </a:rPr>
                <a:t>Set size (N)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324225" y="1419225"/>
            <a:ext cx="2806700" cy="4873625"/>
            <a:chOff x="3324624" y="1419128"/>
            <a:chExt cx="2806700" cy="4873852"/>
          </a:xfrm>
        </p:grpSpPr>
        <p:graphicFrame>
          <p:nvGraphicFramePr>
            <p:cNvPr id="10" name="Chart 9"/>
            <p:cNvGraphicFramePr/>
            <p:nvPr/>
          </p:nvGraphicFramePr>
          <p:xfrm>
            <a:off x="3324624" y="2032000"/>
            <a:ext cx="28067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158" name="TextBox 18"/>
            <p:cNvSpPr txBox="1">
              <a:spLocks noChangeArrowheads="1"/>
            </p:cNvSpPr>
            <p:nvPr/>
          </p:nvSpPr>
          <p:spPr bwMode="auto">
            <a:xfrm>
              <a:off x="4491817" y="2375660"/>
              <a:ext cx="123687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ucida Sans Unicode" pitchFamily="34" charset="0"/>
                </a:rPr>
                <a:t>Target absent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1149" y="3600455"/>
              <a:ext cx="1238250" cy="5858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srgbClr val="DB323B"/>
                  </a:solidFill>
                  <a:latin typeface="+mn-lt"/>
                </a:rPr>
                <a:t>Target present</a:t>
              </a:r>
            </a:p>
          </p:txBody>
        </p:sp>
        <p:sp>
          <p:nvSpPr>
            <p:cNvPr id="49160" name="TextBox 21"/>
            <p:cNvSpPr txBox="1">
              <a:spLocks noChangeArrowheads="1"/>
            </p:cNvSpPr>
            <p:nvPr/>
          </p:nvSpPr>
          <p:spPr bwMode="auto">
            <a:xfrm>
              <a:off x="3838363" y="1419128"/>
              <a:ext cx="222486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>
                  <a:latin typeface="Lucida Sans Unicode" pitchFamily="34" charset="0"/>
                </a:rPr>
                <a:t>Serial, self-terminate</a:t>
              </a:r>
            </a:p>
          </p:txBody>
        </p:sp>
        <p:sp>
          <p:nvSpPr>
            <p:cNvPr id="49161" name="TextBox 24"/>
            <p:cNvSpPr txBox="1">
              <a:spLocks noChangeArrowheads="1"/>
            </p:cNvSpPr>
            <p:nvPr/>
          </p:nvSpPr>
          <p:spPr bwMode="auto">
            <a:xfrm>
              <a:off x="3838362" y="5338873"/>
              <a:ext cx="2224865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400">
                  <a:latin typeface="Lucida Sans Unicode" pitchFamily="34" charset="0"/>
                </a:rPr>
                <a:t>(Should be quicker if target is present, because stop searching)</a:t>
              </a:r>
            </a:p>
          </p:txBody>
        </p:sp>
        <p:sp>
          <p:nvSpPr>
            <p:cNvPr id="49162" name="TextBox 27"/>
            <p:cNvSpPr txBox="1">
              <a:spLocks noChangeArrowheads="1"/>
            </p:cNvSpPr>
            <p:nvPr/>
          </p:nvSpPr>
          <p:spPr bwMode="auto">
            <a:xfrm>
              <a:off x="4027459" y="4715039"/>
              <a:ext cx="17012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latin typeface="Lucida Sans Unicode" pitchFamily="34" charset="0"/>
                </a:rPr>
                <a:t>Set size (N)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Sternberg in PsychoPy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443427"/>
            <a:ext cx="7334250" cy="45795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606550" y="4805363"/>
            <a:ext cx="7334250" cy="12176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348663" y="1417638"/>
            <a:ext cx="592137" cy="33877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3425" y="4960938"/>
            <a:ext cx="6937375" cy="1336675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GB" dirty="0" smtClean="0"/>
              <a:t>You can see the main timing of the Sternberg trials above. A set of letters will follow a fixation target, then a pause, then a probe and response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An example: Sternberg</a:t>
            </a:r>
            <a:endParaRPr lang="en-GB" dirty="0"/>
          </a:p>
        </p:txBody>
      </p:sp>
      <p:sp>
        <p:nvSpPr>
          <p:cNvPr id="51204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483600" cy="4525962"/>
          </a:xfrm>
        </p:spPr>
        <p:txBody>
          <a:bodyPr/>
          <a:lstStyle/>
          <a:p>
            <a:r>
              <a:rPr lang="en-GB" dirty="0" smtClean="0"/>
              <a:t>Then, from the Flow, you can see how the Routines fit together</a:t>
            </a:r>
          </a:p>
          <a:p>
            <a:r>
              <a:rPr lang="en-GB" dirty="0" smtClean="0"/>
              <a:t>Note that;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smtClean="0"/>
              <a:t>trial </a:t>
            </a:r>
            <a:r>
              <a:rPr lang="en-GB" dirty="0" smtClean="0"/>
              <a:t>Routine gets used in multiple places (if the routine is identical it can be reused)</a:t>
            </a:r>
          </a:p>
          <a:p>
            <a:pPr lvl="1"/>
            <a:r>
              <a:rPr lang="en-GB" dirty="0" smtClean="0"/>
              <a:t>the </a:t>
            </a:r>
            <a:r>
              <a:rPr lang="en-GB" i="1" dirty="0" err="1" smtClean="0"/>
              <a:t>pracTrials</a:t>
            </a:r>
            <a:r>
              <a:rPr lang="en-GB" i="1" dirty="0" smtClean="0"/>
              <a:t> </a:t>
            </a:r>
            <a:r>
              <a:rPr lang="en-GB" dirty="0" smtClean="0"/>
              <a:t>loop spans two Routines; a </a:t>
            </a:r>
            <a:r>
              <a:rPr lang="en-GB" i="1" dirty="0" smtClean="0"/>
              <a:t>trial</a:t>
            </a:r>
            <a:r>
              <a:rPr lang="en-GB" dirty="0" smtClean="0"/>
              <a:t>, then </a:t>
            </a:r>
            <a:r>
              <a:rPr lang="en-GB" i="1" dirty="0" smtClean="0"/>
              <a:t>feedback</a:t>
            </a:r>
            <a:r>
              <a:rPr lang="en-GB" dirty="0" smtClean="0"/>
              <a:t>, then loops back for the next </a:t>
            </a:r>
            <a:r>
              <a:rPr lang="en-GB" i="1" dirty="0" smtClean="0"/>
              <a:t>trial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1443427"/>
            <a:ext cx="7334250" cy="4579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606550" y="1417639"/>
            <a:ext cx="7334250" cy="35328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Excel file specifying the (practice) trial parameters looks like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Sternberg trial types</a:t>
            </a:r>
            <a:endParaRPr lang="en-GB" dirty="0"/>
          </a:p>
        </p:txBody>
      </p:sp>
      <p:sp>
        <p:nvSpPr>
          <p:cNvPr id="52227" name="Content Placeholder 1"/>
          <p:cNvSpPr txBox="1">
            <a:spLocks/>
          </p:cNvSpPr>
          <p:nvPr/>
        </p:nvSpPr>
        <p:spPr bwMode="auto">
          <a:xfrm>
            <a:off x="457200" y="4987925"/>
            <a:ext cx="82296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defTabSz="914400">
              <a:spcBef>
                <a:spcPts val="12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GB" sz="2700">
                <a:latin typeface="Lucida Sans Unicode" pitchFamily="34" charset="0"/>
              </a:rPr>
              <a:t>(The one for the main trials is similar but with more different sets of numbers)</a:t>
            </a:r>
          </a:p>
        </p:txBody>
      </p:sp>
      <p:pic>
        <p:nvPicPr>
          <p:cNvPr id="52228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9838" y="2362200"/>
            <a:ext cx="6591300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/>
              <a:t>Select the trial Routine and click on text icon for the </a:t>
            </a:r>
            <a:r>
              <a:rPr lang="en-GB" sz="2000" i="1" smtClean="0"/>
              <a:t>presentSet </a:t>
            </a:r>
            <a:r>
              <a:rPr lang="en-GB" sz="2000" smtClean="0"/>
              <a:t>component to see its properties. This is what presents the set of numbers to be remembered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Examining component properties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8" y="2192140"/>
            <a:ext cx="4403192" cy="442640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52813" y="4950432"/>
            <a:ext cx="1243012" cy="430213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253" name="TextBox 6"/>
          <p:cNvSpPr txBox="1">
            <a:spLocks noChangeArrowheads="1"/>
          </p:cNvSpPr>
          <p:nvPr/>
        </p:nvSpPr>
        <p:spPr bwMode="auto">
          <a:xfrm>
            <a:off x="188153" y="3595156"/>
            <a:ext cx="2246313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Lucida Sans Unicode" pitchFamily="34" charset="0"/>
              </a:rPr>
              <a:t>The text to be displayed comes from the </a:t>
            </a:r>
            <a:r>
              <a:rPr lang="en-US" sz="1600" i="1" dirty="0" err="1">
                <a:latin typeface="Lucida Sans Unicode" pitchFamily="34" charset="0"/>
              </a:rPr>
              <a:t>numberSet</a:t>
            </a:r>
            <a:r>
              <a:rPr lang="en-US" sz="1600" i="1" dirty="0">
                <a:latin typeface="Lucida Sans Unicode" pitchFamily="34" charset="0"/>
              </a:rPr>
              <a:t> </a:t>
            </a:r>
            <a:r>
              <a:rPr lang="en-US" sz="1600" dirty="0">
                <a:latin typeface="Lucida Sans Unicode" pitchFamily="34" charset="0"/>
              </a:rPr>
              <a:t>column in the Excel file attached to the loop</a:t>
            </a:r>
          </a:p>
        </p:txBody>
      </p:sp>
      <p:cxnSp>
        <p:nvCxnSpPr>
          <p:cNvPr id="9" name="Straight Connector 8"/>
          <p:cNvCxnSpPr>
            <a:stCxn id="53253" idx="3"/>
            <a:endCxn id="6" idx="2"/>
          </p:cNvCxnSpPr>
          <p:nvPr/>
        </p:nvCxnSpPr>
        <p:spPr>
          <a:xfrm>
            <a:off x="2434466" y="4379381"/>
            <a:ext cx="1018347" cy="786158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604635" y="4950432"/>
            <a:ext cx="1452562" cy="430213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256" name="TextBox 11"/>
          <p:cNvSpPr txBox="1">
            <a:spLocks noChangeArrowheads="1"/>
          </p:cNvSpPr>
          <p:nvPr/>
        </p:nvSpPr>
        <p:spPr bwMode="auto">
          <a:xfrm>
            <a:off x="7057197" y="3798370"/>
            <a:ext cx="22463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Lucida Sans Unicode" pitchFamily="34" charset="0"/>
              </a:rPr>
              <a:t>It will be updated every repeat of the Routine</a:t>
            </a:r>
          </a:p>
        </p:txBody>
      </p:sp>
      <p:cxnSp>
        <p:nvCxnSpPr>
          <p:cNvPr id="13" name="Straight Connector 12"/>
          <p:cNvCxnSpPr>
            <a:stCxn id="53256" idx="1"/>
            <a:endCxn id="10" idx="7"/>
          </p:cNvCxnSpPr>
          <p:nvPr/>
        </p:nvCxnSpPr>
        <p:spPr>
          <a:xfrm flipH="1">
            <a:off x="6844474" y="4213501"/>
            <a:ext cx="212723" cy="79993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</a:t>
            </a:r>
            <a:r>
              <a:rPr lang="en-GB" dirty="0" err="1" smtClean="0"/>
              <a:t>PsychoPy</a:t>
            </a:r>
            <a:r>
              <a:rPr lang="en-GB" dirty="0" smtClean="0"/>
              <a:t> ways to create experiments in </a:t>
            </a:r>
            <a:r>
              <a:rPr lang="en-GB" dirty="0" err="1" smtClean="0"/>
              <a:t>PsychoPy</a:t>
            </a:r>
            <a:r>
              <a:rPr lang="en-GB" dirty="0" smtClean="0"/>
              <a:t>;</a:t>
            </a:r>
          </a:p>
          <a:p>
            <a:pPr lvl="1"/>
            <a:r>
              <a:rPr lang="en-GB" dirty="0" smtClean="0"/>
              <a:t>you can write scripts in the </a:t>
            </a:r>
            <a:r>
              <a:rPr lang="en-GB" i="1" dirty="0" smtClean="0"/>
              <a:t>Coder</a:t>
            </a:r>
            <a:r>
              <a:rPr lang="en-GB" dirty="0" smtClean="0"/>
              <a:t> view that control the presentation of your stimuli</a:t>
            </a:r>
          </a:p>
          <a:p>
            <a:pPr lvl="1"/>
            <a:r>
              <a:rPr lang="en-GB" dirty="0" smtClean="0"/>
              <a:t>you can create an experiment visually in </a:t>
            </a:r>
            <a:r>
              <a:rPr lang="en-GB" i="1" dirty="0" smtClean="0"/>
              <a:t>Builder</a:t>
            </a:r>
            <a:r>
              <a:rPr lang="en-GB" dirty="0" smtClean="0"/>
              <a:t> view and use that either to run the experiment or to generate a script that you can then modify in </a:t>
            </a:r>
            <a:r>
              <a:rPr lang="en-GB" i="1" dirty="0" smtClean="0"/>
              <a:t>Coder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PsychoPy</a:t>
            </a:r>
            <a:r>
              <a:rPr lang="en-GB" dirty="0" smtClean="0"/>
              <a:t> basics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click on the keyboard icon next to </a:t>
            </a:r>
            <a:r>
              <a:rPr lang="en-GB" i="1" dirty="0" err="1" smtClean="0"/>
              <a:t>resp</a:t>
            </a:r>
            <a:r>
              <a:rPr lang="en-GB" i="1" dirty="0" smtClean="0"/>
              <a:t> </a:t>
            </a:r>
            <a:r>
              <a:rPr lang="en-GB" dirty="0" smtClean="0"/>
              <a:t>to see the properties of the keyboard response input.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Examining component properties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4" y="2506870"/>
            <a:ext cx="4209120" cy="300334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37044" y="4616934"/>
            <a:ext cx="1281044" cy="358499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969687" y="4111901"/>
            <a:ext cx="22463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Lucida Sans Unicode" pitchFamily="34" charset="0"/>
              </a:rPr>
              <a:t>The </a:t>
            </a:r>
            <a:r>
              <a:rPr lang="en-US" sz="1600" i="1" dirty="0" err="1">
                <a:latin typeface="Lucida Sans Unicode" pitchFamily="34" charset="0"/>
              </a:rPr>
              <a:t>corrAns</a:t>
            </a:r>
            <a:r>
              <a:rPr lang="en-US" sz="1600" i="1" dirty="0">
                <a:latin typeface="Lucida Sans Unicode" pitchFamily="34" charset="0"/>
              </a:rPr>
              <a:t> </a:t>
            </a:r>
            <a:r>
              <a:rPr lang="en-US" sz="1600" dirty="0" smtClean="0">
                <a:latin typeface="Lucida Sans Unicode" pitchFamily="34" charset="0"/>
              </a:rPr>
              <a:t>variable was </a:t>
            </a:r>
            <a:r>
              <a:rPr lang="en-US" sz="1600" dirty="0">
                <a:latin typeface="Lucida Sans Unicode" pitchFamily="34" charset="0"/>
              </a:rPr>
              <a:t>also </a:t>
            </a:r>
            <a:r>
              <a:rPr lang="en-US" sz="1600" dirty="0" smtClean="0">
                <a:latin typeface="Lucida Sans Unicode" pitchFamily="34" charset="0"/>
              </a:rPr>
              <a:t>a column in </a:t>
            </a:r>
            <a:r>
              <a:rPr lang="en-US" sz="1600" dirty="0">
                <a:latin typeface="Lucida Sans Unicode" pitchFamily="34" charset="0"/>
              </a:rPr>
              <a:t>the Excel file specifying the parameters</a:t>
            </a:r>
          </a:p>
        </p:txBody>
      </p:sp>
      <p:cxnSp>
        <p:nvCxnSpPr>
          <p:cNvPr id="9" name="Straight Connector 8"/>
          <p:cNvCxnSpPr>
            <a:stCxn id="54277" idx="3"/>
            <a:endCxn id="6" idx="2"/>
          </p:cNvCxnSpPr>
          <p:nvPr/>
        </p:nvCxnSpPr>
        <p:spPr>
          <a:xfrm>
            <a:off x="3215999" y="4773621"/>
            <a:ext cx="1621045" cy="2256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68348" y="3346174"/>
            <a:ext cx="2285999" cy="35339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280" name="TextBox 12"/>
          <p:cNvSpPr txBox="1">
            <a:spLocks noChangeArrowheads="1"/>
          </p:cNvSpPr>
          <p:nvPr/>
        </p:nvSpPr>
        <p:spPr bwMode="auto">
          <a:xfrm>
            <a:off x="252414" y="2683083"/>
            <a:ext cx="392202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Lucida Sans Unicode" pitchFamily="34" charset="0"/>
              </a:rPr>
              <a:t>Give the subjects unlimited time but store RT, starting from the moment the stimulus is presented (t=4.7sec)</a:t>
            </a:r>
          </a:p>
        </p:txBody>
      </p:sp>
      <p:cxnSp>
        <p:nvCxnSpPr>
          <p:cNvPr id="14" name="Straight Connector 13"/>
          <p:cNvCxnSpPr>
            <a:stCxn id="54280" idx="3"/>
            <a:endCxn id="12" idx="2"/>
          </p:cNvCxnSpPr>
          <p:nvPr/>
        </p:nvCxnSpPr>
        <p:spPr>
          <a:xfrm>
            <a:off x="4174436" y="3098214"/>
            <a:ext cx="993912" cy="424656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70401" y="3851966"/>
            <a:ext cx="1327426" cy="259936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6" name="Straight Connector 25"/>
          <p:cNvCxnSpPr>
            <a:stCxn id="54280" idx="2"/>
            <a:endCxn id="25" idx="2"/>
          </p:cNvCxnSpPr>
          <p:nvPr/>
        </p:nvCxnSpPr>
        <p:spPr>
          <a:xfrm>
            <a:off x="2213425" y="3513345"/>
            <a:ext cx="2256976" cy="46858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5"/>
          <p:cNvSpPr txBox="1">
            <a:spLocks noChangeArrowheads="1"/>
          </p:cNvSpPr>
          <p:nvPr/>
        </p:nvSpPr>
        <p:spPr bwMode="auto">
          <a:xfrm>
            <a:off x="590550" y="1538288"/>
            <a:ext cx="25558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Lucida Sans Unicode" pitchFamily="34" charset="0"/>
              </a:rPr>
              <a:t>The builder view shows how an experiment runs.</a:t>
            </a:r>
          </a:p>
          <a:p>
            <a:endParaRPr lang="en-GB">
              <a:latin typeface="Lucida Sans Unicode" pitchFamily="34" charset="0"/>
            </a:endParaRPr>
          </a:p>
          <a:p>
            <a:r>
              <a:rPr lang="en-GB">
                <a:latin typeface="Lucida Sans Unicode" pitchFamily="34" charset="0"/>
              </a:rPr>
              <a:t>It has </a:t>
            </a:r>
            <a:r>
              <a:rPr lang="en-GB" i="1">
                <a:latin typeface="Lucida Sans Unicode" pitchFamily="34" charset="0"/>
              </a:rPr>
              <a:t>Components</a:t>
            </a:r>
            <a:r>
              <a:rPr lang="en-GB">
                <a:latin typeface="Lucida Sans Unicode" pitchFamily="34" charset="0"/>
              </a:rPr>
              <a:t> that make up </a:t>
            </a:r>
            <a:r>
              <a:rPr lang="en-GB" i="1">
                <a:latin typeface="Lucida Sans Unicode" pitchFamily="34" charset="0"/>
              </a:rPr>
              <a:t>Routines</a:t>
            </a:r>
            <a:r>
              <a:rPr lang="en-GB">
                <a:latin typeface="Lucida Sans Unicode" pitchFamily="34" charset="0"/>
              </a:rPr>
              <a:t> that are combined in a </a:t>
            </a:r>
            <a:r>
              <a:rPr lang="en-GB" i="1">
                <a:latin typeface="Lucida Sans Unicode" pitchFamily="34" charset="0"/>
              </a:rPr>
              <a:t>Flow</a:t>
            </a:r>
            <a:endParaRPr lang="en-GB">
              <a:latin typeface="Lucida Sans Unicode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PsychoPy</a:t>
            </a:r>
            <a:r>
              <a:rPr lang="en-GB" dirty="0" smtClean="0"/>
              <a:t> </a:t>
            </a:r>
            <a:r>
              <a:rPr lang="en-GB" i="1" dirty="0" smtClean="0"/>
              <a:t>Builder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51" y="1747397"/>
            <a:ext cx="5864346" cy="3981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PsychoPy </a:t>
            </a:r>
            <a:r>
              <a:rPr lang="en-GB" i="1" dirty="0" smtClean="0"/>
              <a:t>Routines</a:t>
            </a:r>
            <a:endParaRPr lang="en-GB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51" y="1747397"/>
            <a:ext cx="5864346" cy="3981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0251" y="4489450"/>
            <a:ext cx="5861349" cy="12398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34388" y="2120087"/>
            <a:ext cx="557212" cy="236936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6425" y="1747396"/>
            <a:ext cx="5845175" cy="3726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590550" y="1538288"/>
            <a:ext cx="255587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i="1" dirty="0">
                <a:latin typeface="Lucida Sans Unicode" pitchFamily="34" charset="0"/>
              </a:rPr>
              <a:t>Routines </a:t>
            </a:r>
            <a:r>
              <a:rPr lang="en-GB" dirty="0">
                <a:latin typeface="Lucida Sans Unicode" pitchFamily="34" charset="0"/>
              </a:rPr>
              <a:t>control the precise timing between </a:t>
            </a:r>
            <a:r>
              <a:rPr lang="en-GB" i="1" dirty="0">
                <a:latin typeface="Lucida Sans Unicode" pitchFamily="34" charset="0"/>
              </a:rPr>
              <a:t>Components </a:t>
            </a:r>
            <a:r>
              <a:rPr lang="en-GB" dirty="0">
                <a:latin typeface="Lucida Sans Unicode" pitchFamily="34" charset="0"/>
              </a:rPr>
              <a:t>(e.g. stimuli).</a:t>
            </a:r>
          </a:p>
          <a:p>
            <a:endParaRPr lang="en-GB" dirty="0">
              <a:latin typeface="Lucida Sans Unicode" pitchFamily="34" charset="0"/>
            </a:endParaRPr>
          </a:p>
          <a:p>
            <a:r>
              <a:rPr lang="en-GB" dirty="0">
                <a:latin typeface="Lucida Sans Unicode" pitchFamily="34" charset="0"/>
              </a:rPr>
              <a:t>The </a:t>
            </a:r>
            <a:r>
              <a:rPr lang="en-GB" i="1" dirty="0">
                <a:latin typeface="Lucida Sans Unicode" pitchFamily="34" charset="0"/>
              </a:rPr>
              <a:t>Routine </a:t>
            </a:r>
            <a:r>
              <a:rPr lang="en-GB" dirty="0">
                <a:latin typeface="Lucida Sans Unicode" pitchFamily="34" charset="0"/>
              </a:rPr>
              <a:t>shown here has a text stimulus and records a keyboard response. This is all </a:t>
            </a:r>
            <a:r>
              <a:rPr lang="en-GB" dirty="0" smtClean="0">
                <a:latin typeface="Lucida Sans Unicode" pitchFamily="34" charset="0"/>
              </a:rPr>
              <a:t>that was </a:t>
            </a:r>
            <a:r>
              <a:rPr lang="en-GB" dirty="0">
                <a:latin typeface="Lucida Sans Unicode" pitchFamily="34" charset="0"/>
              </a:rPr>
              <a:t>needed for a single trial in the </a:t>
            </a:r>
            <a:r>
              <a:rPr lang="en-GB" dirty="0" err="1">
                <a:latin typeface="Lucida Sans Unicode" pitchFamily="34" charset="0"/>
              </a:rPr>
              <a:t>Stroop</a:t>
            </a:r>
            <a:r>
              <a:rPr lang="en-GB" dirty="0">
                <a:latin typeface="Lucida Sans Unicode" pitchFamily="34" charset="0"/>
              </a:rPr>
              <a:t> task.</a:t>
            </a:r>
          </a:p>
          <a:p>
            <a:endParaRPr lang="en-GB" dirty="0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PsychoPy </a:t>
            </a:r>
            <a:r>
              <a:rPr lang="en-GB" i="1" dirty="0" smtClean="0"/>
              <a:t>Flow</a:t>
            </a:r>
            <a:endParaRPr lang="en-GB" i="1" dirty="0"/>
          </a:p>
        </p:txBody>
      </p:sp>
      <p:sp>
        <p:nvSpPr>
          <p:cNvPr id="23557" name="TextBox 8"/>
          <p:cNvSpPr txBox="1">
            <a:spLocks noChangeArrowheads="1"/>
          </p:cNvSpPr>
          <p:nvPr/>
        </p:nvSpPr>
        <p:spPr bwMode="auto">
          <a:xfrm>
            <a:off x="590550" y="1538288"/>
            <a:ext cx="255587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Lucida Sans Unicode" pitchFamily="34" charset="0"/>
              </a:rPr>
              <a:t>The </a:t>
            </a:r>
            <a:r>
              <a:rPr lang="en-GB" i="1">
                <a:latin typeface="Lucida Sans Unicode" pitchFamily="34" charset="0"/>
              </a:rPr>
              <a:t>Flow </a:t>
            </a:r>
            <a:r>
              <a:rPr lang="en-GB">
                <a:latin typeface="Lucida Sans Unicode" pitchFamily="34" charset="0"/>
              </a:rPr>
              <a:t>in PsychoPy determines the way Routines will be combined and/or repeated.</a:t>
            </a:r>
          </a:p>
          <a:p>
            <a:endParaRPr lang="en-GB">
              <a:latin typeface="Lucida Sans Unicode" pitchFamily="34" charset="0"/>
            </a:endParaRPr>
          </a:p>
          <a:p>
            <a:r>
              <a:rPr lang="en-GB">
                <a:latin typeface="Lucida Sans Unicode" pitchFamily="34" charset="0"/>
              </a:rPr>
              <a:t>The </a:t>
            </a:r>
            <a:r>
              <a:rPr lang="en-GB" i="1">
                <a:latin typeface="Lucida Sans Unicode" pitchFamily="34" charset="0"/>
              </a:rPr>
              <a:t>Flow </a:t>
            </a:r>
            <a:r>
              <a:rPr lang="en-GB">
                <a:latin typeface="Lucida Sans Unicode" pitchFamily="34" charset="0"/>
              </a:rPr>
              <a:t>can contain loops controlling how a </a:t>
            </a:r>
            <a:r>
              <a:rPr lang="en-GB" i="1">
                <a:latin typeface="Lucida Sans Unicode" pitchFamily="34" charset="0"/>
              </a:rPr>
              <a:t>Routine </a:t>
            </a:r>
            <a:r>
              <a:rPr lang="en-GB">
                <a:latin typeface="Lucida Sans Unicode" pitchFamily="34" charset="0"/>
              </a:rPr>
              <a:t>(e.g. a trial) is repeated, both in terms of how many repeats are made and how things change from one trial to the next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51" y="1747397"/>
            <a:ext cx="5864346" cy="39818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46425" y="1747396"/>
            <a:ext cx="5845175" cy="29340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PsychoPy controls</a:t>
            </a:r>
            <a:endParaRPr lang="en-GB" dirty="0"/>
          </a:p>
        </p:txBody>
      </p:sp>
      <p:sp>
        <p:nvSpPr>
          <p:cNvPr id="25604" name="TextBox 8"/>
          <p:cNvSpPr txBox="1">
            <a:spLocks noChangeArrowheads="1"/>
          </p:cNvSpPr>
          <p:nvPr/>
        </p:nvSpPr>
        <p:spPr bwMode="auto">
          <a:xfrm>
            <a:off x="590550" y="1412875"/>
            <a:ext cx="25558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Lucida Sans Unicode" pitchFamily="34" charset="0"/>
              </a:rPr>
              <a:t>The top bar of PsychoPy shows some basic controls.</a:t>
            </a:r>
          </a:p>
          <a:p>
            <a:endParaRPr lang="en-GB">
              <a:latin typeface="Lucida Sans Unicode" pitchFamily="34" charset="0"/>
            </a:endParaRPr>
          </a:p>
          <a:p>
            <a:r>
              <a:rPr lang="en-GB">
                <a:latin typeface="Lucida Sans Unicode" pitchFamily="34" charset="0"/>
              </a:rPr>
              <a:t>Most buttons and entry boxes in PsychoPy will give you a ‘tooltip’ if you hover the mouse over them. </a:t>
            </a:r>
          </a:p>
          <a:p>
            <a:endParaRPr lang="en-GB">
              <a:latin typeface="Lucida Sans Unicode" pitchFamily="34" charset="0"/>
            </a:endParaRPr>
          </a:p>
          <a:p>
            <a:r>
              <a:rPr lang="en-GB">
                <a:latin typeface="Lucida Sans Unicode" pitchFamily="34" charset="0"/>
              </a:rPr>
              <a:t>Most dialog boxes have a help button too that will take you to more information online.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51" y="1747397"/>
            <a:ext cx="5864346" cy="39818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0251" y="2109326"/>
            <a:ext cx="5861349" cy="36199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PsychoPy </a:t>
            </a:r>
            <a:r>
              <a:rPr lang="en-GB" i="1" dirty="0" smtClean="0"/>
              <a:t>Components</a:t>
            </a:r>
            <a:endParaRPr lang="en-GB" i="1" dirty="0"/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590550" y="1395413"/>
            <a:ext cx="25558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Lucida Sans Unicode" pitchFamily="34" charset="0"/>
              </a:rPr>
              <a:t>The </a:t>
            </a:r>
            <a:r>
              <a:rPr lang="en-GB" i="1">
                <a:latin typeface="Lucida Sans Unicode" pitchFamily="34" charset="0"/>
              </a:rPr>
              <a:t>Components</a:t>
            </a:r>
            <a:r>
              <a:rPr lang="en-GB">
                <a:latin typeface="Lucida Sans Unicode" pitchFamily="34" charset="0"/>
              </a:rPr>
              <a:t> in PsychoPy are things like stimuli and response devices (e.g. keyboard) that make up the experiment. </a:t>
            </a:r>
          </a:p>
          <a:p>
            <a:endParaRPr lang="en-GB">
              <a:latin typeface="Lucida Sans Unicode" pitchFamily="34" charset="0"/>
            </a:endParaRPr>
          </a:p>
          <a:p>
            <a:r>
              <a:rPr lang="en-GB">
                <a:latin typeface="Lucida Sans Unicode" pitchFamily="34" charset="0"/>
              </a:rPr>
              <a:t>When you click on the icons on the right a Component will be added to the current Routine. They each bring up a dialog so you can configure them…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51" y="1747397"/>
            <a:ext cx="5864346" cy="39818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30251" y="4627216"/>
            <a:ext cx="5861349" cy="11020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30252" y="2120087"/>
            <a:ext cx="5362184" cy="25071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6425" y="1747396"/>
            <a:ext cx="5845175" cy="3726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3632200" cy="4525962"/>
          </a:xfrm>
        </p:spPr>
        <p:txBody>
          <a:bodyPr>
            <a:normAutofit fontScale="850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This allows you to present a patch of something; a picture, or a piece of ‘texture’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The </a:t>
            </a:r>
            <a:r>
              <a:rPr lang="en-US" i="1" dirty="0" smtClean="0"/>
              <a:t>image</a:t>
            </a:r>
            <a:r>
              <a:rPr lang="en-US" dirty="0" smtClean="0"/>
              <a:t> setting allows you to specify an image file to use or will present a sinusoidal ‘grating’ otherwise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The </a:t>
            </a:r>
            <a:r>
              <a:rPr lang="en-US" i="1" dirty="0" smtClean="0"/>
              <a:t>mask </a:t>
            </a:r>
            <a:r>
              <a:rPr lang="en-US" dirty="0" smtClean="0"/>
              <a:t>allows you to set a shape that the image will be seen ‘through’ </a:t>
            </a:r>
            <a:br>
              <a:rPr lang="en-US" dirty="0" smtClean="0"/>
            </a:br>
            <a:r>
              <a:rPr lang="en-US" dirty="0" smtClean="0"/>
              <a:t>e.g. a circle or a Gaussian window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/>
              <a:t>Patch </a:t>
            </a:r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3"/>
          <a:srcRect l="91222" t="8546" b="30220"/>
          <a:stretch>
            <a:fillRect/>
          </a:stretch>
        </p:blipFill>
        <p:spPr bwMode="auto">
          <a:xfrm>
            <a:off x="8058150" y="1068388"/>
            <a:ext cx="987425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058150" y="1978025"/>
            <a:ext cx="987425" cy="40290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2107168"/>
            <a:ext cx="4766203" cy="402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13022</TotalTime>
  <Words>2069</Words>
  <Application>Microsoft Macintosh PowerPoint</Application>
  <PresentationFormat>On-screen Show (4:3)</PresentationFormat>
  <Paragraphs>177</Paragraphs>
  <Slides>30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First year practicals</vt:lpstr>
      <vt:lpstr>Objectives of this class</vt:lpstr>
      <vt:lpstr>PsychoPy basics</vt:lpstr>
      <vt:lpstr>PsychoPy Builder</vt:lpstr>
      <vt:lpstr>PsychoPy Routines</vt:lpstr>
      <vt:lpstr>PsychoPy Flow</vt:lpstr>
      <vt:lpstr>PsychoPy controls</vt:lpstr>
      <vt:lpstr>PsychoPy Components</vt:lpstr>
      <vt:lpstr>Patch Component</vt:lpstr>
      <vt:lpstr>Common settings</vt:lpstr>
      <vt:lpstr>Keyboard Component</vt:lpstr>
      <vt:lpstr>Text Component</vt:lpstr>
      <vt:lpstr>Code Component</vt:lpstr>
      <vt:lpstr>Sound Component</vt:lpstr>
      <vt:lpstr>PsychoPy and the $</vt:lpstr>
      <vt:lpstr>Component names</vt:lpstr>
      <vt:lpstr>Routines</vt:lpstr>
      <vt:lpstr>Using the Flow</vt:lpstr>
      <vt:lpstr>Setting trial types (conditions)</vt:lpstr>
      <vt:lpstr>Sternberg (1966)</vt:lpstr>
      <vt:lpstr>Sternberg’s (1966) study of short-term memory (STM)</vt:lpstr>
      <vt:lpstr>Sternberg’s Task</vt:lpstr>
      <vt:lpstr>Serial vs. Parallel Search</vt:lpstr>
      <vt:lpstr>Exhaustive vs. Self Terminating Search</vt:lpstr>
      <vt:lpstr>Predictions</vt:lpstr>
      <vt:lpstr>Sternberg in PsychoPy</vt:lpstr>
      <vt:lpstr>An example: Sternberg</vt:lpstr>
      <vt:lpstr>Sternberg trial types</vt:lpstr>
      <vt:lpstr>Examining component properties</vt:lpstr>
      <vt:lpstr>Examining component properties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practicals</dc:title>
  <dc:creator>Jon Peirce</dc:creator>
  <cp:lastModifiedBy>Jonathan Peirce</cp:lastModifiedBy>
  <cp:revision>98</cp:revision>
  <dcterms:created xsi:type="dcterms:W3CDTF">2010-10-11T14:17:38Z</dcterms:created>
  <dcterms:modified xsi:type="dcterms:W3CDTF">2011-10-20T08:14:34Z</dcterms:modified>
</cp:coreProperties>
</file>