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14" r:id="rId1"/>
  </p:sldMasterIdLst>
  <p:notesMasterIdLst>
    <p:notesMasterId r:id="rId22"/>
  </p:notesMasterIdLst>
  <p:sldIdLst>
    <p:sldId id="303" r:id="rId2"/>
    <p:sldId id="322" r:id="rId3"/>
    <p:sldId id="304" r:id="rId4"/>
    <p:sldId id="305" r:id="rId5"/>
    <p:sldId id="306" r:id="rId6"/>
    <p:sldId id="307" r:id="rId7"/>
    <p:sldId id="308" r:id="rId8"/>
    <p:sldId id="309" r:id="rId9"/>
    <p:sldId id="312" r:id="rId10"/>
    <p:sldId id="314" r:id="rId11"/>
    <p:sldId id="310" r:id="rId12"/>
    <p:sldId id="311" r:id="rId13"/>
    <p:sldId id="313" r:id="rId14"/>
    <p:sldId id="315" r:id="rId15"/>
    <p:sldId id="316" r:id="rId16"/>
    <p:sldId id="317" r:id="rId17"/>
    <p:sldId id="318" r:id="rId18"/>
    <p:sldId id="319" r:id="rId19"/>
    <p:sldId id="320" r:id="rId20"/>
    <p:sldId id="321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A2BF"/>
    <a:srgbClr val="DA1F28"/>
    <a:srgbClr val="4EB0CA"/>
    <a:srgbClr val="DB3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45" autoAdjust="0"/>
    <p:restoredTop sz="86369" autoAdjust="0"/>
  </p:normalViewPr>
  <p:slideViewPr>
    <p:cSldViewPr snapToGrid="0" snapToObjects="1">
      <p:cViewPr varScale="1">
        <p:scale>
          <a:sx n="116" d="100"/>
          <a:sy n="116" d="100"/>
        </p:scale>
        <p:origin x="-232" y="-104"/>
      </p:cViewPr>
      <p:guideLst>
        <p:guide orient="horz" pos="2160"/>
        <p:guide pos="203"/>
      </p:guideLst>
    </p:cSldViewPr>
  </p:slideViewPr>
  <p:outlineViewPr>
    <p:cViewPr>
      <p:scale>
        <a:sx n="33" d="100"/>
        <a:sy n="33" d="100"/>
      </p:scale>
      <p:origin x="0" y="212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Kea:Users:jwp:Dropbox:Jasp%20&amp;%20Jon%20PsychoPy:newPracs:Lab2Sternberg:sternberg:data:jwp_Aug_30_2058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Sheet1!$C$4</c:f>
              <c:strCache>
                <c:ptCount val="1"/>
                <c:pt idx="0">
                  <c:v>Target present</c:v>
                </c:pt>
              </c:strCache>
            </c:strRef>
          </c:tx>
          <c:spPr>
            <a:ln>
              <a:solidFill>
                <a:srgbClr val="DB323B"/>
              </a:solidFill>
            </a:ln>
          </c:spPr>
          <c:marker>
            <c:symbol val="none"/>
          </c:marker>
          <c:xVal>
            <c:numRef>
              <c:f>Sheet1!$B$5:$B$10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</c:numCache>
            </c:numRef>
          </c:xVal>
          <c:yVal>
            <c:numRef>
              <c:f>Sheet1!$C$5:$C$10</c:f>
              <c:numCache>
                <c:formatCode>General</c:formatCode>
                <c:ptCount val="6"/>
                <c:pt idx="0">
                  <c:v>400.0</c:v>
                </c:pt>
                <c:pt idx="1">
                  <c:v>400.0</c:v>
                </c:pt>
                <c:pt idx="2">
                  <c:v>400.0</c:v>
                </c:pt>
                <c:pt idx="3">
                  <c:v>400.0</c:v>
                </c:pt>
                <c:pt idx="4">
                  <c:v>400.0</c:v>
                </c:pt>
                <c:pt idx="5">
                  <c:v>400.0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Sheet1!$D$4</c:f>
              <c:strCache>
                <c:ptCount val="1"/>
                <c:pt idx="0">
                  <c:v>Target Absent</c:v>
                </c:pt>
              </c:strCache>
            </c:strRef>
          </c:tx>
          <c:spPr>
            <a:ln>
              <a:solidFill>
                <a:srgbClr val="7DA0D0"/>
              </a:solidFill>
            </a:ln>
          </c:spPr>
          <c:marker>
            <c:symbol val="none"/>
          </c:marker>
          <c:xVal>
            <c:numRef>
              <c:f>Sheet1!$B$5:$B$10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</c:numCache>
            </c:numRef>
          </c:xVal>
          <c:yVal>
            <c:numRef>
              <c:f>Sheet1!$D$5:$D$10</c:f>
              <c:numCache>
                <c:formatCode>General</c:formatCode>
                <c:ptCount val="6"/>
                <c:pt idx="0">
                  <c:v>410.0</c:v>
                </c:pt>
                <c:pt idx="1">
                  <c:v>410.0</c:v>
                </c:pt>
                <c:pt idx="2">
                  <c:v>410.0</c:v>
                </c:pt>
                <c:pt idx="3">
                  <c:v>410.0</c:v>
                </c:pt>
                <c:pt idx="4">
                  <c:v>410.0</c:v>
                </c:pt>
                <c:pt idx="5">
                  <c:v>410.0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8381928"/>
        <c:axId val="1648360"/>
      </c:scatterChart>
      <c:valAx>
        <c:axId val="648381928"/>
        <c:scaling>
          <c:orientation val="minMax"/>
          <c:min val="0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648360"/>
        <c:crosses val="autoZero"/>
        <c:crossBetween val="midCat"/>
        <c:majorUnit val="1.0"/>
      </c:valAx>
      <c:valAx>
        <c:axId val="1648360"/>
        <c:scaling>
          <c:orientation val="minMax"/>
          <c:max val="700.0"/>
          <c:min val="350.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6483819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Sheet1!$C$21</c:f>
              <c:strCache>
                <c:ptCount val="1"/>
                <c:pt idx="0">
                  <c:v>Target present</c:v>
                </c:pt>
              </c:strCache>
            </c:strRef>
          </c:tx>
          <c:spPr>
            <a:ln>
              <a:solidFill>
                <a:srgbClr val="DB323B"/>
              </a:solidFill>
            </a:ln>
          </c:spPr>
          <c:marker>
            <c:symbol val="none"/>
          </c:marker>
          <c:xVal>
            <c:numRef>
              <c:f>Sheet1!$B$22:$B$27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</c:numCache>
            </c:numRef>
          </c:xVal>
          <c:yVal>
            <c:numRef>
              <c:f>Sheet1!$C$22:$C$27</c:f>
              <c:numCache>
                <c:formatCode>General</c:formatCode>
                <c:ptCount val="6"/>
                <c:pt idx="0">
                  <c:v>400.0</c:v>
                </c:pt>
                <c:pt idx="1">
                  <c:v>440.0</c:v>
                </c:pt>
                <c:pt idx="2">
                  <c:v>480.0</c:v>
                </c:pt>
                <c:pt idx="3">
                  <c:v>520.0</c:v>
                </c:pt>
                <c:pt idx="4">
                  <c:v>560.0</c:v>
                </c:pt>
                <c:pt idx="5">
                  <c:v>600.0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Sheet1!$D$21</c:f>
              <c:strCache>
                <c:ptCount val="1"/>
                <c:pt idx="0">
                  <c:v>Target Absent</c:v>
                </c:pt>
              </c:strCache>
            </c:strRef>
          </c:tx>
          <c:spPr>
            <a:ln>
              <a:solidFill>
                <a:srgbClr val="7DA0D0"/>
              </a:solidFill>
            </a:ln>
          </c:spPr>
          <c:marker>
            <c:symbol val="none"/>
          </c:marker>
          <c:xVal>
            <c:numRef>
              <c:f>Sheet1!$B$22:$B$27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</c:numCache>
            </c:numRef>
          </c:xVal>
          <c:yVal>
            <c:numRef>
              <c:f>Sheet1!$D$22:$D$27</c:f>
              <c:numCache>
                <c:formatCode>General</c:formatCode>
                <c:ptCount val="6"/>
                <c:pt idx="0">
                  <c:v>410.0</c:v>
                </c:pt>
                <c:pt idx="1">
                  <c:v>450.0</c:v>
                </c:pt>
                <c:pt idx="2">
                  <c:v>490.0</c:v>
                </c:pt>
                <c:pt idx="3">
                  <c:v>530.0</c:v>
                </c:pt>
                <c:pt idx="4">
                  <c:v>570.0</c:v>
                </c:pt>
                <c:pt idx="5">
                  <c:v>610.0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2487496"/>
        <c:axId val="721996872"/>
      </c:scatterChart>
      <c:valAx>
        <c:axId val="662487496"/>
        <c:scaling>
          <c:orientation val="minMax"/>
          <c:max val="7.0"/>
          <c:min val="0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721996872"/>
        <c:crosses val="autoZero"/>
        <c:crossBetween val="midCat"/>
        <c:majorUnit val="1.0"/>
      </c:valAx>
      <c:valAx>
        <c:axId val="721996872"/>
        <c:scaling>
          <c:orientation val="minMax"/>
          <c:min val="350.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6624874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Sheet1!$C$12</c:f>
              <c:strCache>
                <c:ptCount val="1"/>
                <c:pt idx="0">
                  <c:v>Target present</c:v>
                </c:pt>
              </c:strCache>
            </c:strRef>
          </c:tx>
          <c:spPr>
            <a:ln>
              <a:solidFill>
                <a:srgbClr val="DB323B"/>
              </a:solidFill>
            </a:ln>
          </c:spPr>
          <c:marker>
            <c:symbol val="none"/>
          </c:marker>
          <c:xVal>
            <c:numRef>
              <c:f>Sheet1!$B$13:$B$18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</c:numCache>
            </c:numRef>
          </c:xVal>
          <c:yVal>
            <c:numRef>
              <c:f>Sheet1!$C$13:$C$18</c:f>
              <c:numCache>
                <c:formatCode>General</c:formatCode>
                <c:ptCount val="6"/>
                <c:pt idx="0">
                  <c:v>400.0</c:v>
                </c:pt>
                <c:pt idx="1">
                  <c:v>420.0</c:v>
                </c:pt>
                <c:pt idx="2">
                  <c:v>440.0</c:v>
                </c:pt>
                <c:pt idx="3">
                  <c:v>460.0</c:v>
                </c:pt>
                <c:pt idx="4">
                  <c:v>480.0</c:v>
                </c:pt>
                <c:pt idx="5">
                  <c:v>500.0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Sheet1!$D$12</c:f>
              <c:strCache>
                <c:ptCount val="1"/>
                <c:pt idx="0">
                  <c:v>Target Absent</c:v>
                </c:pt>
              </c:strCache>
            </c:strRef>
          </c:tx>
          <c:spPr>
            <a:ln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Sheet1!$B$13:$B$18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</c:numCache>
            </c:numRef>
          </c:xVal>
          <c:yVal>
            <c:numRef>
              <c:f>Sheet1!$D$13:$D$18</c:f>
              <c:numCache>
                <c:formatCode>General</c:formatCode>
                <c:ptCount val="6"/>
                <c:pt idx="0">
                  <c:v>400.0</c:v>
                </c:pt>
                <c:pt idx="1">
                  <c:v>440.0</c:v>
                </c:pt>
                <c:pt idx="2">
                  <c:v>480.0</c:v>
                </c:pt>
                <c:pt idx="3">
                  <c:v>520.0</c:v>
                </c:pt>
                <c:pt idx="4">
                  <c:v>560.0</c:v>
                </c:pt>
                <c:pt idx="5">
                  <c:v>600.0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2211176"/>
        <c:axId val="722214200"/>
      </c:scatterChart>
      <c:valAx>
        <c:axId val="722211176"/>
        <c:scaling>
          <c:orientation val="minMax"/>
          <c:max val="7.0"/>
          <c:min val="0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722214200"/>
        <c:crosses val="autoZero"/>
        <c:crossBetween val="midCat"/>
        <c:majorUnit val="1.0"/>
      </c:valAx>
      <c:valAx>
        <c:axId val="722214200"/>
        <c:scaling>
          <c:orientation val="minMax"/>
          <c:min val="350.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72221117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Set size versus response time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trials!$T$1</c:f>
              <c:strCache>
                <c:ptCount val="1"/>
                <c:pt idx="0">
                  <c:v>absent</c:v>
                </c:pt>
              </c:strCache>
            </c:strRef>
          </c:tx>
          <c:xVal>
            <c:numRef>
              <c:f>trials!$S$2:$S$7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</c:numCache>
            </c:numRef>
          </c:xVal>
          <c:yVal>
            <c:numRef>
              <c:f>trials!$T$2:$T$7</c:f>
              <c:numCache>
                <c:formatCode>General</c:formatCode>
                <c:ptCount val="6"/>
                <c:pt idx="0">
                  <c:v>0.440484285354667</c:v>
                </c:pt>
                <c:pt idx="1">
                  <c:v>0.571440537770667</c:v>
                </c:pt>
                <c:pt idx="2">
                  <c:v>0.670739703708556</c:v>
                </c:pt>
                <c:pt idx="3">
                  <c:v>0.635455651716636</c:v>
                </c:pt>
                <c:pt idx="4">
                  <c:v>0.7290600617726</c:v>
                </c:pt>
                <c:pt idx="5">
                  <c:v>0.778966174406294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trials!$U$1</c:f>
              <c:strCache>
                <c:ptCount val="1"/>
                <c:pt idx="0">
                  <c:v>present</c:v>
                </c:pt>
              </c:strCache>
            </c:strRef>
          </c:tx>
          <c:xVal>
            <c:numRef>
              <c:f>trials!$S$2:$S$7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</c:numCache>
            </c:numRef>
          </c:xVal>
          <c:yVal>
            <c:numRef>
              <c:f>trials!$U$2:$U$7</c:f>
              <c:numCache>
                <c:formatCode>General</c:formatCode>
                <c:ptCount val="6"/>
                <c:pt idx="0">
                  <c:v>0.485051393509</c:v>
                </c:pt>
                <c:pt idx="1">
                  <c:v>0.579737385114167</c:v>
                </c:pt>
                <c:pt idx="2">
                  <c:v>0.615092780854889</c:v>
                </c:pt>
                <c:pt idx="3">
                  <c:v>0.6371174097061</c:v>
                </c:pt>
                <c:pt idx="4">
                  <c:v>0.724204760331461</c:v>
                </c:pt>
                <c:pt idx="5">
                  <c:v>0.755770794550333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4248"/>
        <c:axId val="1679720"/>
      </c:scatterChart>
      <c:valAx>
        <c:axId val="16742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Set size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79720"/>
        <c:crosses val="autoZero"/>
        <c:crossBetween val="midCat"/>
      </c:valAx>
      <c:valAx>
        <c:axId val="167972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Response tim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7424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DB1B6E9-EB5A-4CCA-8912-2E2937C71F4A}" type="datetimeFigureOut">
              <a:rPr lang="en-US"/>
              <a:pPr>
                <a:defRPr/>
              </a:pPr>
              <a:t>19/10/2011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1599E37-0461-4ADD-9E00-FF4EB380A6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8461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Move your mouse to be just between the H and K. It will change symbol. Now you can drag the width of the cell to make the heading more visible</a:t>
            </a:r>
          </a:p>
          <a:p>
            <a:pPr>
              <a:spcBef>
                <a:spcPct val="0"/>
              </a:spcBef>
            </a:pP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(alternatively select one or more columns, right-click and select column width to give multiple columns an exact width)</a:t>
            </a:r>
          </a:p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3BBB851-0B46-40DE-AD8F-F159A2E4C727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After typing =if( notice the help tip that comes up reminding you of what the values are for this function</a:t>
            </a: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D96D28F-07C2-472A-97B3-A3B43B6F6E68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046C58D-EB06-476A-A8A4-C2D22E4C101B}" type="datetimeFigureOut">
              <a:rPr lang="en-US"/>
              <a:pPr>
                <a:defRPr/>
              </a:pPr>
              <a:t>19/10/2011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D82A289-F2B5-4A70-9B7D-7292CDB41049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56F0E-FD02-4E1F-8652-03788413A4D0}" type="datetimeFigureOut">
              <a:rPr lang="en-US"/>
              <a:pPr>
                <a:defRPr/>
              </a:pPr>
              <a:t>19/10/2011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57E02-95F8-4FEA-919B-9B4B8555C6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77707-0A15-4DC5-BD11-8C601720EDEA}" type="datetimeFigureOut">
              <a:rPr lang="en-US"/>
              <a:pPr>
                <a:defRPr/>
              </a:pPr>
              <a:t>19/10/2011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0A415-1384-4197-A59D-435DC0BFD3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15D93-2745-4CE7-96E2-9DED5DCD2F00}" type="datetimeFigureOut">
              <a:rPr lang="en-US"/>
              <a:pPr>
                <a:defRPr/>
              </a:pPr>
              <a:t>19/10/2011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C7379-A8C2-4BF2-9821-66465A653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8AE2A-5E27-4C29-BBDD-7C4E38F29B3E}" type="datetimeFigureOut">
              <a:rPr lang="en-US"/>
              <a:pPr>
                <a:defRPr/>
              </a:pPr>
              <a:t>19/10/2011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3378F-72CB-4CCE-A633-142A6E33D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13139-FF08-4D89-B549-B226E83B41F6}" type="datetimeFigureOut">
              <a:rPr lang="en-US"/>
              <a:pPr>
                <a:defRPr/>
              </a:pPr>
              <a:t>19/10/2011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7C835-8FDF-4EB0-AE9B-C299B470C3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03E19-AD37-49F2-9ADE-7D9199E7AE28}" type="datetimeFigureOut">
              <a:rPr lang="en-US"/>
              <a:pPr>
                <a:defRPr/>
              </a:pPr>
              <a:t>19/10/2011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0F014-3AFA-4E40-BE0F-0F17147F7B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FC09F-B04C-4FB3-A427-21D87B80B689}" type="datetimeFigureOut">
              <a:rPr lang="en-US"/>
              <a:pPr>
                <a:defRPr/>
              </a:pPr>
              <a:t>19/10/2011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41471-5A78-4B3B-B7F3-C6229912D2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90FAE-C9A2-4EFD-AD7C-312044DB7820}" type="datetimeFigureOut">
              <a:rPr lang="en-US"/>
              <a:pPr>
                <a:defRPr/>
              </a:pPr>
              <a:t>19/10/2011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95F4A-7EAA-497C-B6BF-28A8D9B6F8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71B8A-4E5F-44F0-ACEC-1E62EDBC35F2}" type="datetimeFigureOut">
              <a:rPr lang="en-US"/>
              <a:pPr>
                <a:defRPr/>
              </a:pPr>
              <a:t>19/10/2011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076D6-816D-43EA-B497-45090AA10165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GB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77E087-8B66-46AE-AC7B-354999425D0D}" type="datetimeFigureOut">
              <a:rPr lang="en-US"/>
              <a:pPr>
                <a:defRPr/>
              </a:pPr>
              <a:t>19/10/2011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4D660AE-88FC-4D06-8826-C9182091CC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7865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FADC02C-4639-44E6-B332-373850CFDF19}" type="datetimeFigureOut">
              <a:rPr lang="en-US"/>
              <a:pPr>
                <a:defRPr/>
              </a:pPr>
              <a:t>19/10/2011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C484EE39-5173-4229-A14F-71CCBC62C6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7" name="Picture 10" descr="un_tf_cmyk.eps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435850" y="69850"/>
            <a:ext cx="16446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6" r:id="rId1"/>
    <p:sldLayoutId id="2147484425" r:id="rId2"/>
    <p:sldLayoutId id="2147484427" r:id="rId3"/>
    <p:sldLayoutId id="2147484428" r:id="rId4"/>
    <p:sldLayoutId id="2147484429" r:id="rId5"/>
    <p:sldLayoutId id="2147484430" r:id="rId6"/>
    <p:sldLayoutId id="2147484424" r:id="rId7"/>
    <p:sldLayoutId id="2147484431" r:id="rId8"/>
    <p:sldLayoutId id="2147484432" r:id="rId9"/>
    <p:sldLayoutId id="2147484423" r:id="rId10"/>
    <p:sldLayoutId id="214748442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</p:titleStyle>
    <p:bodyStyle>
      <a:lvl1pPr marL="365125" indent="-255588" algn="l" rtl="0" fontAlgn="base">
        <a:spcBef>
          <a:spcPts val="12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Content Placeholder 1"/>
          <p:cNvSpPr>
            <a:spLocks noGrp="1"/>
          </p:cNvSpPr>
          <p:nvPr>
            <p:ph idx="1"/>
          </p:nvPr>
        </p:nvSpPr>
        <p:spPr>
          <a:xfrm>
            <a:off x="457200" y="2217738"/>
            <a:ext cx="8229600" cy="3789362"/>
          </a:xfrm>
        </p:spPr>
        <p:txBody>
          <a:bodyPr/>
          <a:lstStyle/>
          <a:p>
            <a:r>
              <a:rPr lang="en-US" smtClean="0"/>
              <a:t>Click on the running man to start the experiment</a:t>
            </a:r>
          </a:p>
          <a:p>
            <a:r>
              <a:rPr lang="en-US" smtClean="0"/>
              <a:t>(this will take longer than the Stroop task you ran last week)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Run the Sternberg experiment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080744" cy="4525962"/>
          </a:xfrm>
        </p:spPr>
        <p:txBody>
          <a:bodyPr/>
          <a:lstStyle/>
          <a:p>
            <a:r>
              <a:rPr lang="en-US" dirty="0" smtClean="0"/>
              <a:t>Select all the data:</a:t>
            </a:r>
          </a:p>
          <a:p>
            <a:pPr lvl="1"/>
            <a:r>
              <a:rPr lang="en-US" dirty="0" smtClean="0"/>
              <a:t>press Ctrl-A or click on the &lt;&gt; icon in the top left of the sheet</a:t>
            </a:r>
          </a:p>
          <a:p>
            <a:r>
              <a:rPr lang="en-US" dirty="0" smtClean="0"/>
              <a:t>Sort:</a:t>
            </a:r>
          </a:p>
          <a:p>
            <a:pPr lvl="1"/>
            <a:r>
              <a:rPr lang="en-US" dirty="0" smtClean="0"/>
              <a:t>Press the sort button (in the Data tab at the top)</a:t>
            </a:r>
          </a:p>
          <a:p>
            <a:pPr lvl="1"/>
            <a:r>
              <a:rPr lang="en-US" dirty="0" smtClean="0"/>
              <a:t>In the </a:t>
            </a:r>
            <a:r>
              <a:rPr lang="en-US" dirty="0" smtClean="0"/>
              <a:t>dialog box make sure you’ve got </a:t>
            </a:r>
            <a:r>
              <a:rPr lang="en-US" i="1" dirty="0" smtClean="0"/>
              <a:t>Header row </a:t>
            </a:r>
            <a:r>
              <a:rPr lang="en-US" dirty="0" smtClean="0"/>
              <a:t> selected rather than </a:t>
            </a:r>
            <a:r>
              <a:rPr lang="en-US" i="1" dirty="0" smtClean="0"/>
              <a:t>No header row</a:t>
            </a:r>
            <a:endParaRPr lang="en-US" dirty="0" smtClean="0"/>
          </a:p>
          <a:p>
            <a:pPr lvl="1"/>
            <a:r>
              <a:rPr lang="en-US" dirty="0" smtClean="0"/>
              <a:t>Select “present” in the </a:t>
            </a:r>
            <a:r>
              <a:rPr lang="en-US" i="1" dirty="0" smtClean="0"/>
              <a:t>Sort by </a:t>
            </a:r>
            <a:r>
              <a:rPr lang="en-US" dirty="0" smtClean="0"/>
              <a:t>entry</a:t>
            </a:r>
          </a:p>
          <a:p>
            <a:pPr lvl="1"/>
            <a:r>
              <a:rPr lang="en-US" dirty="0" smtClean="0"/>
              <a:t>Select “</a:t>
            </a:r>
            <a:r>
              <a:rPr lang="en-US" dirty="0" err="1" smtClean="0"/>
              <a:t>setSize</a:t>
            </a:r>
            <a:r>
              <a:rPr lang="en-US" dirty="0" smtClean="0"/>
              <a:t>” in the </a:t>
            </a:r>
            <a:r>
              <a:rPr lang="en-US" i="1" dirty="0" smtClean="0"/>
              <a:t>Then by</a:t>
            </a:r>
            <a:r>
              <a:rPr lang="en-US" dirty="0" smtClean="0"/>
              <a:t> entry (just to be sure)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Excel –</a:t>
            </a:r>
            <a:br>
              <a:rPr lang="en-US" dirty="0" smtClean="0"/>
            </a:br>
            <a:r>
              <a:rPr lang="en-US" dirty="0" smtClean="0"/>
              <a:t>sort all data by target presence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sometimes want to filter out trials where subjects get an incorrect answer – maybe on these trials the subject was not paying attention</a:t>
            </a:r>
          </a:p>
          <a:p>
            <a:r>
              <a:rPr lang="en-US" dirty="0" smtClean="0"/>
              <a:t>We can do that using the Excel function IF()</a:t>
            </a:r>
          </a:p>
          <a:p>
            <a:r>
              <a:rPr lang="en-US" dirty="0" smtClean="0"/>
              <a:t>Go to cell</a:t>
            </a:r>
            <a:r>
              <a:rPr lang="en-US" i="1" dirty="0" smtClean="0"/>
              <a:t> Q2 </a:t>
            </a:r>
            <a:r>
              <a:rPr lang="en-US" dirty="0" smtClean="0"/>
              <a:t>and type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</a:rPr>
              <a:t>=IF</a:t>
            </a:r>
            <a:r>
              <a:rPr lang="en-US" dirty="0" smtClean="0">
                <a:solidFill>
                  <a:srgbClr val="0000FF"/>
                </a:solidFill>
                <a:latin typeface="Verdana" pitchFamily="34" charset="0"/>
              </a:rPr>
              <a:t>(I2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</a:rPr>
              <a:t>=1,</a:t>
            </a:r>
            <a:r>
              <a:rPr lang="en-US" dirty="0" smtClean="0">
                <a:solidFill>
                  <a:srgbClr val="008000"/>
                </a:solidFill>
                <a:latin typeface="Verdana" pitchFamily="34" charset="0"/>
              </a:rPr>
              <a:t>L2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</a:rPr>
              <a:t>,""</a:t>
            </a:r>
            <a:r>
              <a:rPr lang="en-US" dirty="0" smtClean="0">
                <a:solidFill>
                  <a:srgbClr val="0000FF"/>
                </a:solidFill>
                <a:latin typeface="Verdana" pitchFamily="34" charset="0"/>
              </a:rPr>
              <a:t>)</a:t>
            </a:r>
            <a:br>
              <a:rPr lang="en-US" dirty="0" smtClean="0">
                <a:solidFill>
                  <a:srgbClr val="0000FF"/>
                </a:solidFill>
                <a:latin typeface="Verdana" pitchFamily="34" charset="0"/>
              </a:rPr>
            </a:br>
            <a:r>
              <a:rPr lang="en-US" dirty="0" smtClean="0"/>
              <a:t>(or use </a:t>
            </a:r>
            <a:r>
              <a:rPr lang="en-US" i="1" dirty="0" smtClean="0"/>
              <a:t>&gt;Insert&gt;function</a:t>
            </a:r>
            <a:r>
              <a:rPr lang="en-US" dirty="0" smtClean="0"/>
              <a:t>… from the menus)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  <a:p>
            <a:r>
              <a:rPr lang="en-US" dirty="0" smtClean="0"/>
              <a:t>This means that if cell </a:t>
            </a:r>
            <a:r>
              <a:rPr lang="en-US" dirty="0" smtClean="0">
                <a:solidFill>
                  <a:srgbClr val="0000FF"/>
                </a:solidFill>
                <a:latin typeface="Verdana" pitchFamily="34" charset="0"/>
              </a:rPr>
              <a:t>I2</a:t>
            </a:r>
            <a:r>
              <a:rPr lang="en-US" dirty="0" smtClean="0"/>
              <a:t> is equal to 1 (correct) then Q2 will take the value of </a:t>
            </a:r>
            <a:r>
              <a:rPr lang="en-US" dirty="0" smtClean="0">
                <a:solidFill>
                  <a:srgbClr val="008000"/>
                </a:solidFill>
                <a:latin typeface="Verdana" pitchFamily="34" charset="0"/>
              </a:rPr>
              <a:t>L2</a:t>
            </a:r>
            <a:r>
              <a:rPr lang="en-US" dirty="0" smtClean="0"/>
              <a:t> (the reaction time), otherwise it will be blank (“”)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Excel -</a:t>
            </a:r>
            <a:br>
              <a:rPr lang="en-US" dirty="0" smtClean="0"/>
            </a:br>
            <a:r>
              <a:rPr lang="en-US" dirty="0" smtClean="0"/>
              <a:t>filter out incorrect </a:t>
            </a:r>
            <a:r>
              <a:rPr lang="en-US" dirty="0" err="1" smtClean="0"/>
              <a:t>RTs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55838" y="1896180"/>
            <a:ext cx="6430962" cy="45259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/>
              <a:t>We </a:t>
            </a:r>
            <a:r>
              <a:rPr lang="en-US" sz="2200" i="1" dirty="0" smtClean="0"/>
              <a:t>could </a:t>
            </a:r>
            <a:r>
              <a:rPr lang="en-US" sz="2200" dirty="0" smtClean="0"/>
              <a:t>go down the page typing that formula for all 126 conditions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We </a:t>
            </a:r>
            <a:r>
              <a:rPr lang="en-US" sz="2200" i="1" dirty="0" smtClean="0"/>
              <a:t>could </a:t>
            </a:r>
            <a:r>
              <a:rPr lang="en-US" sz="2200" dirty="0" smtClean="0"/>
              <a:t>use copy and paste, like last week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Instead we’re going to use Excel’s </a:t>
            </a:r>
            <a:r>
              <a:rPr lang="en-US" sz="2200" i="1" dirty="0" smtClean="0"/>
              <a:t>auto-fill</a:t>
            </a:r>
            <a:r>
              <a:rPr lang="en-US" sz="2200" dirty="0" smtClean="0"/>
              <a:t> </a:t>
            </a:r>
            <a:r>
              <a:rPr lang="en-US" sz="2200" dirty="0" smtClean="0"/>
              <a:t>feature: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the bottom corner of the selected cell in Excel has a little square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hover your mouse over that square until it changes icon to a cross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now click and drag that cell downwards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Excel -</a:t>
            </a:r>
            <a:br>
              <a:rPr lang="en-US" dirty="0" smtClean="0"/>
            </a:br>
            <a:r>
              <a:rPr lang="en-US" dirty="0" smtClean="0"/>
              <a:t>repeat for all trials</a:t>
            </a:r>
            <a:endParaRPr lang="en-US" dirty="0"/>
          </a:p>
        </p:txBody>
      </p:sp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425" y="2662238"/>
            <a:ext cx="1500188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566" name="Line 6"/>
          <p:cNvSpPr>
            <a:spLocks noChangeShapeType="1"/>
          </p:cNvSpPr>
          <p:nvPr/>
        </p:nvSpPr>
        <p:spPr bwMode="auto">
          <a:xfrm flipH="1" flipV="1">
            <a:off x="1523999" y="3200399"/>
            <a:ext cx="1248603" cy="7440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Smart fill can also be used to create a range of numbers: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In some area of the sheet away from your data try this out: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type </a:t>
            </a:r>
            <a:r>
              <a:rPr lang="en-US" sz="1800" i="1" dirty="0" smtClean="0"/>
              <a:t>1</a:t>
            </a:r>
            <a:r>
              <a:rPr lang="en-US" sz="1800" dirty="0" smtClean="0"/>
              <a:t> into a cell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type </a:t>
            </a:r>
            <a:r>
              <a:rPr lang="en-US" sz="1800" i="1" dirty="0" smtClean="0"/>
              <a:t>2</a:t>
            </a:r>
            <a:r>
              <a:rPr lang="en-US" sz="1800" dirty="0" smtClean="0"/>
              <a:t> just below it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select both cells (click in centre of “1” cell and drag downwards)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now click on the smart fill square on the bottom-right of these selected cells and drag down for 10 cells or so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This also works with fractions (1.1, 1.2, 1.3…)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Also with days (Monday, Tuesday…)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It can even leave periodic blanks. Try it with:</a:t>
            </a:r>
            <a:br>
              <a:rPr lang="en-US" sz="2000" dirty="0" smtClean="0"/>
            </a:br>
            <a:r>
              <a:rPr lang="en-US" sz="2000" dirty="0" smtClean="0"/>
              <a:t>1, blank, 2, blank (select 4 cells to </a:t>
            </a:r>
            <a:r>
              <a:rPr lang="en-US" sz="2000" dirty="0" smtClean="0"/>
              <a:t>auto-fill</a:t>
            </a:r>
            <a:r>
              <a:rPr lang="en-US" sz="2000" dirty="0" smtClean="0"/>
              <a:t>, not 3)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Excel –</a:t>
            </a:r>
            <a:br>
              <a:rPr lang="en-US" dirty="0" smtClean="0"/>
            </a:br>
            <a:r>
              <a:rPr lang="en-US" dirty="0" smtClean="0"/>
              <a:t>using smart fill</a:t>
            </a:r>
            <a:endParaRPr lang="en-US" dirty="0"/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7938" y="4457700"/>
            <a:ext cx="1500187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589" name="Line 5"/>
          <p:cNvSpPr>
            <a:spLocks noChangeShapeType="1"/>
          </p:cNvSpPr>
          <p:nvPr/>
        </p:nvSpPr>
        <p:spPr bwMode="auto">
          <a:xfrm>
            <a:off x="8809038" y="6038850"/>
            <a:ext cx="0" cy="5762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Content Placeholder 1"/>
          <p:cNvSpPr>
            <a:spLocks noGrp="1"/>
          </p:cNvSpPr>
          <p:nvPr>
            <p:ph idx="1"/>
          </p:nvPr>
        </p:nvSpPr>
        <p:spPr>
          <a:xfrm>
            <a:off x="457200" y="1729896"/>
            <a:ext cx="8229600" cy="4277203"/>
          </a:xfrm>
        </p:spPr>
        <p:txBody>
          <a:bodyPr/>
          <a:lstStyle/>
          <a:p>
            <a:r>
              <a:rPr lang="en-US" dirty="0" smtClean="0"/>
              <a:t>Select this new, filtered data for the target present trials (should now be grouped together Q65:Q127)</a:t>
            </a:r>
          </a:p>
          <a:p>
            <a:r>
              <a:rPr lang="en-US" dirty="0" smtClean="0"/>
              <a:t>Drag this up to sit next to the target absent trials (</a:t>
            </a:r>
            <a:r>
              <a:rPr lang="en-US" dirty="0" err="1" smtClean="0"/>
              <a:t>ie</a:t>
            </a:r>
            <a:r>
              <a:rPr lang="en-US" dirty="0" smtClean="0"/>
              <a:t> drag to R2:R64):</a:t>
            </a:r>
          </a:p>
          <a:p>
            <a:pPr lvl="1"/>
            <a:r>
              <a:rPr lang="en-US" dirty="0" smtClean="0"/>
              <a:t>To drag cells you need to grab the line that surrounds the selected cells. Again the mouse should change icon when you hover over it</a:t>
            </a:r>
          </a:p>
          <a:p>
            <a:r>
              <a:rPr lang="en-US" dirty="0" smtClean="0"/>
              <a:t>(Type headings for these columns too, as a reminder?)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Excel –</a:t>
            </a:r>
            <a:br>
              <a:rPr lang="en-US" dirty="0" smtClean="0"/>
            </a:br>
            <a:r>
              <a:rPr lang="en-US" dirty="0" smtClean="0"/>
              <a:t>create columns for present/absent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Content Placeholder 1"/>
          <p:cNvSpPr>
            <a:spLocks noGrp="1"/>
          </p:cNvSpPr>
          <p:nvPr>
            <p:ph idx="1"/>
          </p:nvPr>
        </p:nvSpPr>
        <p:spPr>
          <a:xfrm>
            <a:off x="457200" y="1771851"/>
            <a:ext cx="6126163" cy="4376737"/>
          </a:xfrm>
        </p:spPr>
        <p:txBody>
          <a:bodyPr/>
          <a:lstStyle/>
          <a:p>
            <a:r>
              <a:rPr lang="en-US" dirty="0" smtClean="0"/>
              <a:t>Now you need to calculate the average RT for each of your set sizes</a:t>
            </a:r>
          </a:p>
          <a:p>
            <a:r>
              <a:rPr lang="en-US" dirty="0" smtClean="0"/>
              <a:t>Create some new row/</a:t>
            </a:r>
            <a:r>
              <a:rPr lang="en-US" dirty="0" err="1" smtClean="0"/>
              <a:t>col</a:t>
            </a:r>
            <a:r>
              <a:rPr lang="en-US" dirty="0" smtClean="0"/>
              <a:t> headings like this (you might want to smart fill the range)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It might help to have the labels for </a:t>
            </a:r>
            <a:r>
              <a:rPr lang="en-US" i="1" dirty="0" err="1" smtClean="0">
                <a:solidFill>
                  <a:srgbClr val="FF0000"/>
                </a:solidFill>
              </a:rPr>
              <a:t>setSize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close to your RT data, so copy column </a:t>
            </a:r>
            <a:r>
              <a:rPr lang="en-US" i="1" dirty="0" smtClean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 over unto column </a:t>
            </a:r>
            <a:r>
              <a:rPr lang="en-US" i="1" dirty="0" smtClean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Excel – </a:t>
            </a:r>
            <a:br>
              <a:rPr lang="en-US" dirty="0" smtClean="0"/>
            </a:br>
            <a:r>
              <a:rPr lang="en-US" dirty="0" smtClean="0"/>
              <a:t>calculate averages by set size</a:t>
            </a:r>
            <a:endParaRPr lang="en-US" dirty="0"/>
          </a:p>
        </p:txBody>
      </p:sp>
      <p:pic>
        <p:nvPicPr>
          <p:cNvPr id="70659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83363" y="2551113"/>
            <a:ext cx="2498725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6126163" cy="4376737"/>
          </a:xfrm>
        </p:spPr>
        <p:txBody>
          <a:bodyPr>
            <a:normAutofit fontScale="92500" lnSpcReduction="1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For cell (absent,1) you need the mean of cells</a:t>
            </a:r>
            <a:r>
              <a:rPr lang="en-US" i="1" dirty="0" smtClean="0"/>
              <a:t> Q2:Q4</a:t>
            </a:r>
            <a:r>
              <a:rPr lang="en-US" dirty="0" smtClean="0"/>
              <a:t>: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go to the cell and type</a:t>
            </a:r>
            <a:br>
              <a:rPr lang="en-US" dirty="0" smtClean="0"/>
            </a:br>
            <a:r>
              <a:rPr lang="en-US" i="1" dirty="0" smtClean="0"/>
              <a:t>=average(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select the cells you want (click the </a:t>
            </a:r>
            <a:r>
              <a:rPr lang="en-US" b="1" dirty="0" smtClean="0"/>
              <a:t>centre</a:t>
            </a:r>
            <a:r>
              <a:rPr lang="en-US" dirty="0" smtClean="0"/>
              <a:t> of </a:t>
            </a:r>
            <a:r>
              <a:rPr lang="en-US" i="1" dirty="0" smtClean="0"/>
              <a:t>Q2</a:t>
            </a:r>
            <a:r>
              <a:rPr lang="en-US" dirty="0" smtClean="0"/>
              <a:t> and drag down to </a:t>
            </a:r>
            <a:r>
              <a:rPr lang="en-US" i="1" dirty="0" smtClean="0"/>
              <a:t>Q4</a:t>
            </a:r>
            <a:r>
              <a:rPr lang="en-US" dirty="0" smtClean="0"/>
              <a:t>) or type in Q2:Q4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when you’ve selected the cells close the brackets, “)”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Selecting the cells just saves you typing the coordinates and can be done any time that a cell is needed for a function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Press return to get the average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Excel – </a:t>
            </a:r>
            <a:br>
              <a:rPr lang="en-US" dirty="0" smtClean="0"/>
            </a:br>
            <a:r>
              <a:rPr lang="en-US" dirty="0" smtClean="0"/>
              <a:t>calculate averages by set size</a:t>
            </a:r>
            <a:endParaRPr lang="en-US" dirty="0"/>
          </a:p>
        </p:txBody>
      </p:sp>
      <p:pic>
        <p:nvPicPr>
          <p:cNvPr id="7168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50013" y="2284413"/>
            <a:ext cx="2622550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Excel – </a:t>
            </a:r>
            <a:br>
              <a:rPr lang="en-US" dirty="0" smtClean="0"/>
            </a:br>
            <a:r>
              <a:rPr lang="en-US" dirty="0" smtClean="0"/>
              <a:t>repeat for the other conditions</a:t>
            </a:r>
            <a:endParaRPr lang="en-US" dirty="0"/>
          </a:p>
        </p:txBody>
      </p:sp>
      <p:sp>
        <p:nvSpPr>
          <p:cNvPr id="7270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 do this for the other set sizes in the ‘absent’ condition (sorry, no shortcuts this time)</a:t>
            </a:r>
          </a:p>
          <a:p>
            <a:endParaRPr lang="en-US" dirty="0" smtClean="0"/>
          </a:p>
          <a:p>
            <a:r>
              <a:rPr lang="en-US" dirty="0" smtClean="0"/>
              <a:t>We’ve used the </a:t>
            </a:r>
            <a:r>
              <a:rPr lang="en-US" i="1" dirty="0" smtClean="0"/>
              <a:t>relative references</a:t>
            </a:r>
            <a:r>
              <a:rPr lang="en-US" dirty="0" smtClean="0"/>
              <a:t> (no dollar signs) to create the means in ‘absent’</a:t>
            </a:r>
          </a:p>
          <a:p>
            <a:r>
              <a:rPr lang="en-US" dirty="0" smtClean="0"/>
              <a:t>Because the equivalent ‘present’ data are lined up and one column to the right, you can now select the ‘absent’ averages and </a:t>
            </a:r>
            <a:r>
              <a:rPr lang="en-US" i="1" dirty="0" smtClean="0"/>
              <a:t>auto-fill </a:t>
            </a:r>
            <a:r>
              <a:rPr lang="en-US" dirty="0" smtClean="0"/>
              <a:t>to the right to create the ‘present’ averages </a:t>
            </a:r>
            <a:r>
              <a:rPr lang="en-US" dirty="0" smtClean="0">
                <a:sym typeface="Wingdings" pitchFamily="2" charset="2"/>
              </a:rPr>
              <a:t>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60" y="4661491"/>
            <a:ext cx="8545840" cy="1029837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6053946" cy="1657169"/>
          </a:xfrm>
        </p:spPr>
        <p:txBody>
          <a:bodyPr/>
          <a:lstStyle/>
          <a:p>
            <a:r>
              <a:rPr lang="en-US" sz="2000" dirty="0" smtClean="0"/>
              <a:t>Select your newly </a:t>
            </a:r>
            <a:r>
              <a:rPr lang="en-US" sz="2000" dirty="0" err="1" smtClean="0"/>
              <a:t>analysed</a:t>
            </a:r>
            <a:r>
              <a:rPr lang="en-US" sz="2000" dirty="0" smtClean="0"/>
              <a:t> mean data, including the labels: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a graph of your data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422" y="1481138"/>
            <a:ext cx="2397328" cy="1657169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457199" y="3330163"/>
            <a:ext cx="8451273" cy="1657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/>
              <a:t>To plot that, go to the menu &gt;Insert&gt;Chart…</a:t>
            </a:r>
          </a:p>
          <a:p>
            <a:r>
              <a:rPr lang="en-US" sz="2000" dirty="0" smtClean="0"/>
              <a:t>Select “X Y Scatter” to bring up the following. Select the option with the points showing and straight lines between them: 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4170213" y="4871132"/>
            <a:ext cx="1019602" cy="1019602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758157" y="4611691"/>
            <a:ext cx="1019602" cy="66541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Recall your predicted patterns? Which does the data look like? You may need to scale your graph so the axes are square (to match below)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Compare with the predictions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5563" y="2577530"/>
            <a:ext cx="8840787" cy="3603607"/>
            <a:chOff x="55563" y="1419225"/>
            <a:chExt cx="8840787" cy="3603607"/>
          </a:xfrm>
        </p:grpSpPr>
        <p:graphicFrame>
          <p:nvGraphicFramePr>
            <p:cNvPr id="5" name="Chart 4"/>
            <p:cNvGraphicFramePr/>
            <p:nvPr/>
          </p:nvGraphicFramePr>
          <p:xfrm>
            <a:off x="509700" y="2031388"/>
            <a:ext cx="2806588" cy="27437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TextBox 11"/>
            <p:cNvSpPr txBox="1">
              <a:spLocks noChangeArrowheads="1"/>
            </p:cNvSpPr>
            <p:nvPr/>
          </p:nvSpPr>
          <p:spPr bwMode="auto">
            <a:xfrm>
              <a:off x="55563" y="2895929"/>
              <a:ext cx="690716" cy="523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400">
                  <a:latin typeface="Lucida Sans Unicode" pitchFamily="34" charset="0"/>
                </a:rPr>
                <a:t>RT</a:t>
              </a:r>
            </a:p>
            <a:p>
              <a:pPr algn="ctr"/>
              <a:r>
                <a:rPr lang="en-GB" sz="1400">
                  <a:latin typeface="Lucida Sans Unicode" pitchFamily="34" charset="0"/>
                </a:rPr>
                <a:t>(ms)</a:t>
              </a:r>
            </a:p>
          </p:txBody>
        </p:sp>
        <p:sp>
          <p:nvSpPr>
            <p:cNvPr id="7" name="TextBox 12"/>
            <p:cNvSpPr txBox="1">
              <a:spLocks noChangeArrowheads="1"/>
            </p:cNvSpPr>
            <p:nvPr/>
          </p:nvSpPr>
          <p:spPr bwMode="auto">
            <a:xfrm>
              <a:off x="1206385" y="4714947"/>
              <a:ext cx="1701168" cy="307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400">
                  <a:latin typeface="Lucida Sans Unicode" pitchFamily="34" charset="0"/>
                </a:rPr>
                <a:t>Set size (N)</a:t>
              </a:r>
            </a:p>
          </p:txBody>
        </p:sp>
        <p:sp>
          <p:nvSpPr>
            <p:cNvPr id="8" name="TextBox 20"/>
            <p:cNvSpPr txBox="1">
              <a:spLocks noChangeArrowheads="1"/>
            </p:cNvSpPr>
            <p:nvPr/>
          </p:nvSpPr>
          <p:spPr bwMode="auto">
            <a:xfrm>
              <a:off x="977604" y="1695450"/>
              <a:ext cx="2224776" cy="369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>
                  <a:latin typeface="Lucida Sans Unicode" pitchFamily="34" charset="0"/>
                </a:rPr>
                <a:t>Parallel search</a:t>
              </a:r>
            </a:p>
          </p:txBody>
        </p:sp>
        <p:graphicFrame>
          <p:nvGraphicFramePr>
            <p:cNvPr id="11" name="Chart 10"/>
            <p:cNvGraphicFramePr/>
            <p:nvPr/>
          </p:nvGraphicFramePr>
          <p:xfrm>
            <a:off x="6089650" y="2031393"/>
            <a:ext cx="2806700" cy="27437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2" name="TextBox 22"/>
            <p:cNvSpPr txBox="1">
              <a:spLocks noChangeArrowheads="1"/>
            </p:cNvSpPr>
            <p:nvPr/>
          </p:nvSpPr>
          <p:spPr bwMode="auto">
            <a:xfrm>
              <a:off x="6625670" y="1695450"/>
              <a:ext cx="2224865" cy="369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>
                  <a:latin typeface="Lucida Sans Unicode" pitchFamily="34" charset="0"/>
                </a:rPr>
                <a:t>Serial exhaustive</a:t>
              </a:r>
            </a:p>
          </p:txBody>
        </p:sp>
        <p:sp>
          <p:nvSpPr>
            <p:cNvPr id="14" name="TextBox 26"/>
            <p:cNvSpPr txBox="1">
              <a:spLocks noChangeArrowheads="1"/>
            </p:cNvSpPr>
            <p:nvPr/>
          </p:nvSpPr>
          <p:spPr bwMode="auto">
            <a:xfrm>
              <a:off x="6781800" y="4714991"/>
              <a:ext cx="1701236" cy="307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400">
                  <a:latin typeface="Lucida Sans Unicode" pitchFamily="34" charset="0"/>
                </a:rPr>
                <a:t>Set size (N)</a:t>
              </a:r>
            </a:p>
          </p:txBody>
        </p:sp>
        <p:graphicFrame>
          <p:nvGraphicFramePr>
            <p:cNvPr id="16" name="Chart 15"/>
            <p:cNvGraphicFramePr/>
            <p:nvPr/>
          </p:nvGraphicFramePr>
          <p:xfrm>
            <a:off x="3324225" y="2032068"/>
            <a:ext cx="2806700" cy="27430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7" name="TextBox 18"/>
            <p:cNvSpPr txBox="1">
              <a:spLocks noChangeArrowheads="1"/>
            </p:cNvSpPr>
            <p:nvPr/>
          </p:nvSpPr>
          <p:spPr bwMode="auto">
            <a:xfrm>
              <a:off x="4491418" y="2375712"/>
              <a:ext cx="1236878" cy="584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Lucida Sans Unicode" pitchFamily="34" charset="0"/>
                </a:rPr>
                <a:t>Target absent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4730750" y="3600450"/>
              <a:ext cx="1238250" cy="5857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dirty="0">
                  <a:solidFill>
                    <a:srgbClr val="DB323B"/>
                  </a:solidFill>
                  <a:latin typeface="+mn-lt"/>
                </a:rPr>
                <a:t>Target present</a:t>
              </a:r>
            </a:p>
          </p:txBody>
        </p:sp>
        <p:sp>
          <p:nvSpPr>
            <p:cNvPr id="19" name="TextBox 21"/>
            <p:cNvSpPr txBox="1">
              <a:spLocks noChangeArrowheads="1"/>
            </p:cNvSpPr>
            <p:nvPr/>
          </p:nvSpPr>
          <p:spPr bwMode="auto">
            <a:xfrm>
              <a:off x="3837964" y="1419225"/>
              <a:ext cx="2224865" cy="646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>
                  <a:latin typeface="Lucida Sans Unicode" pitchFamily="34" charset="0"/>
                </a:rPr>
                <a:t>Serial, self-terminate</a:t>
              </a:r>
            </a:p>
          </p:txBody>
        </p:sp>
        <p:sp>
          <p:nvSpPr>
            <p:cNvPr id="21" name="TextBox 27"/>
            <p:cNvSpPr txBox="1">
              <a:spLocks noChangeArrowheads="1"/>
            </p:cNvSpPr>
            <p:nvPr/>
          </p:nvSpPr>
          <p:spPr bwMode="auto">
            <a:xfrm>
              <a:off x="4027060" y="4714982"/>
              <a:ext cx="1701236" cy="307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400">
                  <a:latin typeface="Lucida Sans Unicode" pitchFamily="34" charset="0"/>
                </a:rPr>
                <a:t>Set size (N)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last week you need to;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Find your</a:t>
            </a:r>
            <a:r>
              <a:rPr lang="en-US" i="1" dirty="0" smtClean="0"/>
              <a:t> __________</a:t>
            </a:r>
            <a:r>
              <a:rPr lang="en-US" i="1" dirty="0" err="1" smtClean="0"/>
              <a:t>trials.psydat</a:t>
            </a:r>
            <a:r>
              <a:rPr lang="en-US" i="1" dirty="0" smtClean="0"/>
              <a:t> </a:t>
            </a:r>
            <a:r>
              <a:rPr lang="en-US" dirty="0" smtClean="0"/>
              <a:t>file in the data directory (next to the experiment file)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Copy that over to the </a:t>
            </a:r>
            <a:r>
              <a:rPr lang="en-US" i="1" dirty="0" err="1" smtClean="0"/>
              <a:t>class_share</a:t>
            </a:r>
            <a:r>
              <a:rPr lang="en-US" dirty="0" smtClean="0"/>
              <a:t> folder so we can do some batch analysis for you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Copy your data to </a:t>
            </a:r>
            <a:r>
              <a:rPr lang="en-US" sz="3600" dirty="0" err="1" smtClean="0"/>
              <a:t>class_share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53527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 (real) data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2403531" y="1640166"/>
          <a:ext cx="4246049" cy="4286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5632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might be wondering why there were so many more trials this week than in the </a:t>
            </a:r>
            <a:r>
              <a:rPr lang="en-US" dirty="0" err="1" smtClean="0"/>
              <a:t>Stroop</a:t>
            </a:r>
            <a:r>
              <a:rPr lang="en-US" dirty="0" smtClean="0"/>
              <a:t> task</a:t>
            </a:r>
          </a:p>
          <a:p>
            <a:endParaRPr lang="en-US" dirty="0" smtClean="0"/>
          </a:p>
          <a:p>
            <a:r>
              <a:rPr lang="en-US" dirty="0" smtClean="0"/>
              <a:t>In some studies the thing you are measuring is quite variable between trials or between participants or both</a:t>
            </a:r>
          </a:p>
          <a:p>
            <a:endParaRPr lang="en-US" dirty="0" smtClean="0"/>
          </a:p>
          <a:p>
            <a:r>
              <a:rPr lang="en-US" dirty="0" smtClean="0"/>
              <a:t>The sources of (unwanted) variability determine how we design our experiment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 social psychology studies there may be great variability between people and little variability within one person</a:t>
            </a:r>
          </a:p>
          <a:p>
            <a:endParaRPr lang="en-US" sz="2000" dirty="0" smtClean="0"/>
          </a:p>
          <a:p>
            <a:r>
              <a:rPr lang="en-US" sz="2000" dirty="0" smtClean="0"/>
              <a:t>e.g.</a:t>
            </a:r>
          </a:p>
          <a:p>
            <a:pPr lvl="1"/>
            <a:r>
              <a:rPr lang="en-US" sz="2000" dirty="0" smtClean="0"/>
              <a:t>if asked your opinion on something (say, on the importance of university education) you would always give the same answer, but different people will vary a great deal</a:t>
            </a:r>
          </a:p>
          <a:p>
            <a:pPr lvl="1"/>
            <a:endParaRPr lang="en-US" sz="2000" dirty="0" smtClean="0"/>
          </a:p>
          <a:p>
            <a:r>
              <a:rPr lang="en-US" sz="2000" dirty="0" smtClean="0"/>
              <a:t>For these studies we may not need many trials, but do need many participants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Data collection examples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visual ‘psychophysics’ studies, participants often vary rather little between each other (because our visual systems are very similar) </a:t>
            </a:r>
          </a:p>
          <a:p>
            <a:endParaRPr lang="en-US" dirty="0" smtClean="0"/>
          </a:p>
          <a:p>
            <a:r>
              <a:rPr lang="en-US" dirty="0" smtClean="0"/>
              <a:t>Participants do differ from trial to trial because they sometimes fail to attend and that can have a big effect on perception</a:t>
            </a:r>
          </a:p>
          <a:p>
            <a:endParaRPr lang="en-US" dirty="0" smtClean="0"/>
          </a:p>
          <a:p>
            <a:r>
              <a:rPr lang="en-US" dirty="0" smtClean="0"/>
              <a:t>For those studies, there are often few participants but they run many trials each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Data collection examples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cognitive psychology experiments there is often some degree of variability both within and between participants</a:t>
            </a:r>
          </a:p>
          <a:p>
            <a:endParaRPr lang="en-US" dirty="0" smtClean="0"/>
          </a:p>
          <a:p>
            <a:r>
              <a:rPr lang="en-US" dirty="0" smtClean="0"/>
              <a:t>We may need to collect a fair number of trials per participant </a:t>
            </a:r>
            <a:r>
              <a:rPr lang="en-US" i="1" dirty="0" smtClean="0"/>
              <a:t>and</a:t>
            </a:r>
            <a:r>
              <a:rPr lang="en-US" dirty="0" smtClean="0"/>
              <a:t> collect data on many participants</a:t>
            </a:r>
          </a:p>
          <a:p>
            <a:endParaRPr lang="en-US" dirty="0" smtClean="0"/>
          </a:p>
          <a:p>
            <a:r>
              <a:rPr lang="en-US" dirty="0" smtClean="0"/>
              <a:t>If the size of the effect we are measuring is very large (as in the </a:t>
            </a:r>
            <a:r>
              <a:rPr lang="en-US" dirty="0" err="1" smtClean="0"/>
              <a:t>Stroop</a:t>
            </a:r>
            <a:r>
              <a:rPr lang="en-US" dirty="0" smtClean="0"/>
              <a:t> task) then we don’t need to work so hard to average out this </a:t>
            </a:r>
            <a:r>
              <a:rPr lang="en-US" dirty="0" smtClean="0"/>
              <a:t>‘noise’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Data collection examples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this task the effect size is very dependent on attention, so we need several trials</a:t>
            </a:r>
          </a:p>
          <a:p>
            <a:endParaRPr lang="en-US" smtClean="0"/>
          </a:p>
          <a:p>
            <a:r>
              <a:rPr lang="en-US" smtClean="0"/>
              <a:t>Also we want to examine 12 different conditions (6 set sizes with target absent and target present trials)</a:t>
            </a:r>
          </a:p>
          <a:p>
            <a:endParaRPr lang="en-US" smtClean="0"/>
          </a:p>
          <a:p>
            <a:r>
              <a:rPr lang="en-US" smtClean="0"/>
              <a:t>Altogether that makes 126 trials (after practice)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Sternberg memory task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Open your data file in Excel (go to the data folder and look for the file ending .</a:t>
            </a:r>
            <a:r>
              <a:rPr lang="en-US" dirty="0" err="1" smtClean="0"/>
              <a:t>xlsx</a:t>
            </a:r>
            <a:r>
              <a:rPr lang="en-US" dirty="0" smtClean="0"/>
              <a:t>)</a:t>
            </a:r>
          </a:p>
          <a:p>
            <a:pPr marL="109728" indent="0" fontAlgn="auto">
              <a:spcAft>
                <a:spcPts val="0"/>
              </a:spcAft>
              <a:defRPr/>
            </a:pPr>
            <a:r>
              <a:rPr lang="en-US" dirty="0" smtClean="0"/>
              <a:t>The analysis today needs several steps (we’ll do each in detail):</a:t>
            </a:r>
          </a:p>
          <a:p>
            <a:pPr marL="621348" lvl="1" indent="-25603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filter out the data from incorrect trials</a:t>
            </a:r>
          </a:p>
          <a:p>
            <a:pPr marL="621348" lvl="1" indent="-25603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create two columns, for </a:t>
            </a:r>
            <a:r>
              <a:rPr lang="en-US" i="1" dirty="0" smtClean="0"/>
              <a:t>present</a:t>
            </a:r>
            <a:r>
              <a:rPr lang="en-US" dirty="0" smtClean="0"/>
              <a:t> and </a:t>
            </a:r>
            <a:r>
              <a:rPr lang="en-US" i="1" dirty="0" smtClean="0"/>
              <a:t>absent</a:t>
            </a:r>
            <a:r>
              <a:rPr lang="en-US" dirty="0" smtClean="0"/>
              <a:t> trials:</a:t>
            </a:r>
          </a:p>
          <a:p>
            <a:pPr marL="859917" lvl="2" fontAlgn="auto">
              <a:spcBef>
                <a:spcPts val="324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sort all data by the ‘present’ column</a:t>
            </a:r>
          </a:p>
          <a:p>
            <a:pPr marL="859917" lvl="2" fontAlgn="auto">
              <a:spcBef>
                <a:spcPts val="324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copy the bottom half of the filtered RT data up next to the top half</a:t>
            </a:r>
          </a:p>
          <a:p>
            <a:pPr marL="621348" lvl="1" indent="-25603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calculate averages according to set size</a:t>
            </a:r>
          </a:p>
          <a:p>
            <a:pPr marL="621348" lvl="1" indent="-25603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insert a chart (line chart) comparing set size with RT in the present/absent conditions</a:t>
            </a:r>
          </a:p>
          <a:p>
            <a:pPr marL="365760" indent="-256032"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Analysing</a:t>
            </a:r>
            <a:r>
              <a:rPr lang="en-US" dirty="0" smtClean="0"/>
              <a:t> the data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Take a look at your data file</a:t>
            </a:r>
            <a:endParaRPr lang="en-US" dirty="0"/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Select the trials sheet (rather than </a:t>
            </a:r>
            <a:r>
              <a:rPr lang="en-US" dirty="0" err="1" smtClean="0">
                <a:solidFill>
                  <a:srgbClr val="FF0000"/>
                </a:solidFill>
              </a:rPr>
              <a:t>pracTrials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Expand the columns that you can’t see clearly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You’ll see the first 6 columns refer to the stimuli in the experiment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In this experiment each type of trial was only run once, so the </a:t>
            </a:r>
            <a:r>
              <a:rPr lang="en-US" i="1" dirty="0" err="1" smtClean="0"/>
              <a:t>resp.corr_raw</a:t>
            </a:r>
            <a:r>
              <a:rPr lang="en-US" dirty="0" smtClean="0"/>
              <a:t> should be the same as </a:t>
            </a:r>
            <a:r>
              <a:rPr lang="en-US" i="1" dirty="0" err="1" smtClean="0"/>
              <a:t>resp.corr_mean</a:t>
            </a:r>
            <a:r>
              <a:rPr lang="en-US" dirty="0" smtClean="0"/>
              <a:t> and </a:t>
            </a:r>
            <a:r>
              <a:rPr lang="en-US" i="1" dirty="0" err="1" smtClean="0"/>
              <a:t>resp.corr_std</a:t>
            </a:r>
            <a:r>
              <a:rPr lang="en-US" dirty="0" smtClean="0"/>
              <a:t> should be 0 (no variability with a single trial)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Similarly for </a:t>
            </a:r>
            <a:r>
              <a:rPr lang="en-US" dirty="0" err="1" smtClean="0"/>
              <a:t>resp.rt_xxxx</a:t>
            </a:r>
            <a:r>
              <a:rPr lang="en-US" dirty="0" smtClean="0"/>
              <a:t> columns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Excel –</a:t>
            </a:r>
            <a:br>
              <a:rPr lang="en-US" dirty="0" smtClean="0"/>
            </a:br>
            <a:r>
              <a:rPr lang="en-US" dirty="0" smtClean="0"/>
              <a:t>inspect your file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13032</TotalTime>
  <Words>1328</Words>
  <Application>Microsoft Macintosh PowerPoint</Application>
  <PresentationFormat>On-screen Show (4:3)</PresentationFormat>
  <Paragraphs>136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Run the Sternberg experiment</vt:lpstr>
      <vt:lpstr>Copy your data to class_share</vt:lpstr>
      <vt:lpstr>Data collection</vt:lpstr>
      <vt:lpstr>Data collection examples</vt:lpstr>
      <vt:lpstr>Data collection examples</vt:lpstr>
      <vt:lpstr>Data collection examples</vt:lpstr>
      <vt:lpstr>Sternberg memory task</vt:lpstr>
      <vt:lpstr>Analysing the data</vt:lpstr>
      <vt:lpstr>Excel – inspect your file</vt:lpstr>
      <vt:lpstr>Excel – sort all data by target presence</vt:lpstr>
      <vt:lpstr>Excel - filter out incorrect RTs</vt:lpstr>
      <vt:lpstr>Excel - repeat for all trials</vt:lpstr>
      <vt:lpstr>Excel – using smart fill</vt:lpstr>
      <vt:lpstr>Excel – create columns for present/absent</vt:lpstr>
      <vt:lpstr>Excel –  calculate averages by set size</vt:lpstr>
      <vt:lpstr>Excel –  calculate averages by set size</vt:lpstr>
      <vt:lpstr>Excel –  repeat for the other conditions</vt:lpstr>
      <vt:lpstr>Plot a graph of your data</vt:lpstr>
      <vt:lpstr>Compare with the predictions</vt:lpstr>
      <vt:lpstr>Some example (real) data</vt:lpstr>
    </vt:vector>
  </TitlesOfParts>
  <Company>School of Psychology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practicals</dc:title>
  <dc:creator>Jon Peirce</dc:creator>
  <cp:lastModifiedBy>Jonathan Peirce</cp:lastModifiedBy>
  <cp:revision>95</cp:revision>
  <dcterms:created xsi:type="dcterms:W3CDTF">2011-05-05T14:57:54Z</dcterms:created>
  <dcterms:modified xsi:type="dcterms:W3CDTF">2011-10-19T16:06:54Z</dcterms:modified>
</cp:coreProperties>
</file>