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4" r:id="rId1"/>
  </p:sldMasterIdLst>
  <p:notesMasterIdLst>
    <p:notesMasterId r:id="rId50"/>
  </p:notesMasterIdLst>
  <p:sldIdLst>
    <p:sldId id="256" r:id="rId2"/>
    <p:sldId id="261" r:id="rId3"/>
    <p:sldId id="262" r:id="rId4"/>
    <p:sldId id="263" r:id="rId5"/>
    <p:sldId id="264" r:id="rId6"/>
    <p:sldId id="265" r:id="rId7"/>
    <p:sldId id="266" r:id="rId8"/>
    <p:sldId id="267" r:id="rId9"/>
    <p:sldId id="268" r:id="rId10"/>
    <p:sldId id="269" r:id="rId11"/>
    <p:sldId id="270" r:id="rId12"/>
    <p:sldId id="299" r:id="rId13"/>
    <p:sldId id="300"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71" r:id="rId38"/>
    <p:sldId id="272" r:id="rId39"/>
    <p:sldId id="273" r:id="rId40"/>
    <p:sldId id="274" r:id="rId41"/>
    <p:sldId id="275" r:id="rId42"/>
    <p:sldId id="302" r:id="rId43"/>
    <p:sldId id="303" r:id="rId44"/>
    <p:sldId id="304" r:id="rId45"/>
    <p:sldId id="305" r:id="rId46"/>
    <p:sldId id="306" r:id="rId47"/>
    <p:sldId id="307" r:id="rId48"/>
    <p:sldId id="308"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5B64"/>
    <a:srgbClr val="2DA2BF"/>
    <a:srgbClr val="DA1F28"/>
    <a:srgbClr val="4EB0CA"/>
    <a:srgbClr val="DB3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275" autoAdjust="0"/>
    <p:restoredTop sz="86398" autoAdjust="0"/>
  </p:normalViewPr>
  <p:slideViewPr>
    <p:cSldViewPr snapToGrid="0" snapToObjects="1">
      <p:cViewPr varScale="1">
        <p:scale>
          <a:sx n="115" d="100"/>
          <a:sy n="115" d="100"/>
        </p:scale>
        <p:origin x="-560" y="-104"/>
      </p:cViewPr>
      <p:guideLst>
        <p:guide orient="horz" pos="2160"/>
        <p:guide pos="2040"/>
      </p:guideLst>
    </p:cSldViewPr>
  </p:slideViewPr>
  <p:outlineViewPr>
    <p:cViewPr>
      <p:scale>
        <a:sx n="33" d="100"/>
        <a:sy n="33" d="100"/>
      </p:scale>
      <p:origin x="0" y="5066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BDB1B6E9-EB5A-4CCA-8912-2E2937C71F4A}" type="datetimeFigureOut">
              <a:rPr lang="en-US"/>
              <a:pPr>
                <a:defRPr/>
              </a:pPr>
              <a:t>15/11/2011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31599E37-0461-4ADD-9E00-FF4EB380A613}" type="slidenum">
              <a:rPr lang="en-GB"/>
              <a:pPr>
                <a:defRPr/>
              </a:pPr>
              <a:t>‹#›</a:t>
            </a:fld>
            <a:endParaRPr lang="en-GB"/>
          </a:p>
        </p:txBody>
      </p:sp>
    </p:spTree>
    <p:extLst>
      <p:ext uri="{BB962C8B-B14F-4D97-AF65-F5344CB8AC3E}">
        <p14:creationId xmlns:p14="http://schemas.microsoft.com/office/powerpoint/2010/main" val="40551231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ideas of global perception are rooted in Gestalt psychology</a:t>
            </a:r>
            <a:r>
              <a:rPr lang="en-GB" baseline="0" dirty="0" smtClean="0"/>
              <a:t> which emphasises how the perceptual system organises and maintains a holistic image even when presented with fragments of a picture or shape.  </a:t>
            </a:r>
            <a:endParaRPr lang="en-GB" dirty="0"/>
          </a:p>
        </p:txBody>
      </p:sp>
      <p:sp>
        <p:nvSpPr>
          <p:cNvPr id="4" name="Slide Number Placeholder 3"/>
          <p:cNvSpPr>
            <a:spLocks noGrp="1"/>
          </p:cNvSpPr>
          <p:nvPr>
            <p:ph type="sldNum" sz="quarter" idx="10"/>
          </p:nvPr>
        </p:nvSpPr>
        <p:spPr/>
        <p:txBody>
          <a:bodyPr/>
          <a:lstStyle/>
          <a:p>
            <a:fld id="{21A23F0D-FA92-4321-806A-147C15939253}" type="slidenum">
              <a:rPr lang="en-GB" smtClean="0"/>
              <a:pPr/>
              <a:t>43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1.xml"/><Relationship Id="rId3"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GB"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GB"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lstStyle>
          <a:p>
            <a:pPr>
              <a:defRPr/>
            </a:pPr>
            <a:fld id="{6046C58D-EB06-476A-A8A4-C2D22E4C101B}" type="datetimeFigureOut">
              <a:rPr lang="en-US"/>
              <a:pPr>
                <a:defRPr/>
              </a:pPr>
              <a:t>15/11/2011</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lstStyle>
          <a:p>
            <a:pPr>
              <a:defRPr/>
            </a:pPr>
            <a:fld id="{FD82A289-F2B5-4A70-9B7D-7292CDB41049}" type="slidenum">
              <a:rPr lang="en-US"/>
              <a:pPr>
                <a:defRPr/>
              </a:pPr>
              <a:t>‹#›</a:t>
            </a:fld>
            <a:endParaRPr lang="en-US" dirty="0">
              <a:solidFill>
                <a:schemeClr val="accent3">
                  <a:shade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656F0E-FD02-4E1F-8652-03788413A4D0}" type="datetimeFigureOut">
              <a:rPr lang="en-US"/>
              <a:pPr>
                <a:defRPr/>
              </a:pPr>
              <a:t>15/11/2011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7257E02-95F8-4FEA-919B-9B4B8555C6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BD77707-0A15-4DC5-BD11-8C601720EDEA}" type="datetimeFigureOut">
              <a:rPr lang="en-US"/>
              <a:pPr>
                <a:defRPr/>
              </a:pPr>
              <a:t>15/11/2011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A50A415-1384-4197-A59D-435DC0BFD3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Title 6"/>
          <p:cNvSpPr>
            <a:spLocks noGrp="1"/>
          </p:cNvSpPr>
          <p:nvPr>
            <p:ph type="title"/>
          </p:nvPr>
        </p:nvSpPr>
        <p:spPr/>
        <p:txBody>
          <a:bodyPr rtlCol="0"/>
          <a:lstStyle/>
          <a:p>
            <a:r>
              <a:rPr lang="en-GB"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09715D93-2745-4CE7-96E2-9DED5DCD2F00}" type="datetimeFigureOut">
              <a:rPr lang="en-US"/>
              <a:pPr>
                <a:defRPr/>
              </a:pPr>
              <a:t>15/11/2011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59C7379-A8C2-4BF2-9821-66465A653D1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GB"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GB"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77C8AE2A-5E27-4C29-BBDD-7C4E38F29B3E}" type="datetimeFigureOut">
              <a:rPr lang="en-US"/>
              <a:pPr>
                <a:defRPr/>
              </a:pPr>
              <a:t>15/11/2011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C73378F-72CB-4CCE-A633-142A6E33D97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8" name="Title 7"/>
          <p:cNvSpPr>
            <a:spLocks noGrp="1"/>
          </p:cNvSpPr>
          <p:nvPr>
            <p:ph type="title"/>
          </p:nvPr>
        </p:nvSpPr>
        <p:spPr/>
        <p:txBody>
          <a:bodyPr rtlCol="0"/>
          <a:lstStyle/>
          <a:p>
            <a:r>
              <a:rPr lang="en-GB"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EC213139-FF08-4D89-B549-B226E83B41F6}" type="datetimeFigureOut">
              <a:rPr lang="en-US"/>
              <a:pPr>
                <a:defRPr/>
              </a:pPr>
              <a:t>15/11/2011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B87C835-8FDF-4EB0-AE9B-C299B470C32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GB"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GB"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20C03E19-AD37-49F2-9ADE-7D9199E7AE28}" type="datetimeFigureOut">
              <a:rPr lang="en-US"/>
              <a:pPr>
                <a:defRPr/>
              </a:pPr>
              <a:t>15/11/2011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780F014-3AFA-4E40-BE0F-0F17147F7B9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GB"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58FC09F-B04C-4FB3-A427-21D87B80B689}" type="datetimeFigureOut">
              <a:rPr lang="en-US"/>
              <a:pPr>
                <a:defRPr/>
              </a:pPr>
              <a:t>15/11/2011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1941471-5A78-4B3B-B7F3-C6229912D24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4B90FAE-C9A2-4EFD-AD7C-312044DB7820}" type="datetimeFigureOut">
              <a:rPr lang="en-US"/>
              <a:pPr>
                <a:defRPr/>
              </a:pPr>
              <a:t>15/11/2011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A7F95F4A-7EAA-497C-B6BF-28A8D9B6F87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GB"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GB"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D471B8A-4E5F-44F0-ACEC-1E62EDBC35F2}" type="datetimeFigureOut">
              <a:rPr lang="en-US"/>
              <a:pPr>
                <a:defRPr/>
              </a:pPr>
              <a:t>15/11/2011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706076D6-816D-43EA-B497-45090AA10165}" type="slidenum">
              <a:rPr lang="en-US"/>
              <a:pPr>
                <a:defRPr/>
              </a:pPr>
              <a:t>‹#›</a:t>
            </a:fld>
            <a:endParaRPr lang="en-US" dirty="0">
              <a:solidFill>
                <a:schemeClr val="accent3">
                  <a:shade val="7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GB"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GB"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GB"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lstStyle>
          <a:p>
            <a:pPr>
              <a:defRPr/>
            </a:pPr>
            <a:fld id="{9F77E087-8B66-46AE-AC7B-354999425D0D}" type="datetimeFigureOut">
              <a:rPr lang="en-US"/>
              <a:pPr>
                <a:defRPr/>
              </a:pPr>
              <a:t>15/11/2011</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lstStyle>
          <a:p>
            <a:pPr>
              <a:defRPr/>
            </a:pPr>
            <a:fld id="{84D660AE-88FC-4D06-8826-C9182091CCE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GB"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defRPr>
            </a:lvl1pPr>
          </a:lstStyle>
          <a:p>
            <a:pPr>
              <a:defRPr/>
            </a:pPr>
            <a:fld id="{EFADC02C-4639-44E6-B332-373850CFDF19}" type="datetimeFigureOut">
              <a:rPr lang="en-US"/>
              <a:pPr>
                <a:defRPr/>
              </a:pPr>
              <a:t>15/11/2011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defRPr>
            </a:lvl1pPr>
          </a:lstStyle>
          <a:p>
            <a:pPr>
              <a:defRPr/>
            </a:pPr>
            <a:fld id="{C484EE39-5173-4229-A14F-71CCBC62C616}" type="slidenum">
              <a:rPr lang="en-US"/>
              <a:pPr>
                <a:defRPr/>
              </a:pPr>
              <a:t>‹#›</a:t>
            </a:fld>
            <a:endParaRPr lang="en-US"/>
          </a:p>
        </p:txBody>
      </p:sp>
      <p:pic>
        <p:nvPicPr>
          <p:cNvPr id="1037" name="Picture 10" descr="un_tf_cmyk.eps"/>
          <p:cNvPicPr>
            <a:picLocks noChangeAspect="1"/>
          </p:cNvPicPr>
          <p:nvPr userDrawn="1"/>
        </p:nvPicPr>
        <p:blipFill>
          <a:blip r:embed="rId14"/>
          <a:srcRect/>
          <a:stretch>
            <a:fillRect/>
          </a:stretch>
        </p:blipFill>
        <p:spPr bwMode="auto">
          <a:xfrm>
            <a:off x="7435850" y="69850"/>
            <a:ext cx="1644650" cy="4937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26" r:id="rId1"/>
    <p:sldLayoutId id="2147484425" r:id="rId2"/>
    <p:sldLayoutId id="2147484427" r:id="rId3"/>
    <p:sldLayoutId id="2147484428" r:id="rId4"/>
    <p:sldLayoutId id="2147484429" r:id="rId5"/>
    <p:sldLayoutId id="2147484430" r:id="rId6"/>
    <p:sldLayoutId id="2147484424" r:id="rId7"/>
    <p:sldLayoutId id="2147484431" r:id="rId8"/>
    <p:sldLayoutId id="2147484432" r:id="rId9"/>
    <p:sldLayoutId id="2147484423" r:id="rId10"/>
    <p:sldLayoutId id="2147484422"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fontAlgn="base">
        <a:spcBef>
          <a:spcPts val="1200"/>
        </a:spcBef>
        <a:spcAft>
          <a:spcPct val="0"/>
        </a:spcAft>
        <a:buClr>
          <a:schemeClr val="accent1"/>
        </a:buClr>
        <a:buSzPct val="68000"/>
        <a:buFont typeface="Wingdings 3" pitchFamily="18" charset="2"/>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2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First year </a:t>
            </a:r>
            <a:r>
              <a:rPr lang="en-US" dirty="0" err="1" smtClean="0"/>
              <a:t>practicals</a:t>
            </a:r>
            <a:endParaRPr lang="en-US" dirty="0"/>
          </a:p>
        </p:txBody>
      </p:sp>
      <p:sp>
        <p:nvSpPr>
          <p:cNvPr id="14338" name="Subtitle 2"/>
          <p:cNvSpPr>
            <a:spLocks noGrp="1"/>
          </p:cNvSpPr>
          <p:nvPr>
            <p:ph type="subTitle" idx="1"/>
          </p:nvPr>
        </p:nvSpPr>
        <p:spPr>
          <a:xfrm>
            <a:off x="685800" y="3611563"/>
            <a:ext cx="7772400" cy="1200150"/>
          </a:xfrm>
        </p:spPr>
        <p:txBody>
          <a:bodyPr/>
          <a:lstStyle/>
          <a:p>
            <a:pPr marR="0"/>
            <a:r>
              <a:rPr lang="en-US" dirty="0" smtClean="0"/>
              <a:t>Lab 3: The </a:t>
            </a:r>
            <a:r>
              <a:rPr lang="en-US" dirty="0" err="1" smtClean="0"/>
              <a:t>Navon</a:t>
            </a:r>
            <a:r>
              <a:rPr lang="en-US" dirty="0" smtClean="0"/>
              <a:t> (1977) task</a:t>
            </a:r>
            <a:br>
              <a:rPr lang="en-US" dirty="0" smtClean="0"/>
            </a:br>
            <a:r>
              <a:rPr lang="en-US" dirty="0" smtClean="0"/>
              <a:t>Seeing the forest before the trees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Title</a:t>
            </a:r>
            <a:endParaRPr lang="en-GB" dirty="0"/>
          </a:p>
        </p:txBody>
      </p:sp>
      <p:sp>
        <p:nvSpPr>
          <p:cNvPr id="3" name="Content Placeholder 2"/>
          <p:cNvSpPr>
            <a:spLocks noGrp="1"/>
          </p:cNvSpPr>
          <p:nvPr>
            <p:ph idx="1"/>
          </p:nvPr>
        </p:nvSpPr>
        <p:spPr/>
        <p:txBody>
          <a:bodyPr>
            <a:normAutofit/>
          </a:bodyPr>
          <a:lstStyle/>
          <a:p>
            <a:r>
              <a:rPr lang="en-GB" dirty="0" smtClean="0"/>
              <a:t>About right</a:t>
            </a:r>
          </a:p>
          <a:p>
            <a:pPr lvl="1"/>
            <a:r>
              <a:rPr lang="en-GB" dirty="0" smtClean="0"/>
              <a:t>The ‘Beer-Goggles Effect’: The Effects of Alcohol on Attractiveness Ratings of the Opposite Gender.</a:t>
            </a:r>
          </a:p>
          <a:p>
            <a:r>
              <a:rPr lang="en-GB" dirty="0" smtClean="0"/>
              <a:t>Sometimes it is useful to refer to the things you are manipulating (the IV) &amp; what you are measuring (DV) within the title</a:t>
            </a:r>
          </a:p>
          <a:p>
            <a:r>
              <a:rPr lang="en-GB" dirty="0" smtClean="0"/>
              <a:t>The example above does just this</a:t>
            </a:r>
          </a:p>
          <a:p>
            <a:pPr lvl="1"/>
            <a:r>
              <a:rPr lang="en-GB" dirty="0" smtClean="0"/>
              <a:t>IV = Alcohol (as levels are manipulated in this study)</a:t>
            </a:r>
          </a:p>
          <a:p>
            <a:pPr lvl="1"/>
            <a:r>
              <a:rPr lang="en-GB" dirty="0" smtClean="0"/>
              <a:t>DV = Ratings of attractiveness</a:t>
            </a:r>
          </a:p>
        </p:txBody>
      </p:sp>
      <p:sp>
        <p:nvSpPr>
          <p:cNvPr id="5" name="Smiley Face 4"/>
          <p:cNvSpPr/>
          <p:nvPr/>
        </p:nvSpPr>
        <p:spPr>
          <a:xfrm>
            <a:off x="107504" y="1481138"/>
            <a:ext cx="432048" cy="432048"/>
          </a:xfrm>
          <a:prstGeom prst="smileyFace">
            <a:avLst>
              <a:gd name="adj" fmla="val 4653"/>
            </a:avLst>
          </a:prstGeom>
          <a:solidFill>
            <a:srgbClr val="CCFFCC"/>
          </a:solidFill>
          <a:ln w="254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GB" dirty="0"/>
          </a:p>
        </p:txBody>
      </p:sp>
      <p:sp>
        <p:nvSpPr>
          <p:cNvPr id="3" name="Content Placeholder 2"/>
          <p:cNvSpPr>
            <a:spLocks noGrp="1"/>
          </p:cNvSpPr>
          <p:nvPr>
            <p:ph idx="1"/>
          </p:nvPr>
        </p:nvSpPr>
        <p:spPr/>
        <p:txBody>
          <a:bodyPr/>
          <a:lstStyle/>
          <a:p>
            <a:r>
              <a:rPr lang="en-GB" dirty="0" smtClean="0"/>
              <a:t>The abstract is a short précis (about 100-150 words) of the study that is about to be presented below it</a:t>
            </a:r>
          </a:p>
          <a:p>
            <a:r>
              <a:rPr lang="en-GB" dirty="0" smtClean="0"/>
              <a:t>It is often what a reader will use to determine whether to bother to read the rest of the study</a:t>
            </a:r>
          </a:p>
          <a:p>
            <a:pPr lvl="1"/>
            <a:r>
              <a:rPr lang="en-GB" dirty="0" smtClean="0"/>
              <a:t>E.g. A literature search online will often provide the abstract of the paper</a:t>
            </a:r>
          </a:p>
          <a:p>
            <a:pPr lvl="1"/>
            <a:endParaRPr lang="en-GB" dirty="0" smtClean="0"/>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GB" dirty="0"/>
          </a:p>
        </p:txBody>
      </p:sp>
      <p:sp>
        <p:nvSpPr>
          <p:cNvPr id="3" name="Content Placeholder 2"/>
          <p:cNvSpPr>
            <a:spLocks noGrp="1"/>
          </p:cNvSpPr>
          <p:nvPr>
            <p:ph idx="1"/>
          </p:nvPr>
        </p:nvSpPr>
        <p:spPr/>
        <p:txBody>
          <a:bodyPr>
            <a:normAutofit/>
          </a:bodyPr>
          <a:lstStyle/>
          <a:p>
            <a:pPr>
              <a:lnSpc>
                <a:spcPct val="80000"/>
              </a:lnSpc>
            </a:pPr>
            <a:r>
              <a:rPr lang="en-GB" dirty="0" smtClean="0"/>
              <a:t>It should ideally contain</a:t>
            </a:r>
          </a:p>
          <a:p>
            <a:pPr lvl="1">
              <a:lnSpc>
                <a:spcPct val="80000"/>
              </a:lnSpc>
            </a:pPr>
            <a:r>
              <a:rPr lang="en-GB" sz="2400" dirty="0" smtClean="0"/>
              <a:t>a brief statement of the problem being investigated &amp; motivation for the study</a:t>
            </a:r>
          </a:p>
          <a:p>
            <a:pPr lvl="1">
              <a:lnSpc>
                <a:spcPct val="80000"/>
              </a:lnSpc>
            </a:pPr>
            <a:r>
              <a:rPr lang="en-GB" sz="2400" dirty="0" smtClean="0"/>
              <a:t>the participants investigated</a:t>
            </a:r>
          </a:p>
          <a:p>
            <a:pPr lvl="1">
              <a:lnSpc>
                <a:spcPct val="80000"/>
              </a:lnSpc>
            </a:pPr>
            <a:r>
              <a:rPr lang="en-GB" sz="2400" dirty="0" smtClean="0"/>
              <a:t>the experimental method of study</a:t>
            </a:r>
          </a:p>
          <a:p>
            <a:pPr lvl="1">
              <a:lnSpc>
                <a:spcPct val="80000"/>
              </a:lnSpc>
            </a:pPr>
            <a:r>
              <a:rPr lang="en-GB" sz="2400" dirty="0" smtClean="0"/>
              <a:t>the principal findings/results obtained</a:t>
            </a:r>
          </a:p>
          <a:p>
            <a:pPr lvl="1">
              <a:lnSpc>
                <a:spcPct val="80000"/>
              </a:lnSpc>
            </a:pPr>
            <a:r>
              <a:rPr lang="en-GB" sz="2400" dirty="0" smtClean="0"/>
              <a:t>the main conclusions drawn</a:t>
            </a:r>
          </a:p>
          <a:p>
            <a:r>
              <a:rPr lang="en-GB" dirty="0" smtClean="0"/>
              <a:t>Try not to finish with empty statements such as </a:t>
            </a:r>
            <a:r>
              <a:rPr lang="en-GB" i="1" dirty="0" smtClean="0"/>
              <a:t>‘The findings were discussed’.</a:t>
            </a:r>
          </a:p>
          <a:p>
            <a:r>
              <a:rPr lang="en-GB" dirty="0" smtClean="0"/>
              <a:t>It is normally easier to write the abstract </a:t>
            </a:r>
            <a:r>
              <a:rPr lang="en-GB" i="1" dirty="0" smtClean="0"/>
              <a:t>last, </a:t>
            </a:r>
            <a:r>
              <a:rPr lang="en-GB" dirty="0" smtClean="0"/>
              <a:t>once you know what key points of the study should be summarised.</a:t>
            </a:r>
          </a:p>
          <a:p>
            <a:endParaRPr lang="en-GB" dirty="0"/>
          </a:p>
        </p:txBody>
      </p:sp>
      <p:sp>
        <p:nvSpPr>
          <p:cNvPr id="7" name="Smiley Face 6"/>
          <p:cNvSpPr/>
          <p:nvPr/>
        </p:nvSpPr>
        <p:spPr>
          <a:xfrm>
            <a:off x="134746" y="1615264"/>
            <a:ext cx="432048" cy="432048"/>
          </a:xfrm>
          <a:prstGeom prst="smileyFace">
            <a:avLst>
              <a:gd name="adj" fmla="val 4653"/>
            </a:avLst>
          </a:prstGeom>
          <a:solidFill>
            <a:srgbClr val="CCFFCC"/>
          </a:solidFill>
          <a:ln w="254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Smiley Face 7"/>
          <p:cNvSpPr/>
          <p:nvPr/>
        </p:nvSpPr>
        <p:spPr>
          <a:xfrm>
            <a:off x="134746" y="3975599"/>
            <a:ext cx="432048" cy="432048"/>
          </a:xfrm>
          <a:prstGeom prst="smileyFace">
            <a:avLst>
              <a:gd name="adj" fmla="val -4653"/>
            </a:avLst>
          </a:prstGeom>
          <a:solidFill>
            <a:srgbClr val="FF5B64"/>
          </a:solidFill>
          <a:ln w="25400" cmpd="sng"/>
          <a:effectLst>
            <a:outerShdw blurRad="50800" dist="38100" dir="5400000">
              <a:srgbClr val="000000">
                <a:alpha val="4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Smiley Face 8"/>
          <p:cNvSpPr/>
          <p:nvPr/>
        </p:nvSpPr>
        <p:spPr>
          <a:xfrm>
            <a:off x="134746" y="4944526"/>
            <a:ext cx="432048" cy="432048"/>
          </a:xfrm>
          <a:prstGeom prst="smileyFace">
            <a:avLst>
              <a:gd name="adj" fmla="val 4653"/>
            </a:avLst>
          </a:prstGeom>
          <a:solidFill>
            <a:srgbClr val="CCFFCC"/>
          </a:solidFill>
          <a:ln w="254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Beer-Goggles example abstract</a:t>
            </a:r>
            <a:endParaRPr lang="en-GB" dirty="0"/>
          </a:p>
        </p:txBody>
      </p:sp>
      <p:sp>
        <p:nvSpPr>
          <p:cNvPr id="6" name="Content Placeholder 2"/>
          <p:cNvSpPr txBox="1">
            <a:spLocks/>
          </p:cNvSpPr>
          <p:nvPr/>
        </p:nvSpPr>
        <p:spPr>
          <a:xfrm>
            <a:off x="457200" y="4087519"/>
            <a:ext cx="8229600" cy="203864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You can see that this abstract is short</a:t>
            </a:r>
            <a:r>
              <a:rPr kumimoji="0" lang="en-GB" sz="2400" b="0" i="0" u="none" strike="noStrike" kern="1200" cap="none" spc="0" normalizeH="0" noProof="0" dirty="0" smtClean="0">
                <a:ln>
                  <a:noFill/>
                </a:ln>
                <a:solidFill>
                  <a:schemeClr val="tx1"/>
                </a:solidFill>
                <a:effectLst/>
                <a:uLnTx/>
                <a:uFillTx/>
                <a:latin typeface="+mn-lt"/>
                <a:ea typeface="+mn-ea"/>
                <a:cs typeface="+mn-cs"/>
              </a:rPr>
              <a:t>, but summarises what was done and why, and finishes with what was found from the results and how this fits with previous studies/theories.</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4"/>
          <p:cNvSpPr>
            <a:spLocks noGrp="1"/>
          </p:cNvSpPr>
          <p:nvPr>
            <p:ph idx="1"/>
          </p:nvPr>
        </p:nvSpPr>
        <p:spPr>
          <a:xfrm>
            <a:off x="457200" y="1481138"/>
            <a:ext cx="8229600" cy="2019870"/>
          </a:xfrm>
        </p:spPr>
        <p:txBody>
          <a:bodyPr/>
          <a:lstStyle/>
          <a:p>
            <a:r>
              <a:rPr lang="en-US" sz="1400" dirty="0" smtClean="0"/>
              <a:t>Ugly   (1993)   has   shown   that   the   propensity   to   misclassify   members   of   the   opposite   sex   as   attractive   is   increased   in   nightclub   settings.   This   study   was   designed   to   ascertain   whether   this   effect   is   due   to   the   dim   lighting  employed  in  these  venues,  or  the  consumption  of  alcohol  in  this  setting.  Ratings  of  the  attractiveness   of   a   set   of   stooge   participants   were   taken   in   both   a   well-lit   and   dimly-lit   nightclub   by   both   sober   and   drunk   participants.   A   2   way   ANOVA   revealed   a   significant   effect   of   alcohol   consumption,   but   not   of   the   lighting   used.  The  results  suggest  that,  contrary  to  </a:t>
            </a:r>
            <a:r>
              <a:rPr lang="en-US" sz="1400" dirty="0" err="1" smtClean="0"/>
              <a:t>Ugly’s</a:t>
            </a:r>
            <a:r>
              <a:rPr lang="en-US" sz="1400" dirty="0" smtClean="0"/>
              <a:t>  hypothesis,  dim  lighting  does  not  contribute  to  the  inflated   attractiveness  of  opposite-­‐gender  mates;  instead  these  ratings  are  influenced  solely  by  alcohol  intake.</a:t>
            </a:r>
            <a:endParaRPr lang="en-GB" sz="1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GB" dirty="0" smtClean="0"/>
              <a:t>An introduction is a little like writing an essay</a:t>
            </a:r>
          </a:p>
          <a:p>
            <a:r>
              <a:rPr lang="en-GB" dirty="0" smtClean="0"/>
              <a:t>It should try to answer the following questions:</a:t>
            </a:r>
          </a:p>
          <a:p>
            <a:pPr lvl="1"/>
            <a:r>
              <a:rPr lang="en-GB" dirty="0" smtClean="0"/>
              <a:t>Broadly introduce the area you are investigating. You may need some definitions</a:t>
            </a:r>
          </a:p>
          <a:p>
            <a:pPr lvl="1"/>
            <a:r>
              <a:rPr lang="en-GB" dirty="0" smtClean="0"/>
              <a:t>What has been done in this area of psychology before? In other words, review the current literature (theories/findings) about the topic you are investigating. Are their any inconsistencies/problems in the research so far? </a:t>
            </a:r>
          </a:p>
          <a:p>
            <a:pPr lvl="1"/>
            <a:r>
              <a:rPr lang="en-GB" dirty="0" smtClean="0"/>
              <a:t>What was the point/purpose of your study?</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a:bodyPr>
          <a:lstStyle/>
          <a:p>
            <a:pPr lvl="1"/>
            <a:r>
              <a:rPr lang="en-GB" dirty="0" smtClean="0"/>
              <a:t>State your hypothesis explicitly (but informally) towards the end of your introduction. This often means making reference to the IV(s) &amp; DV (but informally)</a:t>
            </a:r>
          </a:p>
          <a:p>
            <a:pPr lvl="2"/>
            <a:r>
              <a:rPr lang="en-GB" dirty="0" smtClean="0"/>
              <a:t>E.g. ‘This study looks at whether the amount of alcohol drunk and the gender of the consumer has an effect on the attractiveness of the mate selected.’</a:t>
            </a:r>
          </a:p>
          <a:p>
            <a:pPr lvl="1"/>
            <a:r>
              <a:rPr lang="en-GB" dirty="0" smtClean="0"/>
              <a:t>What do you expect or predict may happen? If you have an expectation then say so.</a:t>
            </a:r>
          </a:p>
          <a:p>
            <a:pPr lvl="2"/>
            <a:r>
              <a:rPr lang="en-GB" dirty="0" smtClean="0"/>
              <a:t>E.g. ‘Based on previous research discussed earlier, it is predicted that attractiveness ratings will increase as alcohol amount increases, but only for males. Attractiveness ratings made by female participants are not expected to be influenced by alcohol consumption.’</a:t>
            </a:r>
          </a:p>
          <a:p>
            <a:pPr lvl="1"/>
            <a:endParaRPr lang="en-GB" dirty="0" smtClean="0"/>
          </a:p>
          <a:p>
            <a:pPr lvl="1"/>
            <a:endParaRPr lang="en-GB" dirty="0" smtClean="0"/>
          </a:p>
          <a:p>
            <a:pPr lvl="1"/>
            <a:endParaRPr lang="en-GB" dirty="0" smtClean="0"/>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 Providing a rationale</a:t>
            </a:r>
            <a:endParaRPr lang="en-GB" dirty="0"/>
          </a:p>
        </p:txBody>
      </p:sp>
      <p:sp>
        <p:nvSpPr>
          <p:cNvPr id="3" name="Content Placeholder 2"/>
          <p:cNvSpPr>
            <a:spLocks noGrp="1"/>
          </p:cNvSpPr>
          <p:nvPr>
            <p:ph idx="1"/>
          </p:nvPr>
        </p:nvSpPr>
        <p:spPr>
          <a:xfrm>
            <a:off x="457200" y="1484785"/>
            <a:ext cx="8229600" cy="4135472"/>
          </a:xfrm>
        </p:spPr>
        <p:txBody>
          <a:bodyPr>
            <a:normAutofit fontScale="92500" lnSpcReduction="10000"/>
          </a:bodyPr>
          <a:lstStyle/>
          <a:p>
            <a:r>
              <a:rPr lang="en-GB" dirty="0" smtClean="0"/>
              <a:t>Possible reasons/rationale for a study</a:t>
            </a:r>
          </a:p>
          <a:p>
            <a:pPr lvl="1"/>
            <a:r>
              <a:rPr lang="en-GB" dirty="0" smtClean="0"/>
              <a:t>To support/test a specific theory/idea</a:t>
            </a:r>
          </a:p>
          <a:p>
            <a:pPr lvl="1"/>
            <a:r>
              <a:rPr lang="en-GB" dirty="0" smtClean="0"/>
              <a:t>To replicate/confirm an existing finding</a:t>
            </a:r>
          </a:p>
          <a:p>
            <a:pPr lvl="2"/>
            <a:r>
              <a:rPr lang="en-GB" dirty="0" smtClean="0"/>
              <a:t>A replication with a different  sample</a:t>
            </a:r>
          </a:p>
          <a:p>
            <a:pPr lvl="1"/>
            <a:r>
              <a:rPr lang="en-GB" dirty="0" smtClean="0"/>
              <a:t>To extend the findings of previous research</a:t>
            </a:r>
          </a:p>
          <a:p>
            <a:pPr lvl="2"/>
            <a:r>
              <a:rPr lang="en-GB" dirty="0" smtClean="0"/>
              <a:t>Often a replication with a change in method</a:t>
            </a:r>
          </a:p>
          <a:p>
            <a:pPr lvl="3"/>
            <a:r>
              <a:rPr lang="en-GB" dirty="0" smtClean="0"/>
              <a:t>State what differences are between your study and an existing study</a:t>
            </a:r>
          </a:p>
          <a:p>
            <a:pPr lvl="1"/>
            <a:r>
              <a:rPr lang="en-GB" dirty="0" smtClean="0"/>
              <a:t>To distinguish between different theories or resolve an anomaly (e.g. Contradictory results from previous studies)</a:t>
            </a:r>
          </a:p>
          <a:p>
            <a:pPr lvl="1"/>
            <a:r>
              <a:rPr lang="en-GB" dirty="0" smtClean="0"/>
              <a:t>To plug as gap in existing knowledge</a:t>
            </a:r>
          </a:p>
          <a:p>
            <a:r>
              <a:rPr lang="en-GB" dirty="0" smtClean="0"/>
              <a:t>The introduction doesn’t need a separate heading</a:t>
            </a:r>
          </a:p>
          <a:p>
            <a:pPr lvl="1"/>
            <a:endParaRPr lang="en-GB" dirty="0"/>
          </a:p>
        </p:txBody>
      </p:sp>
      <p:sp>
        <p:nvSpPr>
          <p:cNvPr id="4" name="TextBox 3"/>
          <p:cNvSpPr txBox="1"/>
          <p:nvPr/>
        </p:nvSpPr>
        <p:spPr>
          <a:xfrm>
            <a:off x="2962167" y="5620257"/>
            <a:ext cx="5724633" cy="101566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GB" sz="2000" b="1" dirty="0" smtClean="0">
                <a:ln w="10541" cmpd="sng">
                  <a:noFill/>
                  <a:prstDash val="solid"/>
                </a:ln>
                <a:solidFill>
                  <a:schemeClr val="tx1"/>
                </a:solidFill>
              </a:rPr>
              <a:t>TIP: Do not state the null hypothesis in the introduction. You can assume that the reader knows what a null hypothesis is.</a:t>
            </a:r>
            <a:endParaRPr lang="en-GB" sz="2000" b="1" dirty="0">
              <a:ln w="10541" cmpd="sng">
                <a:noFill/>
                <a:prstDash val="solid"/>
              </a:ln>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a:t>
            </a:r>
            <a:endParaRPr lang="en-GB" dirty="0"/>
          </a:p>
        </p:txBody>
      </p:sp>
      <p:sp>
        <p:nvSpPr>
          <p:cNvPr id="3" name="Content Placeholder 2"/>
          <p:cNvSpPr>
            <a:spLocks noGrp="1"/>
          </p:cNvSpPr>
          <p:nvPr>
            <p:ph idx="1"/>
          </p:nvPr>
        </p:nvSpPr>
        <p:spPr/>
        <p:txBody>
          <a:bodyPr>
            <a:normAutofit/>
          </a:bodyPr>
          <a:lstStyle/>
          <a:p>
            <a:r>
              <a:rPr lang="en-GB" dirty="0" smtClean="0"/>
              <a:t>Someone should be able to repeat your experiment by reading this section!</a:t>
            </a:r>
          </a:p>
          <a:p>
            <a:r>
              <a:rPr lang="en-GB" dirty="0" smtClean="0"/>
              <a:t>Include enough information for replication of the study, but avoid superfluous information</a:t>
            </a:r>
          </a:p>
          <a:p>
            <a:pPr lvl="1"/>
            <a:r>
              <a:rPr lang="en-GB" dirty="0" smtClean="0"/>
              <a:t>E.g. ‘A pencil and paper were used to record the participant’s gender’.</a:t>
            </a:r>
          </a:p>
          <a:p>
            <a:pPr lvl="1"/>
            <a:r>
              <a:rPr lang="en-GB" dirty="0" smtClean="0"/>
              <a:t>The Method always has clearly labelled sub-sections, but these do vary according to the type of experiment and the Journal type</a:t>
            </a:r>
          </a:p>
          <a:p>
            <a:pPr lvl="2"/>
            <a:r>
              <a:rPr lang="en-GB" dirty="0" smtClean="0"/>
              <a:t>E.g. You may not always need an apparatus section (unless, for example, you used a MRI scanner and wanted to report the details about it)</a:t>
            </a:r>
            <a:endParaRPr lang="en-GB" dirty="0"/>
          </a:p>
        </p:txBody>
      </p:sp>
      <p:sp>
        <p:nvSpPr>
          <p:cNvPr id="6" name="Smiley Face 5"/>
          <p:cNvSpPr/>
          <p:nvPr/>
        </p:nvSpPr>
        <p:spPr>
          <a:xfrm>
            <a:off x="457200" y="3374978"/>
            <a:ext cx="432048" cy="432048"/>
          </a:xfrm>
          <a:prstGeom prst="smileyFace">
            <a:avLst>
              <a:gd name="adj" fmla="val -4653"/>
            </a:avLst>
          </a:prstGeom>
          <a:solidFill>
            <a:srgbClr val="FF5B64"/>
          </a:solidFill>
          <a:ln w="25400" cmpd="sng"/>
          <a:effectLst>
            <a:outerShdw blurRad="50800" dist="38100" dir="5400000">
              <a:srgbClr val="000000">
                <a:alpha val="4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 –sub-sections</a:t>
            </a:r>
            <a:endParaRPr lang="en-GB" dirty="0"/>
          </a:p>
        </p:txBody>
      </p:sp>
      <p:sp>
        <p:nvSpPr>
          <p:cNvPr id="3" name="Content Placeholder 2"/>
          <p:cNvSpPr>
            <a:spLocks noGrp="1"/>
          </p:cNvSpPr>
          <p:nvPr>
            <p:ph idx="1"/>
          </p:nvPr>
        </p:nvSpPr>
        <p:spPr/>
        <p:txBody>
          <a:bodyPr>
            <a:normAutofit/>
          </a:bodyPr>
          <a:lstStyle/>
          <a:p>
            <a:r>
              <a:rPr lang="en-GB" dirty="0" smtClean="0">
                <a:solidFill>
                  <a:srgbClr val="0070C0"/>
                </a:solidFill>
              </a:rPr>
              <a:t>Design</a:t>
            </a:r>
          </a:p>
          <a:p>
            <a:r>
              <a:rPr lang="en-GB" dirty="0" smtClean="0">
                <a:solidFill>
                  <a:srgbClr val="0070C0"/>
                </a:solidFill>
              </a:rPr>
              <a:t>Participants</a:t>
            </a:r>
          </a:p>
          <a:p>
            <a:r>
              <a:rPr lang="en-GB" dirty="0" smtClean="0">
                <a:solidFill>
                  <a:srgbClr val="0070C0"/>
                </a:solidFill>
              </a:rPr>
              <a:t>Apparatus and/or Materials (optional)</a:t>
            </a:r>
          </a:p>
          <a:p>
            <a:r>
              <a:rPr lang="en-GB" dirty="0" smtClean="0">
                <a:solidFill>
                  <a:srgbClr val="0070C0"/>
                </a:solidFill>
              </a:rPr>
              <a:t>Procedure</a:t>
            </a:r>
          </a:p>
          <a:p>
            <a:r>
              <a:rPr lang="en-GB" dirty="0" smtClean="0">
                <a:solidFill>
                  <a:srgbClr val="0070C0"/>
                </a:solidFill>
              </a:rPr>
              <a:t>Scoring (optional)</a:t>
            </a:r>
          </a:p>
          <a:p>
            <a:endParaRPr lang="en-GB" dirty="0" smtClean="0"/>
          </a:p>
          <a:p>
            <a:r>
              <a:rPr lang="en-GB" dirty="0" smtClean="0"/>
              <a:t>Sometimes the order of these sub-sections will be different if you pick up an academic paper. Try to stick with the order above.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sub-section</a:t>
            </a:r>
            <a:endParaRPr lang="en-GB" dirty="0"/>
          </a:p>
        </p:txBody>
      </p:sp>
      <p:sp>
        <p:nvSpPr>
          <p:cNvPr id="3" name="Content Placeholder 2"/>
          <p:cNvSpPr>
            <a:spLocks noGrp="1"/>
          </p:cNvSpPr>
          <p:nvPr>
            <p:ph idx="1"/>
          </p:nvPr>
        </p:nvSpPr>
        <p:spPr/>
        <p:txBody>
          <a:bodyPr>
            <a:normAutofit/>
          </a:bodyPr>
          <a:lstStyle/>
          <a:p>
            <a:r>
              <a:rPr lang="en-GB" dirty="0" smtClean="0"/>
              <a:t>Here you should formally describe the type of design being used (using psychological design language)</a:t>
            </a:r>
          </a:p>
          <a:p>
            <a:pPr lvl="1"/>
            <a:r>
              <a:rPr lang="en-GB" dirty="0" smtClean="0"/>
              <a:t>This is more often the case for an experimental design where IVs are manipulated and DVs measured. Not all designs (e.g. </a:t>
            </a:r>
            <a:r>
              <a:rPr lang="en-GB" dirty="0" err="1" smtClean="0"/>
              <a:t>correlational</a:t>
            </a:r>
            <a:r>
              <a:rPr lang="en-GB" dirty="0" smtClean="0"/>
              <a:t>) have IVs!</a:t>
            </a:r>
          </a:p>
          <a:p>
            <a:r>
              <a:rPr lang="en-GB" dirty="0" smtClean="0"/>
              <a:t>Directly mention and define all IV(s)/DV(s). </a:t>
            </a:r>
          </a:p>
          <a:p>
            <a:pPr lvl="1"/>
            <a:r>
              <a:rPr lang="en-GB" dirty="0" smtClean="0"/>
              <a:t>Remember to report units of measurement for DVs!</a:t>
            </a:r>
          </a:p>
          <a:p>
            <a:r>
              <a:rPr lang="en-GB" dirty="0" smtClean="0"/>
              <a:t>Conditions of the design should be mentioned and how they were manipulated</a:t>
            </a:r>
          </a:p>
          <a:p>
            <a:pPr lvl="1"/>
            <a:r>
              <a:rPr lang="en-GB" dirty="0" smtClean="0"/>
              <a:t>E.g. Design type might be a between-subjects design</a:t>
            </a:r>
          </a:p>
          <a:p>
            <a:endParaRPr lang="en-GB"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1"/>
          <p:cNvSpPr>
            <a:spLocks noGrp="1"/>
          </p:cNvSpPr>
          <p:nvPr>
            <p:ph idx="1"/>
          </p:nvPr>
        </p:nvSpPr>
        <p:spPr/>
        <p:txBody>
          <a:bodyPr/>
          <a:lstStyle/>
          <a:p>
            <a:r>
              <a:rPr lang="en-GB" dirty="0" smtClean="0"/>
              <a:t>In this class you will learn about;</a:t>
            </a:r>
            <a:endParaRPr lang="en-US" dirty="0" smtClean="0"/>
          </a:p>
          <a:p>
            <a:pPr lvl="1"/>
            <a:r>
              <a:rPr lang="en-US" dirty="0" smtClean="0"/>
              <a:t>Writing a report (mimicking a journal article)</a:t>
            </a:r>
          </a:p>
          <a:p>
            <a:pPr lvl="1"/>
            <a:r>
              <a:rPr lang="en-US" dirty="0" err="1" smtClean="0"/>
              <a:t>Navon’s</a:t>
            </a:r>
            <a:r>
              <a:rPr lang="en-US" dirty="0" smtClean="0"/>
              <a:t> study (1977) of global versus local processing in perception</a:t>
            </a:r>
            <a:endParaRPr lang="en-GB" dirty="0" smtClean="0"/>
          </a:p>
        </p:txBody>
      </p:sp>
      <p:sp>
        <p:nvSpPr>
          <p:cNvPr id="3" name="Title 2"/>
          <p:cNvSpPr>
            <a:spLocks noGrp="1"/>
          </p:cNvSpPr>
          <p:nvPr>
            <p:ph type="title"/>
          </p:nvPr>
        </p:nvSpPr>
        <p:spPr/>
        <p:txBody>
          <a:bodyPr/>
          <a:lstStyle/>
          <a:p>
            <a:pPr fontAlgn="auto">
              <a:spcAft>
                <a:spcPts val="0"/>
              </a:spcAft>
              <a:defRPr/>
            </a:pPr>
            <a:r>
              <a:rPr lang="en-GB" dirty="0" smtClean="0"/>
              <a:t>Objectives of this class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sub-section</a:t>
            </a:r>
            <a:endParaRPr lang="en-GB" dirty="0"/>
          </a:p>
        </p:txBody>
      </p:sp>
      <p:sp>
        <p:nvSpPr>
          <p:cNvPr id="3" name="Content Placeholder 2"/>
          <p:cNvSpPr>
            <a:spLocks noGrp="1"/>
          </p:cNvSpPr>
          <p:nvPr>
            <p:ph idx="1"/>
          </p:nvPr>
        </p:nvSpPr>
        <p:spPr/>
        <p:txBody>
          <a:bodyPr>
            <a:normAutofit/>
          </a:bodyPr>
          <a:lstStyle/>
          <a:p>
            <a:r>
              <a:rPr lang="en-GB" dirty="0" smtClean="0"/>
              <a:t>How many participants were tested under each condition?</a:t>
            </a:r>
          </a:p>
          <a:p>
            <a:r>
              <a:rPr lang="en-GB" dirty="0" smtClean="0"/>
              <a:t>Any design controls should be mentioned here. </a:t>
            </a:r>
          </a:p>
          <a:p>
            <a:pPr lvl="1"/>
            <a:r>
              <a:rPr lang="en-GB" dirty="0" smtClean="0"/>
              <a:t>E.g. If the design counterbalanced for the ordering of two conditions, then say so.</a:t>
            </a:r>
          </a:p>
          <a:p>
            <a:r>
              <a:rPr lang="en-GB" dirty="0" smtClean="0"/>
              <a:t>How did you assign participants to conditions (or orders of conditions)?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sub-section</a:t>
            </a:r>
            <a:endParaRPr lang="en-GB" dirty="0"/>
          </a:p>
        </p:txBody>
      </p:sp>
      <p:sp>
        <p:nvSpPr>
          <p:cNvPr id="5" name="Content Placeholder 4"/>
          <p:cNvSpPr>
            <a:spLocks noGrp="1"/>
          </p:cNvSpPr>
          <p:nvPr>
            <p:ph idx="1"/>
          </p:nvPr>
        </p:nvSpPr>
        <p:spPr/>
        <p:txBody>
          <a:bodyPr/>
          <a:lstStyle/>
          <a:p>
            <a:r>
              <a:rPr lang="en-GB" dirty="0" smtClean="0"/>
              <a:t>Example:</a:t>
            </a:r>
          </a:p>
          <a:p>
            <a:pPr lvl="0"/>
            <a:r>
              <a:rPr lang="en-GB" dirty="0" smtClean="0"/>
              <a:t>‘A repeated measures design was used. There were two independent variables: the lighting used in the nightclub (bright or dim) and the level of alcohol consumed (none or 6 pints). There were two dependent variables that were analysed separately: the participant’s ratings of physical attractiveness (the COAR scale) and their ratings of the attractiveness of personality (the CRAPS scale). Participants took part in all four conditions of the experiment.’</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Participants sub-section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So who were tested in your experiment?</a:t>
            </a:r>
          </a:p>
          <a:p>
            <a:r>
              <a:rPr lang="en-GB" dirty="0" smtClean="0"/>
              <a:t>What age and gender were they?</a:t>
            </a:r>
          </a:p>
          <a:p>
            <a:r>
              <a:rPr lang="en-GB" dirty="0" smtClean="0"/>
              <a:t>How did you select them?</a:t>
            </a:r>
          </a:p>
          <a:p>
            <a:pPr lvl="1"/>
            <a:r>
              <a:rPr lang="en-GB" dirty="0" smtClean="0"/>
              <a:t>A random sample?</a:t>
            </a:r>
          </a:p>
          <a:p>
            <a:pPr lvl="1"/>
            <a:r>
              <a:rPr lang="en-GB" dirty="0" smtClean="0"/>
              <a:t>A snowball sample?</a:t>
            </a:r>
          </a:p>
          <a:p>
            <a:pPr lvl="1"/>
            <a:r>
              <a:rPr lang="en-GB" dirty="0" smtClean="0"/>
              <a:t>A convenience sample?</a:t>
            </a:r>
          </a:p>
          <a:p>
            <a:r>
              <a:rPr lang="en-GB" dirty="0" smtClean="0"/>
              <a:t>How many of them were there?</a:t>
            </a:r>
          </a:p>
          <a:p>
            <a:r>
              <a:rPr lang="en-GB" dirty="0" smtClean="0"/>
              <a:t>Were there specific characteristics (selection criteria) of the people you tested that should be mentioned?</a:t>
            </a:r>
          </a:p>
          <a:p>
            <a:pPr lvl="1"/>
            <a:r>
              <a:rPr lang="en-GB" dirty="0" smtClean="0"/>
              <a:t>E.g. All participants were right handed and bilingual.</a:t>
            </a:r>
          </a:p>
          <a:p>
            <a:pPr lvl="1"/>
            <a:r>
              <a:rPr lang="en-GB" dirty="0" smtClean="0"/>
              <a:t>Only mention such things </a:t>
            </a:r>
            <a:r>
              <a:rPr lang="en-GB" b="1" dirty="0" smtClean="0"/>
              <a:t>if</a:t>
            </a:r>
            <a:r>
              <a:rPr lang="en-GB" dirty="0" smtClean="0"/>
              <a:t> they are important to your study</a:t>
            </a:r>
          </a:p>
          <a:p>
            <a:pPr lvl="1"/>
            <a:endParaRPr lang="en-GB"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Participants sub-section</a:t>
            </a:r>
            <a:endParaRPr lang="en-GB" dirty="0"/>
          </a:p>
        </p:txBody>
      </p:sp>
      <p:sp>
        <p:nvSpPr>
          <p:cNvPr id="5" name="Content Placeholder 4"/>
          <p:cNvSpPr>
            <a:spLocks noGrp="1"/>
          </p:cNvSpPr>
          <p:nvPr>
            <p:ph idx="1"/>
          </p:nvPr>
        </p:nvSpPr>
        <p:spPr/>
        <p:txBody>
          <a:bodyPr/>
          <a:lstStyle/>
          <a:p>
            <a:r>
              <a:rPr lang="en-GB" dirty="0" smtClean="0"/>
              <a:t>Example:</a:t>
            </a:r>
          </a:p>
          <a:p>
            <a:pPr lvl="0"/>
            <a:r>
              <a:rPr lang="en-GB" dirty="0" smtClean="0"/>
              <a:t>‘Fifty participants completed all conditions of this study: 25 were male and 25 female. Ages ranged from 18 to 39 years (M = 24.26, SD = 3.52 years). Participants were all undergraduate students at the University of Sussex who took part in return for free admission to the nightclub. All participants were naive to the purpose of the experiment.’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Apparatus / Materials sub-section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This section describes the apparatus and materials used in testing the participants</a:t>
            </a:r>
          </a:p>
          <a:p>
            <a:r>
              <a:rPr lang="en-GB" dirty="0" smtClean="0"/>
              <a:t>Apparatus includes specialist equipment e.g. An Apple Mackintosh computer running E-Prime.</a:t>
            </a:r>
          </a:p>
          <a:p>
            <a:r>
              <a:rPr lang="en-GB" dirty="0" smtClean="0"/>
              <a:t>Clear sentences should be used to describe apparatus/materials and </a:t>
            </a:r>
            <a:r>
              <a:rPr lang="en-GB" i="1" dirty="0" smtClean="0"/>
              <a:t>not bulleted lists</a:t>
            </a:r>
            <a:r>
              <a:rPr lang="en-GB" dirty="0" smtClean="0"/>
              <a:t>!</a:t>
            </a:r>
          </a:p>
          <a:p>
            <a:r>
              <a:rPr lang="en-GB" dirty="0" smtClean="0"/>
              <a:t>Sometimes a </a:t>
            </a:r>
            <a:r>
              <a:rPr lang="en-GB" u="sng" dirty="0" smtClean="0"/>
              <a:t>Stimuli</a:t>
            </a:r>
            <a:r>
              <a:rPr lang="en-GB" dirty="0" smtClean="0"/>
              <a:t> section is used to describe the stimulus materials that participants responded to</a:t>
            </a:r>
          </a:p>
          <a:p>
            <a:pPr lvl="1"/>
            <a:r>
              <a:rPr lang="en-GB" dirty="0" smtClean="0"/>
              <a:t>E.g. Stimuli were four geometric shapes, each containing the letter A-D. Shapes were approximately 2cm wide by 2cm high and were presented in red.</a:t>
            </a:r>
          </a:p>
          <a:p>
            <a:pPr lvl="1"/>
            <a:r>
              <a:rPr lang="en-GB" dirty="0" smtClean="0"/>
              <a:t>Sometimes you might find it easier to give some visual examples of stimuli if relevant within a figure, which you can make reference to in your write-up.</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79712" y="1765696"/>
            <a:ext cx="4680520"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An Example Figure</a:t>
            </a:r>
            <a:endParaRPr lang="en-GB" dirty="0"/>
          </a:p>
        </p:txBody>
      </p:sp>
      <p:sp>
        <p:nvSpPr>
          <p:cNvPr id="11" name="Content Placeholder 10"/>
          <p:cNvSpPr>
            <a:spLocks noGrp="1"/>
          </p:cNvSpPr>
          <p:nvPr>
            <p:ph idx="1"/>
          </p:nvPr>
        </p:nvSpPr>
        <p:spPr>
          <a:xfrm>
            <a:off x="457200" y="4069952"/>
            <a:ext cx="8229600" cy="1804307"/>
          </a:xfrm>
        </p:spPr>
        <p:txBody>
          <a:bodyPr>
            <a:normAutofit fontScale="62500" lnSpcReduction="20000"/>
          </a:bodyPr>
          <a:lstStyle/>
          <a:p>
            <a:r>
              <a:rPr lang="en-GB" dirty="0" smtClean="0"/>
              <a:t>Reports can contain </a:t>
            </a:r>
            <a:r>
              <a:rPr lang="en-GB" i="1" dirty="0" smtClean="0"/>
              <a:t>figures</a:t>
            </a:r>
            <a:r>
              <a:rPr lang="en-GB" dirty="0" smtClean="0"/>
              <a:t> and/or tables and reference to any figure/table should be made in the main text of your report.</a:t>
            </a:r>
          </a:p>
          <a:p>
            <a:r>
              <a:rPr lang="en-GB" dirty="0" smtClean="0"/>
              <a:t>A figure can be a graph, charts, drawings, a photograph, a diagram, etc. and these elements are always referred to as a </a:t>
            </a:r>
            <a:r>
              <a:rPr lang="en-GB" b="1" dirty="0" smtClean="0"/>
              <a:t>‘figure’</a:t>
            </a:r>
            <a:r>
              <a:rPr lang="en-GB" dirty="0" smtClean="0"/>
              <a:t> and numbered consecutively. The figure should have a title/caption </a:t>
            </a:r>
            <a:r>
              <a:rPr lang="en-GB" b="1" u="sng" dirty="0" smtClean="0"/>
              <a:t>below</a:t>
            </a:r>
            <a:r>
              <a:rPr lang="en-GB" dirty="0" smtClean="0"/>
              <a:t> it (as in the example at the top!)</a:t>
            </a:r>
          </a:p>
          <a:p>
            <a:r>
              <a:rPr lang="en-GB" dirty="0" smtClean="0"/>
              <a:t>Just to be awkward, tables have the title and caption </a:t>
            </a:r>
            <a:r>
              <a:rPr lang="en-GB" b="1" u="sng" dirty="0" smtClean="0"/>
              <a:t>above</a:t>
            </a:r>
            <a:r>
              <a:rPr lang="en-GB" dirty="0" smtClean="0"/>
              <a:t> the table!!</a:t>
            </a:r>
            <a:endParaRPr lang="en-GB" dirty="0"/>
          </a:p>
        </p:txBody>
      </p:sp>
      <p:sp>
        <p:nvSpPr>
          <p:cNvPr id="4" name="Oval 3"/>
          <p:cNvSpPr/>
          <p:nvPr/>
        </p:nvSpPr>
        <p:spPr>
          <a:xfrm>
            <a:off x="2411760" y="2053728"/>
            <a:ext cx="792088" cy="792088"/>
          </a:xfrm>
          <a:prstGeom prst="ellipse">
            <a:avLst/>
          </a:prstGeom>
          <a:solidFill>
            <a:schemeClr val="bg1">
              <a:lumMod val="65000"/>
            </a:schemeClr>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5" name="Rectangle 4"/>
          <p:cNvSpPr/>
          <p:nvPr/>
        </p:nvSpPr>
        <p:spPr>
          <a:xfrm>
            <a:off x="3419872" y="2053728"/>
            <a:ext cx="792088" cy="792088"/>
          </a:xfrm>
          <a:prstGeom prst="rect">
            <a:avLst/>
          </a:prstGeom>
          <a:solidFill>
            <a:schemeClr val="bg1">
              <a:lumMod val="65000"/>
            </a:schemeClr>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7" name="Isosceles Triangle 6"/>
          <p:cNvSpPr/>
          <p:nvPr/>
        </p:nvSpPr>
        <p:spPr>
          <a:xfrm>
            <a:off x="4427984" y="2053728"/>
            <a:ext cx="792088" cy="792088"/>
          </a:xfrm>
          <a:prstGeom prst="triangle">
            <a:avLst/>
          </a:prstGeom>
          <a:solidFill>
            <a:schemeClr val="bg1">
              <a:lumMod val="65000"/>
            </a:schemeClr>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C</a:t>
            </a:r>
          </a:p>
          <a:p>
            <a:pPr algn="ctr"/>
            <a:endParaRPr lang="en-GB" dirty="0"/>
          </a:p>
        </p:txBody>
      </p:sp>
      <p:sp>
        <p:nvSpPr>
          <p:cNvPr id="8" name="5-Point Star 7"/>
          <p:cNvSpPr/>
          <p:nvPr/>
        </p:nvSpPr>
        <p:spPr>
          <a:xfrm>
            <a:off x="5364088" y="2032996"/>
            <a:ext cx="864096" cy="792088"/>
          </a:xfrm>
          <a:prstGeom prst="star5">
            <a:avLst/>
          </a:prstGeom>
          <a:solidFill>
            <a:schemeClr val="bg1">
              <a:lumMod val="65000"/>
            </a:schemeClr>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9" name="TextBox 8"/>
          <p:cNvSpPr txBox="1"/>
          <p:nvPr/>
        </p:nvSpPr>
        <p:spPr>
          <a:xfrm>
            <a:off x="683568" y="3207597"/>
            <a:ext cx="7416824" cy="646331"/>
          </a:xfrm>
          <a:prstGeom prst="rect">
            <a:avLst/>
          </a:prstGeom>
          <a:noFill/>
        </p:spPr>
        <p:txBody>
          <a:bodyPr wrap="square" rtlCol="0">
            <a:spAutoFit/>
          </a:bodyPr>
          <a:lstStyle/>
          <a:p>
            <a:r>
              <a:rPr lang="en-GB" i="1" dirty="0" smtClean="0"/>
              <a:t>Figure 1</a:t>
            </a:r>
            <a:r>
              <a:rPr lang="en-GB" dirty="0" smtClean="0"/>
              <a:t>: Examples of the four geometric shape stimuli used in the procedure (not to scale).</a:t>
            </a:r>
            <a:endParaRPr lang="en-GB" dirty="0"/>
          </a:p>
        </p:txBody>
      </p:sp>
      <p:cxnSp>
        <p:nvCxnSpPr>
          <p:cNvPr id="13" name="Straight Arrow Connector 12"/>
          <p:cNvCxnSpPr/>
          <p:nvPr/>
        </p:nvCxnSpPr>
        <p:spPr>
          <a:xfrm rot="16200000" flipH="1">
            <a:off x="755576" y="2917824"/>
            <a:ext cx="504056" cy="21602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179512" y="2053728"/>
            <a:ext cx="1296144" cy="646331"/>
          </a:xfrm>
          <a:prstGeom prst="rect">
            <a:avLst/>
          </a:prstGeom>
          <a:noFill/>
        </p:spPr>
        <p:txBody>
          <a:bodyPr wrap="square" rtlCol="0">
            <a:spAutoFit/>
          </a:bodyPr>
          <a:lstStyle/>
          <a:p>
            <a:r>
              <a:rPr lang="en-GB" dirty="0" smtClean="0">
                <a:solidFill>
                  <a:srgbClr val="FF0000"/>
                </a:solidFill>
              </a:rPr>
              <a:t>Title (in italics)</a:t>
            </a:r>
            <a:endParaRPr lang="en-GB" dirty="0">
              <a:solidFill>
                <a:srgbClr val="FF0000"/>
              </a:solidFill>
            </a:endParaRPr>
          </a:p>
        </p:txBody>
      </p:sp>
      <p:sp>
        <p:nvSpPr>
          <p:cNvPr id="15" name="TextBox 14"/>
          <p:cNvSpPr txBox="1"/>
          <p:nvPr/>
        </p:nvSpPr>
        <p:spPr>
          <a:xfrm>
            <a:off x="7956376" y="3637904"/>
            <a:ext cx="1008112" cy="369332"/>
          </a:xfrm>
          <a:prstGeom prst="rect">
            <a:avLst/>
          </a:prstGeom>
          <a:noFill/>
        </p:spPr>
        <p:txBody>
          <a:bodyPr wrap="square" rtlCol="0">
            <a:spAutoFit/>
          </a:bodyPr>
          <a:lstStyle/>
          <a:p>
            <a:r>
              <a:rPr lang="en-GB" dirty="0" smtClean="0">
                <a:solidFill>
                  <a:srgbClr val="FF0000"/>
                </a:solidFill>
              </a:rPr>
              <a:t>Caption</a:t>
            </a:r>
            <a:endParaRPr lang="en-GB" dirty="0">
              <a:solidFill>
                <a:srgbClr val="FF0000"/>
              </a:solidFill>
            </a:endParaRPr>
          </a:p>
        </p:txBody>
      </p:sp>
      <p:cxnSp>
        <p:nvCxnSpPr>
          <p:cNvPr id="16" name="Straight Arrow Connector 15"/>
          <p:cNvCxnSpPr>
            <a:stCxn id="15" idx="1"/>
          </p:cNvCxnSpPr>
          <p:nvPr/>
        </p:nvCxnSpPr>
        <p:spPr>
          <a:xfrm rot="10800000">
            <a:off x="6300192" y="3565896"/>
            <a:ext cx="1656184" cy="25667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More on presenting Figures/Tables</a:t>
            </a:r>
            <a:endParaRPr lang="en-GB" dirty="0"/>
          </a:p>
        </p:txBody>
      </p:sp>
      <p:sp>
        <p:nvSpPr>
          <p:cNvPr id="3" name="Content Placeholder 2"/>
          <p:cNvSpPr>
            <a:spLocks noGrp="1"/>
          </p:cNvSpPr>
          <p:nvPr>
            <p:ph idx="1"/>
          </p:nvPr>
        </p:nvSpPr>
        <p:spPr>
          <a:xfrm>
            <a:off x="894388" y="1481138"/>
            <a:ext cx="7792412" cy="4525962"/>
          </a:xfrm>
        </p:spPr>
        <p:txBody>
          <a:bodyPr>
            <a:normAutofit fontScale="92500" lnSpcReduction="20000"/>
          </a:bodyPr>
          <a:lstStyle/>
          <a:p>
            <a:r>
              <a:rPr lang="en-US" dirty="0" smtClean="0"/>
              <a:t>Figures/Tables often help explain things in fewer words</a:t>
            </a:r>
          </a:p>
          <a:p>
            <a:r>
              <a:rPr lang="en-US" dirty="0" smtClean="0"/>
              <a:t>The reader should not have to refer to the text to understand your tables and figures: there should be explanatory figure/table captions</a:t>
            </a:r>
          </a:p>
          <a:p>
            <a:r>
              <a:rPr lang="en-US" dirty="0" smtClean="0"/>
              <a:t>Figures and tables are </a:t>
            </a:r>
            <a:r>
              <a:rPr lang="en-US" dirty="0" err="1" smtClean="0"/>
              <a:t>labelled</a:t>
            </a:r>
            <a:r>
              <a:rPr lang="en-US" dirty="0" smtClean="0"/>
              <a:t> independently</a:t>
            </a:r>
          </a:p>
          <a:p>
            <a:pPr lvl="1">
              <a:buFont typeface="Arial"/>
              <a:buChar char="•"/>
            </a:pPr>
            <a:r>
              <a:rPr lang="en-US" dirty="0" smtClean="0"/>
              <a:t>E.g. Figure 1 then later Table 1 (not Figure 1 then later Table 2!)</a:t>
            </a:r>
          </a:p>
          <a:p>
            <a:r>
              <a:rPr lang="en-US" dirty="0" smtClean="0"/>
              <a:t>Axes on graphs should be clearly </a:t>
            </a:r>
            <a:r>
              <a:rPr lang="en-US" dirty="0" err="1" smtClean="0"/>
              <a:t>labelled</a:t>
            </a:r>
            <a:endParaRPr lang="en-US" dirty="0" smtClean="0"/>
          </a:p>
          <a:p>
            <a:r>
              <a:rPr lang="en-US" dirty="0" smtClean="0"/>
              <a:t>Units of measurement should be clear</a:t>
            </a:r>
          </a:p>
          <a:p>
            <a:r>
              <a:rPr lang="en-US" dirty="0" smtClean="0">
                <a:solidFill>
                  <a:srgbClr val="FF0000"/>
                </a:solidFill>
              </a:rPr>
              <a:t>Don’t </a:t>
            </a:r>
            <a:r>
              <a:rPr lang="en-US" dirty="0" smtClean="0"/>
              <a:t>refer to ‘graphs’, ‘diagrams’, ‘pictures’, photographs’ etc. in your main report text; use the terms ‘Figure’ and/or ‘Table’</a:t>
            </a:r>
          </a:p>
          <a:p>
            <a:endParaRPr lang="en-GB" dirty="0"/>
          </a:p>
        </p:txBody>
      </p:sp>
      <p:sp>
        <p:nvSpPr>
          <p:cNvPr id="5" name="Smiley Face 4"/>
          <p:cNvSpPr/>
          <p:nvPr/>
        </p:nvSpPr>
        <p:spPr>
          <a:xfrm>
            <a:off x="462340" y="4917966"/>
            <a:ext cx="432048" cy="432048"/>
          </a:xfrm>
          <a:prstGeom prst="smileyFace">
            <a:avLst>
              <a:gd name="adj" fmla="val -4653"/>
            </a:avLst>
          </a:prstGeom>
          <a:solidFill>
            <a:srgbClr val="FF5B64"/>
          </a:solidFill>
          <a:ln w="25400" cmpd="sng"/>
          <a:effectLst>
            <a:outerShdw blurRad="50800" dist="38100" dir="5400000">
              <a:srgbClr val="000000">
                <a:alpha val="4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Procedure sub-section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This section should state how the design was implemented with the pre-mentioned participants, using the pre-mentioned design and apparatus/stimuli.</a:t>
            </a:r>
          </a:p>
          <a:p>
            <a:r>
              <a:rPr lang="en-GB" dirty="0" smtClean="0"/>
              <a:t>So when participants took part, what happened to them, and in what order, from the moment they began? </a:t>
            </a:r>
          </a:p>
          <a:p>
            <a:r>
              <a:rPr lang="en-GB" dirty="0" smtClean="0"/>
              <a:t>Mention important timings (especially important in many cognitive tasks).</a:t>
            </a:r>
          </a:p>
          <a:p>
            <a:r>
              <a:rPr lang="en-GB" dirty="0" smtClean="0"/>
              <a:t>Need enough detail to be able to replicate the procedure.</a:t>
            </a:r>
          </a:p>
          <a:p>
            <a:pPr lvl="1"/>
            <a:r>
              <a:rPr lang="en-GB" dirty="0" smtClean="0"/>
              <a:t>Only include relevant detail!</a:t>
            </a:r>
          </a:p>
          <a:p>
            <a:pPr lvl="1"/>
            <a:r>
              <a:rPr lang="en-GB" dirty="0" smtClean="0">
                <a:solidFill>
                  <a:srgbClr val="FF0000"/>
                </a:solidFill>
              </a:rPr>
              <a:t>TOO DETAILED: E.g. Participants arrived 10 minutes before the start of the experiment. They were permitted, but not required, to sit. The wind was coming from the West… </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Procedure sub-section</a:t>
            </a:r>
            <a:endParaRPr lang="en-GB" dirty="0"/>
          </a:p>
        </p:txBody>
      </p:sp>
      <p:sp>
        <p:nvSpPr>
          <p:cNvPr id="3" name="Content Placeholder 2"/>
          <p:cNvSpPr>
            <a:spLocks noGrp="1"/>
          </p:cNvSpPr>
          <p:nvPr>
            <p:ph idx="1"/>
          </p:nvPr>
        </p:nvSpPr>
        <p:spPr/>
        <p:txBody>
          <a:bodyPr>
            <a:normAutofit/>
          </a:bodyPr>
          <a:lstStyle/>
          <a:p>
            <a:r>
              <a:rPr lang="en-GB" dirty="0" smtClean="0"/>
              <a:t>Very long instructions that were given to participants can be put into an appendix (but must be referred to e.g. ‘For a full transcript of the instructions, see appendix 1.’)</a:t>
            </a:r>
          </a:p>
          <a:p>
            <a:pPr lvl="2"/>
            <a:r>
              <a:rPr lang="en-GB" dirty="0" smtClean="0"/>
              <a:t>Shorter instructions can be included in the main procedure section.</a:t>
            </a:r>
          </a:p>
          <a:p>
            <a:r>
              <a:rPr lang="en-GB" dirty="0" smtClean="0"/>
              <a:t>Any emphasis within instructions about how to respond should be made clear</a:t>
            </a:r>
          </a:p>
          <a:p>
            <a:pPr lvl="1"/>
            <a:r>
              <a:rPr lang="en-GB" dirty="0" smtClean="0"/>
              <a:t>E.g. Participants were asked to respond as quickly as possible but were also reminded to be as accurate as they could be.</a:t>
            </a:r>
          </a:p>
          <a:p>
            <a:pPr lvl="2"/>
            <a:endParaRPr lang="en-GB" dirty="0" smtClean="0"/>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This section provides the reader with a clear, concise summary of the data you collected and the results of any statistical tests</a:t>
            </a:r>
          </a:p>
          <a:p>
            <a:r>
              <a:rPr lang="en-GB" dirty="0" smtClean="0"/>
              <a:t>Normally two parts to the results (not sub-sections though!)</a:t>
            </a:r>
          </a:p>
          <a:p>
            <a:pPr marL="971550" lvl="1" indent="-514350">
              <a:spcAft>
                <a:spcPts val="600"/>
              </a:spcAft>
              <a:buFont typeface="+mj-lt"/>
              <a:buAutoNum type="arabicPeriod"/>
            </a:pPr>
            <a:r>
              <a:rPr lang="en-GB" dirty="0" smtClean="0"/>
              <a:t>Describe/Present the descriptive statistics</a:t>
            </a:r>
          </a:p>
          <a:p>
            <a:pPr marL="1225296" lvl="2" indent="-457200">
              <a:spcAft>
                <a:spcPts val="600"/>
              </a:spcAft>
            </a:pPr>
            <a:r>
              <a:rPr lang="en-GB" dirty="0" smtClean="0"/>
              <a:t>Means, standard deviations etc. for each group/condition</a:t>
            </a:r>
          </a:p>
          <a:p>
            <a:pPr marL="971550" lvl="1" indent="-514350">
              <a:spcAft>
                <a:spcPts val="600"/>
              </a:spcAft>
              <a:buFont typeface="+mj-lt"/>
              <a:buAutoNum type="arabicPeriod"/>
            </a:pPr>
            <a:r>
              <a:rPr lang="en-GB" dirty="0" smtClean="0"/>
              <a:t>Follow with inferential statistical tests you have performed to examine the data</a:t>
            </a:r>
          </a:p>
          <a:p>
            <a:pPr marL="1225296" lvl="2" indent="-457200">
              <a:spcAft>
                <a:spcPts val="600"/>
              </a:spcAft>
            </a:pPr>
            <a:r>
              <a:rPr lang="en-GB" dirty="0" err="1" smtClean="0"/>
              <a:t>t</a:t>
            </a:r>
            <a:r>
              <a:rPr lang="en-GB" dirty="0" smtClean="0"/>
              <a:t>-tests, ANOVA results, correlations etc.</a:t>
            </a:r>
          </a:p>
          <a:p>
            <a:pPr marL="1225296" lvl="2" indent="-457200">
              <a:spcAft>
                <a:spcPts val="600"/>
              </a:spcAft>
            </a:pPr>
            <a:r>
              <a:rPr lang="en-GB" dirty="0" smtClean="0"/>
              <a:t>E.g. ‘An independent samples </a:t>
            </a:r>
            <a:r>
              <a:rPr lang="en-GB" i="1" dirty="0" smtClean="0"/>
              <a:t>t</a:t>
            </a:r>
            <a:r>
              <a:rPr lang="en-GB" dirty="0" smtClean="0"/>
              <a:t>-test was performed to examine any differences between the male and female groups. Males performed significantly faster than females (</a:t>
            </a:r>
            <a:r>
              <a:rPr lang="en-GB" i="1" dirty="0" smtClean="0"/>
              <a:t>t </a:t>
            </a:r>
            <a:r>
              <a:rPr lang="en-GB" dirty="0" smtClean="0"/>
              <a:t>(29) = 3.65, </a:t>
            </a:r>
            <a:r>
              <a:rPr lang="en-GB" i="1" dirty="0" smtClean="0"/>
              <a:t>p </a:t>
            </a:r>
            <a:r>
              <a:rPr lang="en-GB" dirty="0" smtClean="0"/>
              <a:t>&lt; .05</a:t>
            </a:r>
            <a:r>
              <a:rPr lang="en-GB" i="1" dirty="0" smtClean="0"/>
              <a:t>)</a:t>
            </a:r>
          </a:p>
          <a:p>
            <a:pPr marL="1225296" lvl="2" indent="-457200">
              <a:spcAft>
                <a:spcPts val="600"/>
              </a:spcAft>
            </a:pPr>
            <a:r>
              <a:rPr lang="en-GB" dirty="0" smtClean="0"/>
              <a:t>Note that italics are used for a statistic (in this case </a:t>
            </a:r>
            <a:r>
              <a:rPr lang="en-GB" i="1" dirty="0" smtClean="0"/>
              <a:t>t</a:t>
            </a:r>
            <a:r>
              <a:rPr lang="en-GB" dirty="0" smtClean="0"/>
              <a:t>) and for </a:t>
            </a:r>
            <a:r>
              <a:rPr lang="en-GB" i="1" dirty="0" smtClean="0"/>
              <a:t>p</a:t>
            </a:r>
          </a:p>
          <a:p>
            <a:pPr>
              <a:spcAft>
                <a:spcPts val="600"/>
              </a:spcAft>
            </a:pP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write a report?</a:t>
            </a:r>
            <a:endParaRPr lang="en-GB" dirty="0"/>
          </a:p>
        </p:txBody>
      </p:sp>
      <p:sp>
        <p:nvSpPr>
          <p:cNvPr id="3" name="Content Placeholder 2"/>
          <p:cNvSpPr>
            <a:spLocks noGrp="1"/>
          </p:cNvSpPr>
          <p:nvPr>
            <p:ph idx="1"/>
          </p:nvPr>
        </p:nvSpPr>
        <p:spPr/>
        <p:txBody>
          <a:bodyPr>
            <a:normAutofit/>
          </a:bodyPr>
          <a:lstStyle/>
          <a:p>
            <a:r>
              <a:rPr lang="en-GB" dirty="0" smtClean="0"/>
              <a:t>One aspect of the lab course is to develop skills in experimental design, data analysis, interpretation etc.</a:t>
            </a:r>
          </a:p>
          <a:p>
            <a:r>
              <a:rPr lang="en-GB" dirty="0" smtClean="0"/>
              <a:t>However we need to be able to express these ideas/skills within a written form</a:t>
            </a:r>
          </a:p>
          <a:p>
            <a:pPr lvl="1"/>
            <a:r>
              <a:rPr lang="en-GB" dirty="0" smtClean="0"/>
              <a:t>The lab report!</a:t>
            </a:r>
          </a:p>
          <a:p>
            <a:r>
              <a:rPr lang="en-GB" dirty="0" smtClean="0"/>
              <a:t>By writing reports in your 1</a:t>
            </a:r>
            <a:r>
              <a:rPr lang="en-GB" baseline="30000" dirty="0" smtClean="0"/>
              <a:t>st</a:t>
            </a:r>
            <a:r>
              <a:rPr lang="en-GB" dirty="0" smtClean="0"/>
              <a:t> year you will develop a better writing style and through feedback, will learn how to structure a good report. </a:t>
            </a:r>
          </a:p>
          <a:p>
            <a:pPr lvl="1"/>
            <a:r>
              <a:rPr lang="en-GB" dirty="0" smtClean="0"/>
              <a:t>This will be invaluable for your 2</a:t>
            </a:r>
            <a:r>
              <a:rPr lang="en-GB" baseline="30000" dirty="0" smtClean="0"/>
              <a:t>nd</a:t>
            </a:r>
            <a:r>
              <a:rPr lang="en-GB" dirty="0" smtClean="0"/>
              <a:t> &amp; 3</a:t>
            </a:r>
            <a:r>
              <a:rPr lang="en-GB" baseline="30000" dirty="0" smtClean="0"/>
              <a:t>rd</a:t>
            </a:r>
            <a:r>
              <a:rPr lang="en-GB" dirty="0" smtClean="0"/>
              <a:t> years.</a:t>
            </a:r>
          </a:p>
          <a:p>
            <a:pPr lvl="1"/>
            <a:endParaRPr lang="en-GB"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Descriptive Statistics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When referring to descriptive/summary statistics try to be consistent with APA style</a:t>
            </a:r>
          </a:p>
          <a:p>
            <a:pPr lvl="1"/>
            <a:r>
              <a:rPr lang="en-GB" i="1" dirty="0" smtClean="0"/>
              <a:t>M</a:t>
            </a:r>
            <a:r>
              <a:rPr lang="en-GB" dirty="0" smtClean="0"/>
              <a:t> represents a mean. </a:t>
            </a:r>
            <a:r>
              <a:rPr lang="en-GB" i="1" dirty="0" err="1" smtClean="0"/>
              <a:t>Mdn</a:t>
            </a:r>
            <a:r>
              <a:rPr lang="en-GB" dirty="0" smtClean="0"/>
              <a:t> represents a median</a:t>
            </a:r>
          </a:p>
          <a:p>
            <a:pPr lvl="1"/>
            <a:r>
              <a:rPr lang="en-GB" i="1" dirty="0" smtClean="0"/>
              <a:t>SD</a:t>
            </a:r>
            <a:r>
              <a:rPr lang="en-GB" dirty="0" smtClean="0"/>
              <a:t> represents the standard deviation. </a:t>
            </a:r>
            <a:r>
              <a:rPr lang="en-GB" i="1" dirty="0" smtClean="0"/>
              <a:t>SE </a:t>
            </a:r>
            <a:r>
              <a:rPr lang="en-GB" dirty="0" smtClean="0"/>
              <a:t>represents standard error.</a:t>
            </a:r>
          </a:p>
          <a:p>
            <a:pPr lvl="2"/>
            <a:r>
              <a:rPr lang="en-GB" dirty="0" smtClean="0"/>
              <a:t>Remember to use UNITS </a:t>
            </a:r>
          </a:p>
          <a:p>
            <a:pPr lvl="2"/>
            <a:r>
              <a:rPr lang="en-GB" dirty="0" smtClean="0"/>
              <a:t>e.g. ‘Males were faster than females on the image rotation task (Males: </a:t>
            </a:r>
            <a:r>
              <a:rPr lang="en-GB" i="1" dirty="0" smtClean="0"/>
              <a:t>M = 20.1, SD</a:t>
            </a:r>
            <a:r>
              <a:rPr lang="en-GB" dirty="0" smtClean="0"/>
              <a:t> = 3.6 </a:t>
            </a:r>
            <a:r>
              <a:rPr lang="en-GB" dirty="0" err="1" smtClean="0"/>
              <a:t>msecs</a:t>
            </a:r>
            <a:r>
              <a:rPr lang="en-GB" dirty="0" smtClean="0"/>
              <a:t>; Females: </a:t>
            </a:r>
            <a:r>
              <a:rPr lang="en-GB" i="1" dirty="0" smtClean="0"/>
              <a:t>M</a:t>
            </a:r>
            <a:r>
              <a:rPr lang="en-GB" dirty="0" smtClean="0"/>
              <a:t> = 30.5, </a:t>
            </a:r>
            <a:r>
              <a:rPr lang="en-GB" i="1" dirty="0" smtClean="0"/>
              <a:t>SD</a:t>
            </a:r>
            <a:r>
              <a:rPr lang="en-GB" dirty="0" smtClean="0"/>
              <a:t> = 7.3 </a:t>
            </a:r>
            <a:r>
              <a:rPr lang="en-GB" dirty="0" err="1" smtClean="0"/>
              <a:t>msecs</a:t>
            </a:r>
            <a:r>
              <a:rPr lang="en-GB" dirty="0" smtClean="0"/>
              <a:t>)</a:t>
            </a:r>
          </a:p>
          <a:p>
            <a:r>
              <a:rPr lang="en-GB" dirty="0" smtClean="0"/>
              <a:t>A graphical representation of summary statistics is best when there are a few means to compare</a:t>
            </a:r>
          </a:p>
          <a:p>
            <a:r>
              <a:rPr lang="en-GB" dirty="0" smtClean="0"/>
              <a:t>If there are lots of means/summary statistics then you may want to present them in table form</a:t>
            </a:r>
          </a:p>
          <a:p>
            <a:pPr lvl="1"/>
            <a:endParaRPr lang="en-GB"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 Reporting Inferential Statistics /</a:t>
            </a:r>
            <a:r>
              <a:rPr lang="en-GB" dirty="0" err="1" smtClean="0"/>
              <a:t>probabilites</a:t>
            </a:r>
            <a:endParaRPr lang="en-GB" dirty="0"/>
          </a:p>
        </p:txBody>
      </p:sp>
      <p:sp>
        <p:nvSpPr>
          <p:cNvPr id="3" name="Content Placeholder 2"/>
          <p:cNvSpPr>
            <a:spLocks noGrp="1"/>
          </p:cNvSpPr>
          <p:nvPr>
            <p:ph idx="1"/>
          </p:nvPr>
        </p:nvSpPr>
        <p:spPr>
          <a:xfrm>
            <a:off x="457200" y="1481137"/>
            <a:ext cx="8229600" cy="4911367"/>
          </a:xfrm>
        </p:spPr>
        <p:txBody>
          <a:bodyPr>
            <a:noAutofit/>
          </a:bodyPr>
          <a:lstStyle/>
          <a:p>
            <a:pPr>
              <a:lnSpc>
                <a:spcPct val="80000"/>
              </a:lnSpc>
              <a:spcAft>
                <a:spcPts val="600"/>
              </a:spcAft>
            </a:pPr>
            <a:r>
              <a:rPr lang="en-GB" sz="2000" dirty="0" smtClean="0"/>
              <a:t>Always report the following information when reporting a statistic analysis</a:t>
            </a:r>
          </a:p>
          <a:p>
            <a:pPr lvl="1">
              <a:lnSpc>
                <a:spcPct val="80000"/>
              </a:lnSpc>
              <a:spcAft>
                <a:spcPts val="600"/>
              </a:spcAft>
            </a:pPr>
            <a:r>
              <a:rPr lang="en-GB" sz="1800" dirty="0" smtClean="0"/>
              <a:t>the value of the test statistic</a:t>
            </a:r>
          </a:p>
          <a:p>
            <a:pPr lvl="1">
              <a:lnSpc>
                <a:spcPct val="80000"/>
              </a:lnSpc>
              <a:spcAft>
                <a:spcPts val="600"/>
              </a:spcAft>
            </a:pPr>
            <a:r>
              <a:rPr lang="en-GB" sz="1800" dirty="0" smtClean="0"/>
              <a:t>degrees of freedom (or number of subjects)</a:t>
            </a:r>
          </a:p>
          <a:p>
            <a:pPr lvl="1">
              <a:lnSpc>
                <a:spcPct val="80000"/>
              </a:lnSpc>
              <a:spcAft>
                <a:spcPts val="600"/>
              </a:spcAft>
            </a:pPr>
            <a:r>
              <a:rPr lang="en-GB" sz="1800" dirty="0" smtClean="0"/>
              <a:t>one- or two- tailed test</a:t>
            </a:r>
          </a:p>
          <a:p>
            <a:pPr lvl="1">
              <a:lnSpc>
                <a:spcPct val="80000"/>
              </a:lnSpc>
              <a:spcAft>
                <a:spcPts val="600"/>
              </a:spcAft>
            </a:pPr>
            <a:r>
              <a:rPr lang="en-GB" sz="1800" dirty="0" smtClean="0"/>
              <a:t>the </a:t>
            </a:r>
            <a:r>
              <a:rPr lang="en-GB" sz="1800" dirty="0" smtClean="0"/>
              <a:t>observed value of </a:t>
            </a:r>
            <a:r>
              <a:rPr lang="en-GB" sz="1800" i="1" dirty="0" smtClean="0"/>
              <a:t>p</a:t>
            </a:r>
            <a:endParaRPr lang="en-GB" sz="1800" dirty="0" smtClean="0"/>
          </a:p>
          <a:p>
            <a:pPr lvl="1">
              <a:lnSpc>
                <a:spcPct val="80000"/>
              </a:lnSpc>
              <a:spcAft>
                <a:spcPts val="600"/>
              </a:spcAft>
            </a:pPr>
            <a:r>
              <a:rPr lang="en-GB" sz="1800" dirty="0" smtClean="0"/>
              <a:t>whether the test result was significant</a:t>
            </a:r>
          </a:p>
          <a:p>
            <a:pPr lvl="2">
              <a:lnSpc>
                <a:spcPct val="80000"/>
              </a:lnSpc>
              <a:spcAft>
                <a:spcPts val="600"/>
              </a:spcAft>
            </a:pPr>
            <a:r>
              <a:rPr lang="en-GB" sz="1800" dirty="0" smtClean="0"/>
              <a:t>Exact probability: E.g.  ‘The mean reaction time for the younger children was significantly slower than for the older children (</a:t>
            </a:r>
            <a:r>
              <a:rPr lang="en-GB" sz="1800" i="1" dirty="0" smtClean="0"/>
              <a:t>t</a:t>
            </a:r>
            <a:r>
              <a:rPr lang="en-GB" sz="1800" dirty="0" smtClean="0"/>
              <a:t> (14) = 12.56; </a:t>
            </a:r>
            <a:r>
              <a:rPr lang="en-GB" sz="1800" i="1" dirty="0" smtClean="0"/>
              <a:t>p </a:t>
            </a:r>
            <a:r>
              <a:rPr lang="en-GB" sz="1800" dirty="0" smtClean="0"/>
              <a:t>= .03, two-tailed test)</a:t>
            </a:r>
          </a:p>
          <a:p>
            <a:pPr lvl="2">
              <a:lnSpc>
                <a:spcPct val="80000"/>
              </a:lnSpc>
              <a:spcAft>
                <a:spcPts val="600"/>
              </a:spcAft>
            </a:pPr>
            <a:r>
              <a:rPr lang="en-GB" sz="1800" dirty="0" smtClean="0"/>
              <a:t>Or: ‘The mean reaction time for the younger children was significantly slower than for the older children (</a:t>
            </a:r>
            <a:r>
              <a:rPr lang="en-GB" sz="1800" i="1" dirty="0" smtClean="0"/>
              <a:t>t</a:t>
            </a:r>
            <a:r>
              <a:rPr lang="en-GB" sz="1800" dirty="0" smtClean="0"/>
              <a:t> (14) = 12.56; </a:t>
            </a:r>
            <a:r>
              <a:rPr lang="en-GB" sz="1800" i="1" dirty="0" smtClean="0"/>
              <a:t>p </a:t>
            </a:r>
            <a:r>
              <a:rPr lang="en-GB" sz="1800" dirty="0" smtClean="0"/>
              <a:t>&lt;.05, two-tailed test)</a:t>
            </a:r>
          </a:p>
          <a:p>
            <a:pPr lvl="1">
              <a:lnSpc>
                <a:spcPct val="80000"/>
              </a:lnSpc>
              <a:spcAft>
                <a:spcPts val="600"/>
              </a:spcAft>
            </a:pPr>
            <a:r>
              <a:rPr lang="en-GB" sz="1800" dirty="0" smtClean="0"/>
              <a:t>APA suggests rounding to 2 decimal places and many authors do not use a “leading zero” for probabilities </a:t>
            </a:r>
            <a:br>
              <a:rPr lang="en-GB" sz="1800" dirty="0" smtClean="0"/>
            </a:br>
            <a:r>
              <a:rPr lang="en-GB" sz="1800" dirty="0" smtClean="0"/>
              <a:t>e.g. </a:t>
            </a:r>
            <a:r>
              <a:rPr lang="en-GB" sz="1800" i="1" dirty="0" err="1" smtClean="0"/>
              <a:t>p</a:t>
            </a:r>
            <a:r>
              <a:rPr lang="en-GB" sz="1800" dirty="0" smtClean="0"/>
              <a:t>=.54 rather than </a:t>
            </a:r>
            <a:r>
              <a:rPr lang="en-GB" sz="1800" i="1" dirty="0" err="1" smtClean="0"/>
              <a:t>p</a:t>
            </a:r>
            <a:r>
              <a:rPr lang="en-GB" sz="1800" i="1" dirty="0" smtClean="0"/>
              <a:t>=</a:t>
            </a:r>
            <a:r>
              <a:rPr lang="en-GB" sz="1800" dirty="0" smtClean="0"/>
              <a:t>0.542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normAutofit/>
          </a:bodyPr>
          <a:lstStyle/>
          <a:p>
            <a:r>
              <a:rPr lang="en-GB" dirty="0" smtClean="0"/>
              <a:t>Remember:</a:t>
            </a:r>
          </a:p>
          <a:p>
            <a:pPr lvl="1"/>
            <a:r>
              <a:rPr lang="en-GB" dirty="0" smtClean="0"/>
              <a:t>Descriptive statistics should be reported in sentence form or in a table (not a list)</a:t>
            </a:r>
          </a:p>
          <a:p>
            <a:pPr lvl="1"/>
            <a:r>
              <a:rPr lang="en-GB" dirty="0" smtClean="0"/>
              <a:t>Statistical tests should be reported in the standard format for that test.</a:t>
            </a:r>
          </a:p>
          <a:p>
            <a:pPr lvl="2"/>
            <a:r>
              <a:rPr lang="en-GB" dirty="0" smtClean="0"/>
              <a:t>You might want to check your C81MST lectures for tips on this too!</a:t>
            </a:r>
          </a:p>
          <a:p>
            <a:pPr lvl="1"/>
            <a:r>
              <a:rPr lang="en-GB" dirty="0" smtClean="0"/>
              <a:t>Explain what these tests mean in relation to your experiment and the predictions</a:t>
            </a:r>
          </a:p>
          <a:p>
            <a:pPr>
              <a:lnSpc>
                <a:spcPct val="80000"/>
              </a:lnSpc>
            </a:pPr>
            <a:endParaRPr lang="en-GB" sz="1800" dirty="0" smtClean="0">
              <a:solidFill>
                <a:srgbClr val="FF0000"/>
              </a:solidFill>
            </a:endParaRPr>
          </a:p>
        </p:txBody>
      </p:sp>
      <p:sp>
        <p:nvSpPr>
          <p:cNvPr id="4" name="Smiley Face 3"/>
          <p:cNvSpPr/>
          <p:nvPr/>
        </p:nvSpPr>
        <p:spPr>
          <a:xfrm>
            <a:off x="350770" y="2047312"/>
            <a:ext cx="432048" cy="432048"/>
          </a:xfrm>
          <a:prstGeom prst="smileyFace">
            <a:avLst>
              <a:gd name="adj" fmla="val 4653"/>
            </a:avLst>
          </a:prstGeom>
          <a:solidFill>
            <a:srgbClr val="CCFFCC"/>
          </a:solidFill>
          <a:ln w="254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Smiley Face 4"/>
          <p:cNvSpPr/>
          <p:nvPr/>
        </p:nvSpPr>
        <p:spPr>
          <a:xfrm>
            <a:off x="350770" y="2798628"/>
            <a:ext cx="432048" cy="432048"/>
          </a:xfrm>
          <a:prstGeom prst="smileyFace">
            <a:avLst>
              <a:gd name="adj" fmla="val 4653"/>
            </a:avLst>
          </a:prstGeom>
          <a:solidFill>
            <a:srgbClr val="CCFFCC"/>
          </a:solidFill>
          <a:ln w="254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Smiley Face 5"/>
          <p:cNvSpPr/>
          <p:nvPr/>
        </p:nvSpPr>
        <p:spPr>
          <a:xfrm>
            <a:off x="350770" y="4202876"/>
            <a:ext cx="432048" cy="432048"/>
          </a:xfrm>
          <a:prstGeom prst="smileyFace">
            <a:avLst>
              <a:gd name="adj" fmla="val 4653"/>
            </a:avLst>
          </a:prstGeom>
          <a:solidFill>
            <a:srgbClr val="CCFFCC"/>
          </a:solidFill>
          <a:ln w="254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What </a:t>
            </a:r>
            <a:r>
              <a:rPr lang="en-GB" i="1" dirty="0" smtClean="0"/>
              <a:t>not</a:t>
            </a:r>
            <a:r>
              <a:rPr lang="en-GB" dirty="0" smtClean="0"/>
              <a:t> to do</a:t>
            </a:r>
            <a:endParaRPr lang="en-GB" dirty="0"/>
          </a:p>
        </p:txBody>
      </p:sp>
      <p:sp>
        <p:nvSpPr>
          <p:cNvPr id="3" name="Content Placeholder 2"/>
          <p:cNvSpPr>
            <a:spLocks noGrp="1"/>
          </p:cNvSpPr>
          <p:nvPr>
            <p:ph idx="1"/>
          </p:nvPr>
        </p:nvSpPr>
        <p:spPr>
          <a:xfrm>
            <a:off x="457200" y="1481138"/>
            <a:ext cx="8229600" cy="4636726"/>
          </a:xfrm>
        </p:spPr>
        <p:txBody>
          <a:bodyPr>
            <a:noAutofit/>
          </a:bodyPr>
          <a:lstStyle/>
          <a:p>
            <a:pPr>
              <a:lnSpc>
                <a:spcPct val="80000"/>
              </a:lnSpc>
            </a:pPr>
            <a:r>
              <a:rPr lang="en-GB" sz="1800" dirty="0" smtClean="0"/>
              <a:t>Don’t cut and paste tables from SPSS into your results section</a:t>
            </a:r>
          </a:p>
          <a:p>
            <a:pPr>
              <a:lnSpc>
                <a:spcPct val="80000"/>
              </a:lnSpc>
            </a:pPr>
            <a:r>
              <a:rPr lang="en-GB" sz="1800" dirty="0" smtClean="0"/>
              <a:t>Don’t include statistical calculations (by hand or computer)</a:t>
            </a:r>
          </a:p>
          <a:p>
            <a:pPr>
              <a:lnSpc>
                <a:spcPct val="80000"/>
              </a:lnSpc>
            </a:pPr>
            <a:r>
              <a:rPr lang="en-GB" sz="1800" dirty="0" smtClean="0"/>
              <a:t>Don’t include raw data in the results section (You can put it in the appendix if necessary)</a:t>
            </a:r>
          </a:p>
          <a:p>
            <a:pPr>
              <a:lnSpc>
                <a:spcPct val="80000"/>
              </a:lnSpc>
            </a:pPr>
            <a:r>
              <a:rPr lang="en-GB" sz="1800" dirty="0" smtClean="0"/>
              <a:t>Don’t try to complicate your results- this section is often best to be left as clear and straightforward as possible</a:t>
            </a:r>
          </a:p>
          <a:p>
            <a:pPr>
              <a:lnSpc>
                <a:spcPct val="80000"/>
              </a:lnSpc>
            </a:pPr>
            <a:r>
              <a:rPr lang="en-GB" sz="1800" dirty="0" smtClean="0"/>
              <a:t>Don’t </a:t>
            </a:r>
            <a:r>
              <a:rPr lang="en-GB" sz="1800" i="1" dirty="0" smtClean="0"/>
              <a:t>interpret </a:t>
            </a:r>
            <a:r>
              <a:rPr lang="en-GB" sz="1800" dirty="0" smtClean="0"/>
              <a:t>your results at this stage – save that for the Discussion. But you </a:t>
            </a:r>
            <a:r>
              <a:rPr lang="en-GB" sz="1800" i="1" dirty="0" smtClean="0"/>
              <a:t>should </a:t>
            </a:r>
            <a:r>
              <a:rPr lang="en-GB" sz="1800" dirty="0" smtClean="0"/>
              <a:t>state your results in an understandable form. e.g.:</a:t>
            </a:r>
          </a:p>
          <a:p>
            <a:pPr lvl="2">
              <a:lnSpc>
                <a:spcPct val="80000"/>
              </a:lnSpc>
              <a:spcAft>
                <a:spcPts val="600"/>
              </a:spcAft>
            </a:pPr>
            <a:r>
              <a:rPr lang="en-GB" sz="1800" dirty="0" smtClean="0"/>
              <a:t>‘Males were faster than females’ is a statement about your results</a:t>
            </a:r>
          </a:p>
          <a:p>
            <a:pPr lvl="2">
              <a:lnSpc>
                <a:spcPct val="80000"/>
              </a:lnSpc>
              <a:spcAft>
                <a:spcPts val="600"/>
              </a:spcAft>
            </a:pPr>
            <a:r>
              <a:rPr lang="en-GB" sz="1800" dirty="0" smtClean="0"/>
              <a:t>‘Males were faster than females which supports the findings of Calder (1989), but is in opposition to Broad’s (1990) theory which posited that the female brain was more developed for knitting skills’ is a discussion &amp; doesn't belong in the results section.</a:t>
            </a:r>
          </a:p>
          <a:p>
            <a:pPr>
              <a:lnSpc>
                <a:spcPct val="80000"/>
              </a:lnSpc>
            </a:pPr>
            <a:endParaRPr lang="en-GB" sz="1050" dirty="0" smtClean="0">
              <a:solidFill>
                <a:srgbClr val="FF0000"/>
              </a:solidFill>
            </a:endParaRPr>
          </a:p>
          <a:p>
            <a:pPr lvl="1"/>
            <a:endParaRPr lang="en-GB" sz="1000" dirty="0"/>
          </a:p>
        </p:txBody>
      </p:sp>
      <p:sp>
        <p:nvSpPr>
          <p:cNvPr id="9" name="Smiley Face 8"/>
          <p:cNvSpPr/>
          <p:nvPr/>
        </p:nvSpPr>
        <p:spPr>
          <a:xfrm>
            <a:off x="192012" y="1469950"/>
            <a:ext cx="326074" cy="326074"/>
          </a:xfrm>
          <a:prstGeom prst="smileyFace">
            <a:avLst>
              <a:gd name="adj" fmla="val -4653"/>
            </a:avLst>
          </a:prstGeom>
          <a:solidFill>
            <a:srgbClr val="FF5B64"/>
          </a:solidFill>
          <a:ln w="25400" cmpd="sng"/>
          <a:effectLst>
            <a:outerShdw blurRad="50800" dist="38100" dir="5400000">
              <a:srgbClr val="000000">
                <a:alpha val="4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Smiley Face 9"/>
          <p:cNvSpPr/>
          <p:nvPr/>
        </p:nvSpPr>
        <p:spPr>
          <a:xfrm>
            <a:off x="192012" y="1896276"/>
            <a:ext cx="326074" cy="326074"/>
          </a:xfrm>
          <a:prstGeom prst="smileyFace">
            <a:avLst>
              <a:gd name="adj" fmla="val -4653"/>
            </a:avLst>
          </a:prstGeom>
          <a:solidFill>
            <a:srgbClr val="FF5B64"/>
          </a:solidFill>
          <a:ln w="25400" cmpd="sng"/>
          <a:effectLst>
            <a:outerShdw blurRad="50800" dist="38100" dir="5400000">
              <a:srgbClr val="000000">
                <a:alpha val="4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Smiley Face 10"/>
          <p:cNvSpPr/>
          <p:nvPr/>
        </p:nvSpPr>
        <p:spPr>
          <a:xfrm>
            <a:off x="192012" y="2308160"/>
            <a:ext cx="326074" cy="326074"/>
          </a:xfrm>
          <a:prstGeom prst="smileyFace">
            <a:avLst>
              <a:gd name="adj" fmla="val -4653"/>
            </a:avLst>
          </a:prstGeom>
          <a:solidFill>
            <a:srgbClr val="FF5B64"/>
          </a:solidFill>
          <a:ln w="25400" cmpd="sng"/>
          <a:effectLst>
            <a:outerShdw blurRad="50800" dist="38100" dir="5400000">
              <a:srgbClr val="000000">
                <a:alpha val="4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Smiley Face 11"/>
          <p:cNvSpPr/>
          <p:nvPr/>
        </p:nvSpPr>
        <p:spPr>
          <a:xfrm>
            <a:off x="192012" y="2803426"/>
            <a:ext cx="326074" cy="326074"/>
          </a:xfrm>
          <a:prstGeom prst="smileyFace">
            <a:avLst>
              <a:gd name="adj" fmla="val -4653"/>
            </a:avLst>
          </a:prstGeom>
          <a:solidFill>
            <a:srgbClr val="FF5B64"/>
          </a:solidFill>
          <a:ln w="25400" cmpd="sng"/>
          <a:effectLst>
            <a:outerShdw blurRad="50800" dist="38100" dir="5400000">
              <a:srgbClr val="000000">
                <a:alpha val="4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Smiley Face 12"/>
          <p:cNvSpPr/>
          <p:nvPr/>
        </p:nvSpPr>
        <p:spPr>
          <a:xfrm>
            <a:off x="192012" y="3429000"/>
            <a:ext cx="326074" cy="326074"/>
          </a:xfrm>
          <a:prstGeom prst="smileyFace">
            <a:avLst>
              <a:gd name="adj" fmla="val -4653"/>
            </a:avLst>
          </a:prstGeom>
          <a:solidFill>
            <a:srgbClr val="FF5B64"/>
          </a:solidFill>
          <a:ln w="25400" cmpd="sng"/>
          <a:effectLst>
            <a:outerShdw blurRad="50800" dist="38100" dir="5400000">
              <a:srgbClr val="000000">
                <a:alpha val="4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3" name="Content Placeholder 2"/>
          <p:cNvSpPr>
            <a:spLocks noGrp="1"/>
          </p:cNvSpPr>
          <p:nvPr>
            <p:ph idx="1"/>
          </p:nvPr>
        </p:nvSpPr>
        <p:spPr/>
        <p:txBody>
          <a:bodyPr>
            <a:normAutofit/>
          </a:bodyPr>
          <a:lstStyle/>
          <a:p>
            <a:r>
              <a:rPr lang="en-GB" dirty="0" smtClean="0"/>
              <a:t>This section is where you can interpret your findings and relate them to previous research/predictions.</a:t>
            </a:r>
          </a:p>
          <a:p>
            <a:r>
              <a:rPr lang="en-GB" dirty="0" smtClean="0"/>
              <a:t>Often you will make reference to material you raised in your introduction.</a:t>
            </a:r>
          </a:p>
          <a:p>
            <a:r>
              <a:rPr lang="en-GB" dirty="0" smtClean="0"/>
              <a:t>General structure:</a:t>
            </a:r>
          </a:p>
          <a:p>
            <a:pPr lvl="1"/>
            <a:r>
              <a:rPr lang="en-GB" dirty="0" smtClean="0"/>
              <a:t>State what the results are by providing a précis (in words) of the results. </a:t>
            </a:r>
          </a:p>
          <a:p>
            <a:pPr lvl="1"/>
            <a:r>
              <a:rPr lang="en-GB" dirty="0" smtClean="0"/>
              <a:t>Account for the findings. </a:t>
            </a:r>
          </a:p>
          <a:p>
            <a:pPr lvl="1"/>
            <a:r>
              <a:rPr lang="en-GB" dirty="0" smtClean="0"/>
              <a:t>Explore the implications of the findings.</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 State main results</a:t>
            </a:r>
            <a:endParaRPr lang="en-GB" dirty="0"/>
          </a:p>
        </p:txBody>
      </p:sp>
      <p:sp>
        <p:nvSpPr>
          <p:cNvPr id="3" name="Content Placeholder 2"/>
          <p:cNvSpPr>
            <a:spLocks noGrp="1"/>
          </p:cNvSpPr>
          <p:nvPr>
            <p:ph idx="1"/>
          </p:nvPr>
        </p:nvSpPr>
        <p:spPr/>
        <p:txBody>
          <a:bodyPr/>
          <a:lstStyle/>
          <a:p>
            <a:r>
              <a:rPr lang="en-GB" dirty="0" smtClean="0"/>
              <a:t>What were the key findings?</a:t>
            </a:r>
          </a:p>
          <a:p>
            <a:r>
              <a:rPr lang="en-GB" dirty="0" smtClean="0"/>
              <a:t>Were there any significant differences between conditions?</a:t>
            </a:r>
          </a:p>
          <a:p>
            <a:pPr lvl="1"/>
            <a:r>
              <a:rPr lang="en-GB" dirty="0" smtClean="0"/>
              <a:t>If so, then what direction were those differences in?</a:t>
            </a:r>
          </a:p>
          <a:p>
            <a:r>
              <a:rPr lang="en-GB" dirty="0" smtClean="0"/>
              <a:t>Do they support the hypothesis/hypotheses?</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Discussion – Account for the results </a:t>
            </a:r>
            <a:endParaRPr lang="en-GB" dirty="0"/>
          </a:p>
        </p:txBody>
      </p:sp>
      <p:sp>
        <p:nvSpPr>
          <p:cNvPr id="3" name="Content Placeholder 2"/>
          <p:cNvSpPr>
            <a:spLocks noGrp="1"/>
          </p:cNvSpPr>
          <p:nvPr>
            <p:ph idx="1"/>
          </p:nvPr>
        </p:nvSpPr>
        <p:spPr/>
        <p:txBody>
          <a:bodyPr>
            <a:normAutofit/>
          </a:bodyPr>
          <a:lstStyle/>
          <a:p>
            <a:r>
              <a:rPr lang="en-GB" dirty="0" smtClean="0"/>
              <a:t>Discuss what these results mean</a:t>
            </a:r>
          </a:p>
          <a:p>
            <a:pPr lvl="1"/>
            <a:r>
              <a:rPr lang="en-GB" dirty="0" smtClean="0"/>
              <a:t>You will either have </a:t>
            </a:r>
          </a:p>
          <a:p>
            <a:pPr marL="1087438" lvl="2" indent="-457200">
              <a:buFont typeface="+mj-lt"/>
              <a:buAutoNum type="arabicPeriod"/>
            </a:pPr>
            <a:r>
              <a:rPr lang="en-GB" dirty="0" smtClean="0"/>
              <a:t>Rejected the null hypothesis (in favour of the experimental hypothesis) , or</a:t>
            </a:r>
          </a:p>
          <a:p>
            <a:pPr marL="1087438" lvl="2" indent="-457200">
              <a:buFont typeface="+mj-lt"/>
              <a:buAutoNum type="arabicPeriod"/>
            </a:pPr>
            <a:r>
              <a:rPr lang="en-GB" dirty="0" smtClean="0"/>
              <a:t>Failed to reject the null hypothesis</a:t>
            </a:r>
          </a:p>
          <a:p>
            <a:pPr lvl="2"/>
            <a:endParaRPr lang="en-GB" dirty="0" smtClean="0"/>
          </a:p>
          <a:p>
            <a:pPr lvl="1"/>
            <a:r>
              <a:rPr lang="en-GB" dirty="0" smtClean="0"/>
              <a:t>If 1. then are you sure that the effect was due to your manipulation of the IV or could confounding variables explain the result?</a:t>
            </a:r>
          </a:p>
          <a:p>
            <a:pPr lvl="1"/>
            <a:r>
              <a:rPr lang="en-GB" dirty="0" smtClean="0"/>
              <a:t>If 2. then try to convince the reader that there is no relationship between the IV and DV.</a:t>
            </a:r>
          </a:p>
          <a:p>
            <a:pPr lvl="1"/>
            <a:r>
              <a:rPr lang="en-GB" dirty="0" smtClean="0"/>
              <a:t>Either way, try your best to explain the findings</a:t>
            </a:r>
          </a:p>
          <a:p>
            <a:pPr lvl="2"/>
            <a:endParaRPr lang="en-GB" dirty="0" smtClean="0"/>
          </a:p>
          <a:p>
            <a:pPr lvl="1"/>
            <a:endParaRPr lang="en-GB" dirty="0" smtClean="0"/>
          </a:p>
          <a:p>
            <a:pPr lvl="2"/>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 Implications</a:t>
            </a:r>
            <a:endParaRPr lang="en-GB" dirty="0"/>
          </a:p>
        </p:txBody>
      </p:sp>
      <p:sp>
        <p:nvSpPr>
          <p:cNvPr id="3" name="Content Placeholder 2"/>
          <p:cNvSpPr>
            <a:spLocks noGrp="1"/>
          </p:cNvSpPr>
          <p:nvPr>
            <p:ph idx="1"/>
          </p:nvPr>
        </p:nvSpPr>
        <p:spPr/>
        <p:txBody>
          <a:bodyPr>
            <a:normAutofit/>
          </a:bodyPr>
          <a:lstStyle/>
          <a:p>
            <a:r>
              <a:rPr lang="en-GB" dirty="0" smtClean="0"/>
              <a:t>Are there any implications based on your results?</a:t>
            </a:r>
          </a:p>
          <a:p>
            <a:r>
              <a:rPr lang="en-GB" dirty="0" smtClean="0"/>
              <a:t>Are there any weaknesses of your study that may suggest factors to be improved?</a:t>
            </a:r>
          </a:p>
          <a:p>
            <a:pPr lvl="1"/>
            <a:r>
              <a:rPr lang="en-GB" dirty="0" smtClean="0"/>
              <a:t>Don’t tear apart your study! Constructive criticism is OK</a:t>
            </a:r>
          </a:p>
          <a:p>
            <a:r>
              <a:rPr lang="en-GB" dirty="0" smtClean="0"/>
              <a:t>This may pave the way to discuss any future research</a:t>
            </a:r>
          </a:p>
          <a:p>
            <a:endParaRPr lang="en-GB" dirty="0" smtClean="0"/>
          </a:p>
          <a:p>
            <a:r>
              <a:rPr lang="en-GB" dirty="0" smtClean="0"/>
              <a:t>Finally, conclude with  a short paragraph summarising the main findings / implications</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a:bodyPr>
          <a:lstStyle/>
          <a:p>
            <a:r>
              <a:rPr lang="en-GB" dirty="0" smtClean="0"/>
              <a:t>Follow the APA style of referencing</a:t>
            </a:r>
          </a:p>
          <a:p>
            <a:pPr lvl="1"/>
            <a:r>
              <a:rPr lang="en-GB" dirty="0" smtClean="0"/>
              <a:t>See Referencing/APA one-off lecture &amp; the online ‘</a:t>
            </a:r>
            <a:r>
              <a:rPr lang="en-GB" b="1" dirty="0" smtClean="0"/>
              <a:t>Guidelines on how to write a report’ </a:t>
            </a:r>
            <a:r>
              <a:rPr lang="en-GB" dirty="0" smtClean="0"/>
              <a:t>web-page</a:t>
            </a:r>
          </a:p>
          <a:p>
            <a:pPr lvl="1"/>
            <a:r>
              <a:rPr lang="en-GB" dirty="0" smtClean="0"/>
              <a:t>References cited in the report (in text citations) must also appear in your end reference list (and vice-versa)</a:t>
            </a:r>
          </a:p>
          <a:p>
            <a:pPr lvl="1"/>
            <a:r>
              <a:rPr lang="en-GB" dirty="0" smtClean="0"/>
              <a:t>Don’t directly cite articles/books that you haven’t actually read:</a:t>
            </a:r>
          </a:p>
          <a:p>
            <a:pPr lvl="2"/>
            <a:r>
              <a:rPr lang="en-GB" dirty="0" smtClean="0"/>
              <a:t>Learn to use Secondary source citations</a:t>
            </a:r>
          </a:p>
          <a:p>
            <a:pPr lvl="3"/>
            <a:r>
              <a:rPr lang="en-GB" dirty="0" smtClean="0"/>
              <a:t>E.g. ‘Jones (1999) suggested that cats were more neurotic than dogs (as cited in </a:t>
            </a:r>
            <a:r>
              <a:rPr lang="en-GB" dirty="0" err="1" smtClean="0"/>
              <a:t>Eysenck</a:t>
            </a:r>
            <a:r>
              <a:rPr lang="en-GB" dirty="0" smtClean="0"/>
              <a:t> &amp; Keane, 2006)’, then just list the source (E &amp; K) in the end reference list.</a:t>
            </a:r>
          </a:p>
          <a:p>
            <a:pPr lvl="1"/>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 (in text)</a:t>
            </a:r>
            <a:endParaRPr lang="en-GB" dirty="0"/>
          </a:p>
        </p:txBody>
      </p:sp>
      <p:sp>
        <p:nvSpPr>
          <p:cNvPr id="3" name="Content Placeholder 2"/>
          <p:cNvSpPr>
            <a:spLocks noGrp="1"/>
          </p:cNvSpPr>
          <p:nvPr>
            <p:ph idx="1"/>
          </p:nvPr>
        </p:nvSpPr>
        <p:spPr/>
        <p:txBody>
          <a:bodyPr/>
          <a:lstStyle/>
          <a:p>
            <a:r>
              <a:rPr lang="en-GB" dirty="0" smtClean="0"/>
              <a:t>Example 1: </a:t>
            </a:r>
            <a:r>
              <a:rPr lang="en-GB" i="1" dirty="0" smtClean="0"/>
              <a:t>‘Evidence suggests that old people cause more road traffic accidents than new drivers (Killers, 2005).’</a:t>
            </a:r>
          </a:p>
          <a:p>
            <a:r>
              <a:rPr lang="en-GB" dirty="0" smtClean="0"/>
              <a:t>Example 2: </a:t>
            </a:r>
            <a:r>
              <a:rPr lang="en-GB" i="1" dirty="0" smtClean="0"/>
              <a:t>‘A study by Killers (2005) highlighted that road traffic accidents were more likely to be caused by older drivers than drivers who had only recently passed their test.’</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write a report?</a:t>
            </a:r>
            <a:endParaRPr lang="en-GB" dirty="0"/>
          </a:p>
        </p:txBody>
      </p:sp>
      <p:sp>
        <p:nvSpPr>
          <p:cNvPr id="3" name="Content Placeholder 2"/>
          <p:cNvSpPr>
            <a:spLocks noGrp="1"/>
          </p:cNvSpPr>
          <p:nvPr>
            <p:ph idx="1"/>
          </p:nvPr>
        </p:nvSpPr>
        <p:spPr/>
        <p:txBody>
          <a:bodyPr>
            <a:normAutofit/>
          </a:bodyPr>
          <a:lstStyle/>
          <a:p>
            <a:r>
              <a:rPr lang="en-GB" dirty="0" smtClean="0"/>
              <a:t>The aim of a lab report is to indicate to the reader the following:</a:t>
            </a:r>
          </a:p>
          <a:p>
            <a:pPr lvl="1"/>
            <a:r>
              <a:rPr lang="en-GB" dirty="0" smtClean="0">
                <a:solidFill>
                  <a:srgbClr val="FF0000"/>
                </a:solidFill>
              </a:rPr>
              <a:t>Why</a:t>
            </a:r>
            <a:r>
              <a:rPr lang="en-GB" dirty="0" smtClean="0"/>
              <a:t> did you bother?</a:t>
            </a:r>
          </a:p>
          <a:p>
            <a:pPr lvl="1"/>
            <a:r>
              <a:rPr lang="en-GB" dirty="0" smtClean="0">
                <a:solidFill>
                  <a:srgbClr val="FF0000"/>
                </a:solidFill>
              </a:rPr>
              <a:t>How</a:t>
            </a:r>
            <a:r>
              <a:rPr lang="en-GB" dirty="0" smtClean="0"/>
              <a:t> did you do it? </a:t>
            </a:r>
          </a:p>
          <a:p>
            <a:pPr lvl="2"/>
            <a:r>
              <a:rPr lang="en-GB" dirty="0" smtClean="0"/>
              <a:t>You should ask yourself </a:t>
            </a:r>
            <a:r>
              <a:rPr lang="en-GB" i="1" dirty="0" smtClean="0"/>
              <a:t>“Could someone replicate my experiment using the information I have provided them with?”</a:t>
            </a:r>
          </a:p>
          <a:p>
            <a:pPr lvl="1"/>
            <a:r>
              <a:rPr lang="en-GB" dirty="0" smtClean="0">
                <a:solidFill>
                  <a:srgbClr val="FF0000"/>
                </a:solidFill>
              </a:rPr>
              <a:t>What</a:t>
            </a:r>
            <a:r>
              <a:rPr lang="en-GB" dirty="0" smtClean="0"/>
              <a:t> did you find?</a:t>
            </a:r>
          </a:p>
          <a:p>
            <a:pPr lvl="2"/>
            <a:r>
              <a:rPr lang="en-GB" i="1" dirty="0" smtClean="0"/>
              <a:t>What were the results of your investigation?</a:t>
            </a:r>
          </a:p>
          <a:p>
            <a:pPr lvl="1"/>
            <a:r>
              <a:rPr lang="en-GB" dirty="0" smtClean="0">
                <a:solidFill>
                  <a:srgbClr val="FF0000"/>
                </a:solidFill>
              </a:rPr>
              <a:t>So what</a:t>
            </a:r>
            <a:r>
              <a:rPr lang="en-GB" dirty="0" smtClean="0"/>
              <a:t>?</a:t>
            </a:r>
          </a:p>
          <a:p>
            <a:pPr lvl="2"/>
            <a:r>
              <a:rPr lang="en-GB" i="1" dirty="0" smtClean="0"/>
              <a:t>How do your results relate to your hypothesis &amp; what theoretical contribution do they make?</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dirty="0"/>
              <a:t>Marking Scheme</a:t>
            </a:r>
          </a:p>
        </p:txBody>
      </p:sp>
      <p:sp>
        <p:nvSpPr>
          <p:cNvPr id="32771" name="Rectangle 3"/>
          <p:cNvSpPr>
            <a:spLocks noGrp="1" noChangeArrowheads="1"/>
          </p:cNvSpPr>
          <p:nvPr>
            <p:ph type="body" idx="1"/>
          </p:nvPr>
        </p:nvSpPr>
        <p:spPr/>
        <p:txBody>
          <a:bodyPr>
            <a:normAutofit lnSpcReduction="10000"/>
          </a:bodyPr>
          <a:lstStyle/>
          <a:p>
            <a:pPr>
              <a:lnSpc>
                <a:spcPct val="90000"/>
              </a:lnSpc>
            </a:pPr>
            <a:r>
              <a:rPr lang="en-GB" sz="2400" dirty="0"/>
              <a:t>When assessing the practical reports the markers consider five broad issues: </a:t>
            </a:r>
          </a:p>
          <a:p>
            <a:pPr lvl="1">
              <a:lnSpc>
                <a:spcPct val="90000"/>
              </a:lnSpc>
            </a:pPr>
            <a:r>
              <a:rPr lang="en-GB" sz="2000" b="1" dirty="0"/>
              <a:t>Content</a:t>
            </a:r>
            <a:r>
              <a:rPr lang="en-GB" sz="2000" dirty="0"/>
              <a:t> (does the report suitably motivate, justify, analyse and evaluate the conducted research?) </a:t>
            </a:r>
          </a:p>
          <a:p>
            <a:pPr lvl="1">
              <a:lnSpc>
                <a:spcPct val="90000"/>
              </a:lnSpc>
            </a:pPr>
            <a:r>
              <a:rPr lang="en-GB" sz="2000" b="1" dirty="0"/>
              <a:t>Global Structure</a:t>
            </a:r>
            <a:r>
              <a:rPr lang="en-GB" sz="2000" dirty="0"/>
              <a:t> (does the report adhere to the format specified in the School’s document on writing reports?) </a:t>
            </a:r>
          </a:p>
          <a:p>
            <a:pPr lvl="1">
              <a:lnSpc>
                <a:spcPct val="90000"/>
              </a:lnSpc>
            </a:pPr>
            <a:r>
              <a:rPr lang="en-GB" sz="2000" b="1" dirty="0"/>
              <a:t>Local Structure</a:t>
            </a:r>
            <a:r>
              <a:rPr lang="en-GB" sz="2000" dirty="0"/>
              <a:t> (does each section of the report contain the relevant information?) </a:t>
            </a:r>
          </a:p>
          <a:p>
            <a:pPr lvl="1">
              <a:lnSpc>
                <a:spcPct val="90000"/>
              </a:lnSpc>
            </a:pPr>
            <a:r>
              <a:rPr lang="en-GB" sz="2000" b="1" dirty="0"/>
              <a:t>Reasoning</a:t>
            </a:r>
            <a:r>
              <a:rPr lang="en-GB" sz="2000" dirty="0"/>
              <a:t> (is there a convincing line of argument for the research conducted and a suitable conclusion drawn?) </a:t>
            </a:r>
          </a:p>
          <a:p>
            <a:pPr lvl="1">
              <a:lnSpc>
                <a:spcPct val="90000"/>
              </a:lnSpc>
            </a:pPr>
            <a:r>
              <a:rPr lang="en-GB" sz="2000" b="1" dirty="0"/>
              <a:t>Evaluation of evidence</a:t>
            </a:r>
            <a:r>
              <a:rPr lang="en-GB" sz="2000" dirty="0"/>
              <a:t> (is the relevant literature evaluated appropriately</a:t>
            </a:r>
            <a:r>
              <a:rPr lang="en-GB" sz="2000" dirty="0" smtClean="0"/>
              <a:t>?)</a:t>
            </a:r>
          </a:p>
          <a:p>
            <a:pPr lvl="1">
              <a:lnSpc>
                <a:spcPct val="90000"/>
              </a:lnSpc>
            </a:pPr>
            <a:endParaRPr lang="en-GB" sz="2000" dirty="0" smtClean="0"/>
          </a:p>
          <a:p>
            <a:pPr>
              <a:lnSpc>
                <a:spcPct val="90000"/>
              </a:lnSpc>
            </a:pPr>
            <a:r>
              <a:rPr lang="en-GB" sz="2400" dirty="0" smtClean="0"/>
              <a:t>You may also want to take a look at the </a:t>
            </a:r>
            <a:r>
              <a:rPr lang="en-GB" sz="2400" smtClean="0"/>
              <a:t>Practicals </a:t>
            </a:r>
            <a:r>
              <a:rPr lang="en-GB" sz="2400" dirty="0" smtClean="0"/>
              <a:t>Feedback Sheet (available from the School Office)</a:t>
            </a:r>
            <a:endParaRPr lang="en-GB" sz="24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Tips</a:t>
            </a:r>
            <a:endParaRPr lang="en-GB" dirty="0"/>
          </a:p>
        </p:txBody>
      </p:sp>
      <p:sp>
        <p:nvSpPr>
          <p:cNvPr id="3" name="Content Placeholder 2"/>
          <p:cNvSpPr>
            <a:spLocks noGrp="1"/>
          </p:cNvSpPr>
          <p:nvPr>
            <p:ph idx="1"/>
          </p:nvPr>
        </p:nvSpPr>
        <p:spPr/>
        <p:txBody>
          <a:bodyPr>
            <a:normAutofit lnSpcReduction="10000"/>
          </a:bodyPr>
          <a:lstStyle/>
          <a:p>
            <a:r>
              <a:rPr lang="en-GB" dirty="0" smtClean="0"/>
              <a:t>A good book</a:t>
            </a:r>
          </a:p>
          <a:p>
            <a:pPr lvl="1"/>
            <a:r>
              <a:rPr lang="en-GB" dirty="0" smtClean="0"/>
              <a:t>Andy Field &amp; Graham Hole (2003). </a:t>
            </a:r>
            <a:r>
              <a:rPr lang="en-GB" u="sng" dirty="0" smtClean="0"/>
              <a:t>How to design and report experiments</a:t>
            </a:r>
            <a:r>
              <a:rPr lang="en-GB" dirty="0" smtClean="0"/>
              <a:t>. Sage: London.</a:t>
            </a:r>
          </a:p>
          <a:p>
            <a:pPr lvl="2"/>
            <a:r>
              <a:rPr lang="en-GB" dirty="0" smtClean="0"/>
              <a:t>Chapter 9, p. 287 onwards</a:t>
            </a:r>
          </a:p>
          <a:p>
            <a:r>
              <a:rPr lang="en-GB" dirty="0" smtClean="0"/>
              <a:t>Write in the past-tense throughout (apart from any predictions made in the intro can be phrased in the future tense)</a:t>
            </a:r>
          </a:p>
          <a:p>
            <a:r>
              <a:rPr lang="en-GB" dirty="0" smtClean="0"/>
              <a:t>Avoid personal grammar (‘I’, ‘We’ etc.)</a:t>
            </a:r>
          </a:p>
          <a:p>
            <a:endParaRPr lang="en-GB" dirty="0" smtClean="0"/>
          </a:p>
          <a:p>
            <a:r>
              <a:rPr lang="en-GB" sz="1900" dirty="0" smtClean="0"/>
              <a:t>Thanks to Andy Field from whom much of this material has been stolen!</a:t>
            </a:r>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 </a:t>
            </a:r>
            <a:r>
              <a:rPr lang="en-GB" dirty="0" err="1" smtClean="0"/>
              <a:t>Navon’s</a:t>
            </a:r>
            <a:r>
              <a:rPr lang="en-GB" dirty="0" smtClean="0"/>
              <a:t> study of Global </a:t>
            </a:r>
            <a:r>
              <a:rPr lang="en-GB" dirty="0" err="1" smtClean="0"/>
              <a:t>vs</a:t>
            </a:r>
            <a:r>
              <a:rPr lang="en-GB" dirty="0" smtClean="0"/>
              <a:t> Local Perceptual processing</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Global and local perception</a:t>
            </a:r>
            <a:endParaRPr lang="en-GB" dirty="0"/>
          </a:p>
        </p:txBody>
      </p:sp>
      <p:pic>
        <p:nvPicPr>
          <p:cNvPr id="10242" name="Picture 2" descr="http://www.freebiehome.co.uk/images/dalmation-optical-illusion.gif"/>
          <p:cNvPicPr>
            <a:picLocks noChangeAspect="1" noChangeArrowheads="1"/>
          </p:cNvPicPr>
          <p:nvPr/>
        </p:nvPicPr>
        <p:blipFill>
          <a:blip r:embed="rId3" cstate="print"/>
          <a:srcRect/>
          <a:stretch>
            <a:fillRect/>
          </a:stretch>
        </p:blipFill>
        <p:spPr bwMode="auto">
          <a:xfrm>
            <a:off x="2339752" y="1556792"/>
            <a:ext cx="4185105" cy="4143668"/>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57277" cy="1143000"/>
          </a:xfrm>
        </p:spPr>
        <p:txBody>
          <a:bodyPr>
            <a:normAutofit fontScale="90000"/>
          </a:bodyPr>
          <a:lstStyle/>
          <a:p>
            <a:r>
              <a:rPr lang="en-GB" sz="3200" i="1" dirty="0" smtClean="0"/>
              <a:t>Forest Before Trees</a:t>
            </a:r>
            <a:r>
              <a:rPr lang="en-GB" sz="3200" dirty="0" smtClean="0"/>
              <a:t>: The Precedence of Global Features in Visual Perception</a:t>
            </a:r>
            <a:endParaRPr lang="en-GB" sz="3200" dirty="0"/>
          </a:p>
        </p:txBody>
      </p:sp>
      <p:sp>
        <p:nvSpPr>
          <p:cNvPr id="3" name="Content Placeholder 2"/>
          <p:cNvSpPr>
            <a:spLocks noGrp="1"/>
          </p:cNvSpPr>
          <p:nvPr>
            <p:ph idx="1"/>
          </p:nvPr>
        </p:nvSpPr>
        <p:spPr>
          <a:xfrm>
            <a:off x="457200" y="1896180"/>
            <a:ext cx="8229600" cy="4110920"/>
          </a:xfrm>
        </p:spPr>
        <p:txBody>
          <a:bodyPr>
            <a:normAutofit lnSpcReduction="10000"/>
          </a:bodyPr>
          <a:lstStyle/>
          <a:p>
            <a:r>
              <a:rPr lang="en-GB" dirty="0" smtClean="0"/>
              <a:t>In a series of experiments David </a:t>
            </a:r>
            <a:r>
              <a:rPr lang="en-GB" dirty="0" err="1" smtClean="0"/>
              <a:t>Navon</a:t>
            </a:r>
            <a:r>
              <a:rPr lang="en-GB" dirty="0" smtClean="0"/>
              <a:t> (1977) explored the relationship between global and local perception.  </a:t>
            </a:r>
          </a:p>
          <a:p>
            <a:r>
              <a:rPr lang="en-GB" dirty="0"/>
              <a:t> </a:t>
            </a:r>
            <a:r>
              <a:rPr lang="en-GB" dirty="0" smtClean="0"/>
              <a:t>Theoretical claim: “…Perceptual processes are temporally organised so that they proceed from global structuring toward more and more fine grained analysis”.  </a:t>
            </a:r>
          </a:p>
          <a:p>
            <a:pPr>
              <a:buNone/>
            </a:pPr>
            <a:endParaRPr lang="en-GB" dirty="0" smtClean="0"/>
          </a:p>
          <a:p>
            <a:pPr>
              <a:buNone/>
            </a:pPr>
            <a:r>
              <a:rPr lang="en-GB" dirty="0" smtClean="0"/>
              <a:t>This is known as </a:t>
            </a:r>
            <a:r>
              <a:rPr lang="en-GB" b="1" i="1" dirty="0" smtClean="0"/>
              <a:t>Global Precedence</a:t>
            </a:r>
            <a:r>
              <a:rPr lang="en-GB" dirty="0" smtClean="0"/>
              <a:t/>
            </a:r>
            <a:br>
              <a:rPr lang="en-GB" dirty="0" smtClean="0"/>
            </a:b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53021" y="4638394"/>
            <a:ext cx="6813716" cy="1341033"/>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16632"/>
            <a:ext cx="8229600" cy="1301006"/>
          </a:xfrm>
        </p:spPr>
        <p:txBody>
          <a:bodyPr>
            <a:normAutofit fontScale="90000"/>
          </a:bodyPr>
          <a:lstStyle/>
          <a:p>
            <a:r>
              <a:rPr lang="en-GB" dirty="0" err="1" smtClean="0"/>
              <a:t>Navon’s</a:t>
            </a:r>
            <a:r>
              <a:rPr lang="en-GB" dirty="0" smtClean="0"/>
              <a:t> method-</a:t>
            </a:r>
            <a:br>
              <a:rPr lang="en-GB" dirty="0" smtClean="0"/>
            </a:br>
            <a:r>
              <a:rPr lang="en-GB" dirty="0" smtClean="0"/>
              <a:t>Exp. 3 of paper</a:t>
            </a:r>
            <a:br>
              <a:rPr lang="en-GB" dirty="0" smtClean="0"/>
            </a:br>
            <a:endParaRPr lang="en-GB" dirty="0"/>
          </a:p>
        </p:txBody>
      </p:sp>
      <p:sp>
        <p:nvSpPr>
          <p:cNvPr id="3" name="Content Placeholder 2"/>
          <p:cNvSpPr>
            <a:spLocks noGrp="1"/>
          </p:cNvSpPr>
          <p:nvPr>
            <p:ph idx="1"/>
          </p:nvPr>
        </p:nvSpPr>
        <p:spPr>
          <a:xfrm>
            <a:off x="467544" y="1180640"/>
            <a:ext cx="8424936" cy="3457754"/>
          </a:xfrm>
        </p:spPr>
        <p:txBody>
          <a:bodyPr/>
          <a:lstStyle/>
          <a:p>
            <a:r>
              <a:rPr lang="en-GB" dirty="0" smtClean="0"/>
              <a:t>Required participants to respond to either the local or global level of the stimuli.</a:t>
            </a:r>
          </a:p>
          <a:p>
            <a:r>
              <a:rPr lang="en-GB" dirty="0" smtClean="0"/>
              <a:t> Location of presentation varied to prevent participants from using strategies. </a:t>
            </a:r>
          </a:p>
          <a:p>
            <a:r>
              <a:rPr lang="en-GB" b="1" dirty="0" smtClean="0"/>
              <a:t>2 conditions</a:t>
            </a:r>
            <a:r>
              <a:rPr lang="en-GB" dirty="0" smtClean="0"/>
              <a:t>: Local-directed &amp; Global-directed</a:t>
            </a:r>
          </a:p>
          <a:p>
            <a:r>
              <a:rPr lang="en-GB" b="1" dirty="0" smtClean="0"/>
              <a:t>Independent variable: </a:t>
            </a:r>
            <a:r>
              <a:rPr lang="en-GB" dirty="0" smtClean="0"/>
              <a:t>Consistency</a:t>
            </a:r>
          </a:p>
          <a:p>
            <a:r>
              <a:rPr lang="en-GB" b="1" dirty="0" smtClean="0"/>
              <a:t>Dependent variable</a:t>
            </a:r>
            <a:r>
              <a:rPr lang="en-GB" dirty="0" smtClean="0"/>
              <a:t>: Reaction time in milliseconds</a:t>
            </a:r>
          </a:p>
          <a:p>
            <a:endParaRPr lang="en-GB" sz="2000" dirty="0" smtClean="0"/>
          </a:p>
          <a:p>
            <a:endParaRPr lang="en-GB" sz="2000" dirty="0" smtClean="0"/>
          </a:p>
          <a:p>
            <a:pPr>
              <a:buNone/>
            </a:pPr>
            <a:endParaRPr lang="en-GB" sz="2000" dirty="0" smtClean="0"/>
          </a:p>
          <a:p>
            <a:endParaRPr lang="en-GB" sz="2000" dirty="0"/>
          </a:p>
          <a:p>
            <a:pPr>
              <a:buNone/>
            </a:pPr>
            <a:endParaRPr lang="en-GB" sz="2000" dirty="0" smtClean="0"/>
          </a:p>
          <a:p>
            <a:pPr>
              <a:buNone/>
            </a:pPr>
            <a:endParaRPr lang="en-GB" sz="2000" dirty="0"/>
          </a:p>
        </p:txBody>
      </p:sp>
      <p:grpSp>
        <p:nvGrpSpPr>
          <p:cNvPr id="11" name="Group 10"/>
          <p:cNvGrpSpPr/>
          <p:nvPr/>
        </p:nvGrpSpPr>
        <p:grpSpPr>
          <a:xfrm>
            <a:off x="1355583" y="4768850"/>
            <a:ext cx="6408592" cy="1080120"/>
            <a:chOff x="1318666" y="4733776"/>
            <a:chExt cx="6408592" cy="1080120"/>
          </a:xfrm>
        </p:grpSpPr>
        <p:pic>
          <p:nvPicPr>
            <p:cNvPr id="5" name="Picture 7" descr="Z:\Semester One\First Year\09-10 Archive\Lab Class 3\BigHSmallH.bmp"/>
            <p:cNvPicPr>
              <a:picLocks noChangeAspect="1" noChangeArrowheads="1"/>
            </p:cNvPicPr>
            <p:nvPr/>
          </p:nvPicPr>
          <p:blipFill>
            <a:blip r:embed="rId2" cstate="print"/>
            <a:srcRect/>
            <a:stretch>
              <a:fillRect/>
            </a:stretch>
          </p:blipFill>
          <p:spPr bwMode="auto">
            <a:xfrm>
              <a:off x="2650784" y="4733776"/>
              <a:ext cx="1080120" cy="1080120"/>
            </a:xfrm>
            <a:prstGeom prst="rect">
              <a:avLst/>
            </a:prstGeom>
            <a:noFill/>
          </p:spPr>
        </p:pic>
        <p:pic>
          <p:nvPicPr>
            <p:cNvPr id="6" name="Picture 8" descr="Z:\Semester One\First Year\09-10 Archive\Lab Class 3\BigHSmallS.bmp"/>
            <p:cNvPicPr>
              <a:picLocks noChangeAspect="1" noChangeArrowheads="1"/>
            </p:cNvPicPr>
            <p:nvPr/>
          </p:nvPicPr>
          <p:blipFill>
            <a:blip r:embed="rId3" cstate="print"/>
            <a:srcRect/>
            <a:stretch>
              <a:fillRect/>
            </a:stretch>
          </p:blipFill>
          <p:spPr bwMode="auto">
            <a:xfrm>
              <a:off x="1318666" y="4733776"/>
              <a:ext cx="1080000" cy="1080000"/>
            </a:xfrm>
            <a:prstGeom prst="rect">
              <a:avLst/>
            </a:prstGeom>
            <a:noFill/>
          </p:spPr>
        </p:pic>
        <p:pic>
          <p:nvPicPr>
            <p:cNvPr id="7" name="Picture 9" descr="Z:\Semester One\First Year\09-10 Archive\Lab Class 3\BigSSmallH.bmp"/>
            <p:cNvPicPr>
              <a:picLocks noChangeAspect="1" noChangeArrowheads="1"/>
            </p:cNvPicPr>
            <p:nvPr/>
          </p:nvPicPr>
          <p:blipFill>
            <a:blip r:embed="rId4" cstate="print"/>
            <a:srcRect/>
            <a:stretch>
              <a:fillRect/>
            </a:stretch>
          </p:blipFill>
          <p:spPr bwMode="auto">
            <a:xfrm>
              <a:off x="3983022" y="4733776"/>
              <a:ext cx="1080000" cy="1080000"/>
            </a:xfrm>
            <a:prstGeom prst="rect">
              <a:avLst/>
            </a:prstGeom>
            <a:noFill/>
          </p:spPr>
        </p:pic>
        <p:pic>
          <p:nvPicPr>
            <p:cNvPr id="8" name="Picture 10" descr="Z:\Semester One\First Year\09-10 Archive\Lab Class 3\BigSSmallS.bmp"/>
            <p:cNvPicPr>
              <a:picLocks noChangeAspect="1" noChangeArrowheads="1"/>
            </p:cNvPicPr>
            <p:nvPr/>
          </p:nvPicPr>
          <p:blipFill>
            <a:blip r:embed="rId5" cstate="print"/>
            <a:srcRect/>
            <a:stretch>
              <a:fillRect/>
            </a:stretch>
          </p:blipFill>
          <p:spPr bwMode="auto">
            <a:xfrm>
              <a:off x="5315140" y="4733776"/>
              <a:ext cx="1080000" cy="1080000"/>
            </a:xfrm>
            <a:prstGeom prst="rect">
              <a:avLst/>
            </a:prstGeom>
            <a:noFill/>
          </p:spPr>
        </p:pic>
        <p:pic>
          <p:nvPicPr>
            <p:cNvPr id="9" name="Picture 11" descr="Z:\Semester One\First Year\09-10 Archive\Lab Class 3\DotMask.bmp"/>
            <p:cNvPicPr>
              <a:picLocks noChangeAspect="1" noChangeArrowheads="1"/>
            </p:cNvPicPr>
            <p:nvPr/>
          </p:nvPicPr>
          <p:blipFill>
            <a:blip r:embed="rId6" cstate="print"/>
            <a:srcRect/>
            <a:stretch>
              <a:fillRect/>
            </a:stretch>
          </p:blipFill>
          <p:spPr bwMode="auto">
            <a:xfrm>
              <a:off x="6647258" y="4733776"/>
              <a:ext cx="1080000" cy="1080000"/>
            </a:xfrm>
            <a:prstGeom prst="rect">
              <a:avLst/>
            </a:prstGeom>
            <a:noFill/>
          </p:spPr>
        </p:pic>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864096"/>
          </a:xfrm>
        </p:spPr>
        <p:txBody>
          <a:bodyPr/>
          <a:lstStyle/>
          <a:p>
            <a:r>
              <a:rPr lang="en-GB" dirty="0" smtClean="0"/>
              <a:t>Results</a:t>
            </a:r>
            <a:endParaRPr lang="en-GB" dirty="0"/>
          </a:p>
        </p:txBody>
      </p:sp>
      <p:graphicFrame>
        <p:nvGraphicFramePr>
          <p:cNvPr id="4" name="Content Placeholder 3"/>
          <p:cNvGraphicFramePr>
            <a:graphicFrameLocks noGrp="1"/>
          </p:cNvGraphicFramePr>
          <p:nvPr>
            <p:ph idx="1"/>
          </p:nvPr>
        </p:nvGraphicFramePr>
        <p:xfrm>
          <a:off x="971600" y="2492896"/>
          <a:ext cx="6552727" cy="1752600"/>
        </p:xfrm>
        <a:graphic>
          <a:graphicData uri="http://schemas.openxmlformats.org/drawingml/2006/table">
            <a:tbl>
              <a:tblPr firstRow="1" bandRow="1">
                <a:tableStyleId>{5C22544A-7EE6-4342-B048-85BDC9FD1C3A}</a:tableStyleId>
              </a:tblPr>
              <a:tblGrid>
                <a:gridCol w="1473636"/>
                <a:gridCol w="974636"/>
                <a:gridCol w="1453700"/>
                <a:gridCol w="1145358"/>
                <a:gridCol w="1505397"/>
              </a:tblGrid>
              <a:tr h="370840">
                <a:tc>
                  <a:txBody>
                    <a:bodyPr/>
                    <a:lstStyle/>
                    <a:p>
                      <a:endParaRPr lang="en-GB" dirty="0"/>
                    </a:p>
                  </a:txBody>
                  <a:tcPr/>
                </a:tc>
                <a:tc gridSpan="2">
                  <a:txBody>
                    <a:bodyPr/>
                    <a:lstStyle/>
                    <a:p>
                      <a:r>
                        <a:rPr lang="en-GB" dirty="0" smtClean="0"/>
                        <a:t>Global Directed</a:t>
                      </a:r>
                      <a:endParaRPr lang="en-GB" dirty="0"/>
                    </a:p>
                  </a:txBody>
                  <a:tcPr/>
                </a:tc>
                <a:tc hMerge="1">
                  <a:txBody>
                    <a:bodyPr/>
                    <a:lstStyle/>
                    <a:p>
                      <a:endParaRPr lang="en-GB" dirty="0"/>
                    </a:p>
                  </a:txBody>
                  <a:tcPr/>
                </a:tc>
                <a:tc gridSpan="2">
                  <a:txBody>
                    <a:bodyPr/>
                    <a:lstStyle/>
                    <a:p>
                      <a:r>
                        <a:rPr lang="en-GB" dirty="0" smtClean="0"/>
                        <a:t>Local Directed</a:t>
                      </a:r>
                      <a:endParaRPr lang="en-GB" dirty="0"/>
                    </a:p>
                  </a:txBody>
                  <a:tcPr/>
                </a:tc>
                <a:tc hMerge="1">
                  <a:txBody>
                    <a:bodyPr/>
                    <a:lstStyle/>
                    <a:p>
                      <a:endParaRPr lang="en-GB" dirty="0"/>
                    </a:p>
                  </a:txBody>
                  <a:tcPr/>
                </a:tc>
              </a:tr>
              <a:tr h="637272">
                <a:tc>
                  <a:txBody>
                    <a:bodyPr/>
                    <a:lstStyle/>
                    <a:p>
                      <a:endParaRPr lang="en-GB" dirty="0"/>
                    </a:p>
                  </a:txBody>
                  <a:tcPr/>
                </a:tc>
                <a:tc>
                  <a:txBody>
                    <a:bodyPr/>
                    <a:lstStyle/>
                    <a:p>
                      <a:r>
                        <a:rPr lang="en-GB" dirty="0" smtClean="0"/>
                        <a:t>Mean</a:t>
                      </a:r>
                    </a:p>
                    <a:p>
                      <a:r>
                        <a:rPr lang="en-GB" dirty="0" smtClean="0"/>
                        <a:t>(ms)</a:t>
                      </a:r>
                      <a:endParaRPr lang="en-GB" dirty="0"/>
                    </a:p>
                  </a:txBody>
                  <a:tcPr/>
                </a:tc>
                <a:tc>
                  <a:txBody>
                    <a:bodyPr/>
                    <a:lstStyle/>
                    <a:p>
                      <a:r>
                        <a:rPr lang="en-GB" dirty="0" smtClean="0"/>
                        <a:t>Std Dev</a:t>
                      </a:r>
                    </a:p>
                    <a:p>
                      <a:r>
                        <a:rPr lang="en-GB" dirty="0" smtClean="0"/>
                        <a:t>(ms)</a:t>
                      </a:r>
                      <a:endParaRPr lang="en-GB" dirty="0"/>
                    </a:p>
                  </a:txBody>
                  <a:tcPr/>
                </a:tc>
                <a:tc>
                  <a:txBody>
                    <a:bodyPr/>
                    <a:lstStyle/>
                    <a:p>
                      <a:r>
                        <a:rPr lang="en-GB" dirty="0" smtClean="0"/>
                        <a:t>Mean (ms)</a:t>
                      </a:r>
                      <a:endParaRPr lang="en-GB" dirty="0"/>
                    </a:p>
                  </a:txBody>
                  <a:tcPr/>
                </a:tc>
                <a:tc>
                  <a:txBody>
                    <a:bodyPr/>
                    <a:lstStyle/>
                    <a:p>
                      <a:r>
                        <a:rPr lang="en-GB" dirty="0" smtClean="0"/>
                        <a:t>Std Dev</a:t>
                      </a:r>
                    </a:p>
                    <a:p>
                      <a:r>
                        <a:rPr lang="en-GB" dirty="0" smtClean="0"/>
                        <a:t>(ms)</a:t>
                      </a:r>
                      <a:endParaRPr lang="en-GB" dirty="0"/>
                    </a:p>
                  </a:txBody>
                  <a:tcPr/>
                </a:tc>
              </a:tr>
              <a:tr h="370840">
                <a:tc>
                  <a:txBody>
                    <a:bodyPr/>
                    <a:lstStyle/>
                    <a:p>
                      <a:r>
                        <a:rPr lang="en-GB" dirty="0" smtClean="0"/>
                        <a:t>Consistent</a:t>
                      </a:r>
                      <a:endParaRPr lang="en-GB" dirty="0"/>
                    </a:p>
                  </a:txBody>
                  <a:tcPr/>
                </a:tc>
                <a:tc>
                  <a:txBody>
                    <a:bodyPr/>
                    <a:lstStyle/>
                    <a:p>
                      <a:r>
                        <a:rPr lang="en-GB" dirty="0" smtClean="0"/>
                        <a:t>462 </a:t>
                      </a:r>
                      <a:endParaRPr lang="en-GB" dirty="0"/>
                    </a:p>
                  </a:txBody>
                  <a:tcPr/>
                </a:tc>
                <a:tc>
                  <a:txBody>
                    <a:bodyPr/>
                    <a:lstStyle/>
                    <a:p>
                      <a:r>
                        <a:rPr lang="en-GB" dirty="0" smtClean="0"/>
                        <a:t>39</a:t>
                      </a:r>
                      <a:endParaRPr lang="en-GB" dirty="0"/>
                    </a:p>
                  </a:txBody>
                  <a:tcPr/>
                </a:tc>
                <a:tc>
                  <a:txBody>
                    <a:bodyPr/>
                    <a:lstStyle/>
                    <a:p>
                      <a:r>
                        <a:rPr lang="en-GB" dirty="0" smtClean="0"/>
                        <a:t>573 </a:t>
                      </a:r>
                      <a:endParaRPr lang="en-GB" dirty="0"/>
                    </a:p>
                  </a:txBody>
                  <a:tcPr>
                    <a:solidFill>
                      <a:srgbClr val="FFFF00"/>
                    </a:solidFill>
                  </a:tcPr>
                </a:tc>
                <a:tc>
                  <a:txBody>
                    <a:bodyPr/>
                    <a:lstStyle/>
                    <a:p>
                      <a:r>
                        <a:rPr lang="en-GB" dirty="0" smtClean="0"/>
                        <a:t>43</a:t>
                      </a:r>
                      <a:endParaRPr lang="en-GB" dirty="0"/>
                    </a:p>
                  </a:txBody>
                  <a:tcPr/>
                </a:tc>
              </a:tr>
              <a:tr h="370840">
                <a:tc>
                  <a:txBody>
                    <a:bodyPr/>
                    <a:lstStyle/>
                    <a:p>
                      <a:r>
                        <a:rPr lang="en-GB" dirty="0" smtClean="0"/>
                        <a:t>Conflicting</a:t>
                      </a:r>
                      <a:endParaRPr lang="en-GB" dirty="0"/>
                    </a:p>
                  </a:txBody>
                  <a:tcPr/>
                </a:tc>
                <a:tc>
                  <a:txBody>
                    <a:bodyPr/>
                    <a:lstStyle/>
                    <a:p>
                      <a:r>
                        <a:rPr lang="en-GB" dirty="0" smtClean="0"/>
                        <a:t>477 </a:t>
                      </a:r>
                      <a:endParaRPr lang="en-GB" dirty="0"/>
                    </a:p>
                  </a:txBody>
                  <a:tcPr/>
                </a:tc>
                <a:tc>
                  <a:txBody>
                    <a:bodyPr/>
                    <a:lstStyle/>
                    <a:p>
                      <a:r>
                        <a:rPr lang="en-GB" dirty="0" smtClean="0"/>
                        <a:t>40</a:t>
                      </a:r>
                      <a:endParaRPr lang="en-GB" dirty="0"/>
                    </a:p>
                  </a:txBody>
                  <a:tcPr/>
                </a:tc>
                <a:tc>
                  <a:txBody>
                    <a:bodyPr/>
                    <a:lstStyle/>
                    <a:p>
                      <a:r>
                        <a:rPr lang="en-GB" dirty="0" smtClean="0"/>
                        <a:t>664  </a:t>
                      </a:r>
                      <a:endParaRPr lang="en-GB" dirty="0"/>
                    </a:p>
                  </a:txBody>
                  <a:tcPr>
                    <a:solidFill>
                      <a:srgbClr val="FFFF00"/>
                    </a:solidFill>
                  </a:tcPr>
                </a:tc>
                <a:tc>
                  <a:txBody>
                    <a:bodyPr/>
                    <a:lstStyle/>
                    <a:p>
                      <a:r>
                        <a:rPr lang="en-GB" dirty="0" smtClean="0"/>
                        <a:t>52</a:t>
                      </a:r>
                      <a:endParaRPr lang="en-GB" dirty="0"/>
                    </a:p>
                  </a:txBody>
                  <a:tcPr/>
                </a:tc>
              </a:tr>
            </a:tbl>
          </a:graphicData>
        </a:graphic>
      </p:graphicFrame>
      <p:sp>
        <p:nvSpPr>
          <p:cNvPr id="5" name="TextBox 4"/>
          <p:cNvSpPr txBox="1"/>
          <p:nvPr/>
        </p:nvSpPr>
        <p:spPr>
          <a:xfrm>
            <a:off x="755576" y="1196752"/>
            <a:ext cx="6696744" cy="1200329"/>
          </a:xfrm>
          <a:prstGeom prst="rect">
            <a:avLst/>
          </a:prstGeom>
          <a:noFill/>
        </p:spPr>
        <p:txBody>
          <a:bodyPr wrap="square" rtlCol="0">
            <a:spAutoFit/>
          </a:bodyPr>
          <a:lstStyle/>
          <a:p>
            <a:r>
              <a:rPr lang="en-GB" sz="2400" dirty="0" smtClean="0"/>
              <a:t>Table 1.   The means and standard deviations for the Global and Local directed conditions for both congruent and incongruent trials</a:t>
            </a:r>
            <a:endParaRPr lang="en-GB" sz="2400" dirty="0"/>
          </a:p>
        </p:txBody>
      </p:sp>
      <p:sp>
        <p:nvSpPr>
          <p:cNvPr id="6" name="TextBox 5"/>
          <p:cNvSpPr txBox="1"/>
          <p:nvPr/>
        </p:nvSpPr>
        <p:spPr>
          <a:xfrm>
            <a:off x="899592" y="4509120"/>
            <a:ext cx="6624736" cy="1569660"/>
          </a:xfrm>
          <a:prstGeom prst="rect">
            <a:avLst/>
          </a:prstGeom>
          <a:noFill/>
        </p:spPr>
        <p:txBody>
          <a:bodyPr wrap="square" rtlCol="0">
            <a:spAutoFit/>
          </a:bodyPr>
          <a:lstStyle/>
          <a:p>
            <a:r>
              <a:rPr lang="en-GB" sz="2400" dirty="0" smtClean="0"/>
              <a:t>In the local-directed condition the mean reaction time was significantly greater in the conflicting than in the consistent condition (</a:t>
            </a:r>
            <a:r>
              <a:rPr lang="en-GB" sz="2400" dirty="0" err="1" smtClean="0"/>
              <a:t>p</a:t>
            </a:r>
            <a:r>
              <a:rPr lang="en-GB" sz="2400" dirty="0" smtClean="0"/>
              <a:t>&lt;0.01)</a:t>
            </a:r>
            <a:endParaRPr lang="en-GB" sz="2400"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a:xfrm>
            <a:off x="457200" y="1340768"/>
            <a:ext cx="8229600" cy="5112568"/>
          </a:xfrm>
        </p:spPr>
        <p:txBody>
          <a:bodyPr>
            <a:normAutofit/>
          </a:bodyPr>
          <a:lstStyle/>
          <a:p>
            <a:r>
              <a:rPr lang="en-GB" sz="2000" dirty="0" smtClean="0"/>
              <a:t>“The results of this experiment suggests that the global pattern is responded to faster than the local components.</a:t>
            </a:r>
            <a:r>
              <a:rPr lang="en-GB" sz="2000" dirty="0"/>
              <a:t> Moreover, whereas people can </a:t>
            </a:r>
            <a:r>
              <a:rPr lang="en-GB" sz="2000" dirty="0" smtClean="0"/>
              <a:t>voluntarily attend </a:t>
            </a:r>
            <a:r>
              <a:rPr lang="en-GB" sz="2000" dirty="0"/>
              <a:t>to the global pattern without being affected by the local features, </a:t>
            </a:r>
            <a:r>
              <a:rPr lang="en-GB" sz="2000" dirty="0" smtClean="0"/>
              <a:t>they are </a:t>
            </a:r>
            <a:r>
              <a:rPr lang="en-GB" sz="2000" dirty="0"/>
              <a:t>not able to process the local features without being aware of the whole</a:t>
            </a:r>
            <a:r>
              <a:rPr lang="en-GB" sz="2000" dirty="0" smtClean="0"/>
              <a:t>”</a:t>
            </a:r>
            <a:r>
              <a:rPr lang="fr-FR" sz="2000" dirty="0" smtClean="0"/>
              <a:t>(</a:t>
            </a:r>
            <a:r>
              <a:rPr lang="fr-FR" sz="2000" dirty="0" err="1"/>
              <a:t>pg</a:t>
            </a:r>
            <a:r>
              <a:rPr lang="fr-FR" sz="2000" dirty="0"/>
              <a:t>. 371, Cognitive </a:t>
            </a:r>
            <a:r>
              <a:rPr lang="fr-FR" sz="2000" dirty="0" err="1"/>
              <a:t>Psychology</a:t>
            </a:r>
            <a:r>
              <a:rPr lang="fr-FR" sz="2000" dirty="0"/>
              <a:t>, 9, 1977</a:t>
            </a:r>
            <a:r>
              <a:rPr lang="fr-FR" sz="2000" dirty="0" smtClean="0"/>
              <a:t>)</a:t>
            </a:r>
          </a:p>
          <a:p>
            <a:endParaRPr lang="en-GB" sz="2000" dirty="0" smtClean="0"/>
          </a:p>
          <a:p>
            <a:r>
              <a:rPr lang="en-GB" sz="2000" dirty="0" err="1" smtClean="0"/>
              <a:t>Navon</a:t>
            </a:r>
            <a:r>
              <a:rPr lang="en-GB" sz="2000" dirty="0" smtClean="0"/>
              <a:t> argues that the </a:t>
            </a:r>
            <a:r>
              <a:rPr lang="en-GB" sz="2000" dirty="0"/>
              <a:t>finding that attention cannot be efficiently diverted from the </a:t>
            </a:r>
            <a:r>
              <a:rPr lang="en-GB" sz="2000" dirty="0" smtClean="0"/>
              <a:t>whole may </a:t>
            </a:r>
            <a:r>
              <a:rPr lang="en-GB" sz="2000" dirty="0"/>
              <a:t>be interpreted as support to the notion that global processing is </a:t>
            </a:r>
            <a:r>
              <a:rPr lang="en-GB" sz="2000" dirty="0" smtClean="0"/>
              <a:t>a necessary </a:t>
            </a:r>
            <a:r>
              <a:rPr lang="en-GB" sz="2000" dirty="0"/>
              <a:t>stage of perception prior to more fine-grained </a:t>
            </a:r>
            <a:r>
              <a:rPr lang="en-GB" sz="2000" dirty="0" smtClean="0"/>
              <a:t>analysis.</a:t>
            </a:r>
            <a:endParaRPr lang="en-GB"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experiment </a:t>
            </a:r>
            <a:endParaRPr lang="en-GB" dirty="0"/>
          </a:p>
        </p:txBody>
      </p:sp>
      <p:sp>
        <p:nvSpPr>
          <p:cNvPr id="3" name="Content Placeholder 2"/>
          <p:cNvSpPr>
            <a:spLocks noGrp="1"/>
          </p:cNvSpPr>
          <p:nvPr>
            <p:ph idx="1"/>
          </p:nvPr>
        </p:nvSpPr>
        <p:spPr/>
        <p:txBody>
          <a:bodyPr/>
          <a:lstStyle/>
          <a:p>
            <a:r>
              <a:rPr lang="en-GB" dirty="0" smtClean="0"/>
              <a:t>Aims to replicate </a:t>
            </a:r>
            <a:r>
              <a:rPr lang="en-GB" dirty="0" err="1" smtClean="0"/>
              <a:t>Navon’s</a:t>
            </a:r>
            <a:r>
              <a:rPr lang="en-GB" dirty="0" smtClean="0"/>
              <a:t> findings for the Local Directed condition ONLY. </a:t>
            </a:r>
          </a:p>
          <a:p>
            <a:r>
              <a:rPr lang="en-GB" dirty="0" smtClean="0"/>
              <a:t>Same stimuli as </a:t>
            </a:r>
            <a:r>
              <a:rPr lang="en-GB" dirty="0" err="1" smtClean="0"/>
              <a:t>Navon</a:t>
            </a:r>
            <a:r>
              <a:rPr lang="en-GB" dirty="0" smtClean="0"/>
              <a:t> used</a:t>
            </a:r>
          </a:p>
          <a:p>
            <a:r>
              <a:rPr lang="en-GB" dirty="0" smtClean="0"/>
              <a:t>Varies the location that stimuli are presented on screen (top left, top right, bottom left, bottom right) making the task harder </a:t>
            </a:r>
          </a:p>
          <a:p>
            <a:r>
              <a:rPr lang="en-GB" dirty="0" smtClean="0"/>
              <a:t>I.V – Congruence of small/large letters</a:t>
            </a:r>
          </a:p>
          <a:p>
            <a:r>
              <a:rPr lang="en-GB" dirty="0" smtClean="0"/>
              <a:t>D.V. – Reaction time (seconds)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 approach</a:t>
            </a:r>
            <a:endParaRPr lang="en-GB" dirty="0"/>
          </a:p>
        </p:txBody>
      </p:sp>
      <p:sp>
        <p:nvSpPr>
          <p:cNvPr id="3" name="Content Placeholder 2"/>
          <p:cNvSpPr>
            <a:spLocks noGrp="1"/>
          </p:cNvSpPr>
          <p:nvPr>
            <p:ph idx="1"/>
          </p:nvPr>
        </p:nvSpPr>
        <p:spPr/>
        <p:txBody>
          <a:bodyPr/>
          <a:lstStyle/>
          <a:p>
            <a:r>
              <a:rPr lang="en-GB" dirty="0" smtClean="0"/>
              <a:t>Sometimes reports (certainly some published papers!) can be lengthy. To reduce the time looking for specific information we rely on a standard structure for a report.</a:t>
            </a:r>
          </a:p>
          <a:p>
            <a:r>
              <a:rPr lang="en-GB" dirty="0" smtClean="0"/>
              <a:t>Not every published paper contains all of the following sections/sub-sections, but you should include them if they are relevant.</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Sections of a lab report</a:t>
            </a:r>
            <a:endParaRPr lang="en-GB" dirty="0"/>
          </a:p>
        </p:txBody>
      </p:sp>
      <p:sp>
        <p:nvSpPr>
          <p:cNvPr id="3" name="Content Placeholder 2"/>
          <p:cNvSpPr>
            <a:spLocks noGrp="1"/>
          </p:cNvSpPr>
          <p:nvPr>
            <p:ph idx="1"/>
          </p:nvPr>
        </p:nvSpPr>
        <p:spPr>
          <a:xfrm>
            <a:off x="457200" y="1600200"/>
            <a:ext cx="8229600" cy="4096012"/>
          </a:xfrm>
        </p:spPr>
        <p:txBody>
          <a:bodyPr>
            <a:normAutofit fontScale="85000" lnSpcReduction="20000"/>
          </a:bodyPr>
          <a:lstStyle/>
          <a:p>
            <a:pPr lvl="0">
              <a:lnSpc>
                <a:spcPct val="80000"/>
              </a:lnSpc>
              <a:defRPr/>
            </a:pPr>
            <a:r>
              <a:rPr lang="en-GB" sz="2600" dirty="0"/>
              <a:t>Title</a:t>
            </a:r>
          </a:p>
          <a:p>
            <a:pPr lvl="0">
              <a:lnSpc>
                <a:spcPct val="80000"/>
              </a:lnSpc>
              <a:defRPr/>
            </a:pPr>
            <a:r>
              <a:rPr lang="en-GB" sz="2600" dirty="0"/>
              <a:t>Abstract</a:t>
            </a:r>
          </a:p>
          <a:p>
            <a:pPr lvl="0">
              <a:lnSpc>
                <a:spcPct val="80000"/>
              </a:lnSpc>
              <a:defRPr/>
            </a:pPr>
            <a:r>
              <a:rPr lang="en-GB" sz="2600" dirty="0"/>
              <a:t>Introduction</a:t>
            </a:r>
          </a:p>
          <a:p>
            <a:pPr lvl="0">
              <a:lnSpc>
                <a:spcPct val="80000"/>
              </a:lnSpc>
              <a:defRPr/>
            </a:pPr>
            <a:r>
              <a:rPr lang="en-GB" sz="2600" dirty="0"/>
              <a:t>Method</a:t>
            </a:r>
          </a:p>
          <a:p>
            <a:pPr lvl="1">
              <a:lnSpc>
                <a:spcPct val="80000"/>
              </a:lnSpc>
            </a:pPr>
            <a:r>
              <a:rPr lang="en-GB" sz="2600" i="1" dirty="0" smtClean="0"/>
              <a:t>Design</a:t>
            </a:r>
          </a:p>
          <a:p>
            <a:pPr lvl="1">
              <a:lnSpc>
                <a:spcPct val="80000"/>
              </a:lnSpc>
            </a:pPr>
            <a:r>
              <a:rPr lang="en-GB" sz="2600" i="1" dirty="0" smtClean="0"/>
              <a:t>Participants</a:t>
            </a:r>
          </a:p>
          <a:p>
            <a:pPr lvl="1">
              <a:lnSpc>
                <a:spcPct val="80000"/>
              </a:lnSpc>
            </a:pPr>
            <a:r>
              <a:rPr lang="en-GB" sz="2600" i="1" dirty="0" smtClean="0"/>
              <a:t>Apparatus &amp; Materials (optional)</a:t>
            </a:r>
          </a:p>
          <a:p>
            <a:pPr lvl="1">
              <a:lnSpc>
                <a:spcPct val="80000"/>
              </a:lnSpc>
              <a:defRPr/>
            </a:pPr>
            <a:r>
              <a:rPr lang="en-GB" sz="2600" i="1" dirty="0" smtClean="0"/>
              <a:t>Procedure</a:t>
            </a:r>
          </a:p>
          <a:p>
            <a:pPr lvl="1">
              <a:lnSpc>
                <a:spcPct val="80000"/>
              </a:lnSpc>
              <a:defRPr/>
            </a:pPr>
            <a:r>
              <a:rPr lang="en-GB" sz="2600" i="1" dirty="0" smtClean="0"/>
              <a:t>Scoring (optional)</a:t>
            </a:r>
          </a:p>
          <a:p>
            <a:pPr lvl="0">
              <a:lnSpc>
                <a:spcPct val="80000"/>
              </a:lnSpc>
              <a:defRPr/>
            </a:pPr>
            <a:r>
              <a:rPr lang="en-GB" sz="2600" dirty="0" smtClean="0"/>
              <a:t>Results</a:t>
            </a:r>
            <a:endParaRPr lang="en-GB" sz="2600" dirty="0"/>
          </a:p>
          <a:p>
            <a:pPr lvl="0">
              <a:lnSpc>
                <a:spcPct val="80000"/>
              </a:lnSpc>
              <a:defRPr/>
            </a:pPr>
            <a:r>
              <a:rPr lang="en-GB" sz="2600" dirty="0"/>
              <a:t>Discussion</a:t>
            </a:r>
          </a:p>
          <a:p>
            <a:pPr lvl="0">
              <a:lnSpc>
                <a:spcPct val="80000"/>
              </a:lnSpc>
              <a:defRPr/>
            </a:pPr>
            <a:r>
              <a:rPr lang="en-GB" sz="2600" dirty="0"/>
              <a:t>References</a:t>
            </a:r>
          </a:p>
          <a:p>
            <a:pPr lvl="0">
              <a:lnSpc>
                <a:spcPct val="80000"/>
              </a:lnSpc>
              <a:defRPr/>
            </a:pPr>
            <a:r>
              <a:rPr lang="en-GB" sz="2600" dirty="0"/>
              <a:t>Appendix (</a:t>
            </a:r>
            <a:r>
              <a:rPr lang="en-GB" sz="2600" dirty="0" smtClean="0"/>
              <a:t>optional)</a:t>
            </a:r>
            <a:endParaRPr lang="en-GB" sz="2400" dirty="0" smtClean="0"/>
          </a:p>
          <a:p>
            <a:pPr lvl="0">
              <a:lnSpc>
                <a:spcPct val="80000"/>
              </a:lnSpc>
              <a:defRPr/>
            </a:pPr>
            <a:endParaRPr lang="en-GB" sz="2400" dirty="0"/>
          </a:p>
        </p:txBody>
      </p:sp>
      <p:sp>
        <p:nvSpPr>
          <p:cNvPr id="4" name="TextBox 3"/>
          <p:cNvSpPr txBox="1"/>
          <p:nvPr/>
        </p:nvSpPr>
        <p:spPr>
          <a:xfrm>
            <a:off x="2611612" y="5696212"/>
            <a:ext cx="6368935" cy="101566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z="2000" dirty="0" smtClean="0">
                <a:ln w="10541" cmpd="sng">
                  <a:noFill/>
                  <a:prstDash val="solid"/>
                </a:ln>
                <a:solidFill>
                  <a:schemeClr val="tx1"/>
                </a:solidFill>
              </a:rPr>
              <a:t>You will see these sections referred to on the feedback coversheet which markers use to help you to improve your reports!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versheet005.jpg"/>
          <p:cNvPicPr>
            <a:picLocks noChangeAspect="1"/>
          </p:cNvPicPr>
          <p:nvPr/>
        </p:nvPicPr>
        <p:blipFill>
          <a:blip r:embed="rId2" cstate="print"/>
          <a:stretch>
            <a:fillRect/>
          </a:stretch>
        </p:blipFill>
        <p:spPr>
          <a:xfrm>
            <a:off x="2080402" y="0"/>
            <a:ext cx="4983195" cy="6858000"/>
          </a:xfrm>
          <a:prstGeom prst="rect">
            <a:avLst/>
          </a:prstGeom>
        </p:spPr>
      </p:pic>
      <p:sp>
        <p:nvSpPr>
          <p:cNvPr id="5" name="Rectangle 4"/>
          <p:cNvSpPr/>
          <p:nvPr/>
        </p:nvSpPr>
        <p:spPr>
          <a:xfrm>
            <a:off x="2411760" y="620688"/>
            <a:ext cx="792088" cy="1440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ctangle 5"/>
          <p:cNvSpPr/>
          <p:nvPr/>
        </p:nvSpPr>
        <p:spPr>
          <a:xfrm>
            <a:off x="2339752" y="1340768"/>
            <a:ext cx="792088" cy="1440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Rectangle 6"/>
          <p:cNvSpPr/>
          <p:nvPr/>
        </p:nvSpPr>
        <p:spPr>
          <a:xfrm>
            <a:off x="2339752" y="2060848"/>
            <a:ext cx="504056" cy="1440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ctangle 7"/>
          <p:cNvSpPr/>
          <p:nvPr/>
        </p:nvSpPr>
        <p:spPr>
          <a:xfrm>
            <a:off x="2339752" y="3212976"/>
            <a:ext cx="504056" cy="1440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p:cNvSpPr/>
          <p:nvPr/>
        </p:nvSpPr>
        <p:spPr>
          <a:xfrm>
            <a:off x="2339752" y="4437112"/>
            <a:ext cx="576064" cy="1440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2339752" y="5419586"/>
            <a:ext cx="1152128" cy="11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Title</a:t>
            </a:r>
            <a:endParaRPr lang="en-GB" dirty="0"/>
          </a:p>
        </p:txBody>
      </p:sp>
      <p:sp>
        <p:nvSpPr>
          <p:cNvPr id="3" name="Content Placeholder 2"/>
          <p:cNvSpPr>
            <a:spLocks noGrp="1"/>
          </p:cNvSpPr>
          <p:nvPr>
            <p:ph idx="1"/>
          </p:nvPr>
        </p:nvSpPr>
        <p:spPr/>
        <p:txBody>
          <a:bodyPr>
            <a:normAutofit lnSpcReduction="10000"/>
          </a:bodyPr>
          <a:lstStyle/>
          <a:p>
            <a:r>
              <a:rPr lang="en-GB" dirty="0" smtClean="0"/>
              <a:t>This is the first thing someone reads and so should summarise the content of the report using no more than 20 words</a:t>
            </a:r>
          </a:p>
          <a:p>
            <a:r>
              <a:rPr lang="en-GB" dirty="0" smtClean="0"/>
              <a:t>Gives some indication of the overall theme of the work that is to be reported</a:t>
            </a:r>
          </a:p>
          <a:p>
            <a:r>
              <a:rPr lang="en-GB" dirty="0" smtClean="0"/>
              <a:t>Catchy titles should generally be avoided, as should titles using superfluous words</a:t>
            </a:r>
          </a:p>
          <a:p>
            <a:pPr lvl="1"/>
            <a:r>
              <a:rPr lang="en-GB" dirty="0" smtClean="0"/>
              <a:t>An Empirical Investigation into Obsessive Compulsive Disorder in Children with High Socioeconomic Status Parents.</a:t>
            </a:r>
          </a:p>
          <a:p>
            <a:pPr lvl="1"/>
            <a:r>
              <a:rPr lang="en-GB" dirty="0" smtClean="0"/>
              <a:t>Obsessive Compulsive Disorder in Children with High Socioeconomic Status Parents.</a:t>
            </a:r>
          </a:p>
          <a:p>
            <a:pPr lvl="1"/>
            <a:endParaRPr lang="en-GB" dirty="0"/>
          </a:p>
        </p:txBody>
      </p:sp>
      <p:sp>
        <p:nvSpPr>
          <p:cNvPr id="4" name="Smiley Face 3"/>
          <p:cNvSpPr/>
          <p:nvPr/>
        </p:nvSpPr>
        <p:spPr>
          <a:xfrm>
            <a:off x="323528" y="5229200"/>
            <a:ext cx="432048" cy="432048"/>
          </a:xfrm>
          <a:prstGeom prst="smileyFace">
            <a:avLst>
              <a:gd name="adj" fmla="val 4653"/>
            </a:avLst>
          </a:prstGeom>
          <a:solidFill>
            <a:srgbClr val="CCFFCC"/>
          </a:solidFill>
          <a:ln w="254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Smiley Face 4"/>
          <p:cNvSpPr/>
          <p:nvPr/>
        </p:nvSpPr>
        <p:spPr>
          <a:xfrm>
            <a:off x="323528" y="4293096"/>
            <a:ext cx="432048" cy="432048"/>
          </a:xfrm>
          <a:prstGeom prst="smileyFace">
            <a:avLst>
              <a:gd name="adj" fmla="val -4653"/>
            </a:avLst>
          </a:prstGeom>
          <a:solidFill>
            <a:srgbClr val="FF5B64"/>
          </a:solidFill>
          <a:ln w="25400" cmpd="sng"/>
          <a:effectLst>
            <a:outerShdw blurRad="50800" dist="38100" dir="5400000">
              <a:srgbClr val="000000">
                <a:alpha val="4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TextBox 5"/>
          <p:cNvSpPr txBox="1"/>
          <p:nvPr/>
        </p:nvSpPr>
        <p:spPr>
          <a:xfrm>
            <a:off x="2611612" y="6007100"/>
            <a:ext cx="6368935" cy="70788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GB" sz="2000" dirty="0" smtClean="0">
                <a:ln w="10541" cmpd="sng">
                  <a:noFill/>
                  <a:prstDash val="solid"/>
                </a:ln>
                <a:solidFill>
                  <a:schemeClr val="tx1"/>
                </a:solidFill>
              </a:rPr>
              <a:t>NB: Capitalize major words &amp; centre the title at the top of the page</a:t>
            </a:r>
            <a:endParaRPr lang="en-GB" sz="2000" dirty="0">
              <a:ln w="10541" cmpd="sng">
                <a:noFill/>
                <a:prstDash val="solid"/>
              </a:ln>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Title</a:t>
            </a:r>
            <a:endParaRPr lang="en-GB" dirty="0"/>
          </a:p>
        </p:txBody>
      </p:sp>
      <p:sp>
        <p:nvSpPr>
          <p:cNvPr id="3" name="Content Placeholder 2"/>
          <p:cNvSpPr>
            <a:spLocks noGrp="1"/>
          </p:cNvSpPr>
          <p:nvPr>
            <p:ph idx="1"/>
          </p:nvPr>
        </p:nvSpPr>
        <p:spPr/>
        <p:txBody>
          <a:bodyPr>
            <a:normAutofit/>
          </a:bodyPr>
          <a:lstStyle/>
          <a:p>
            <a:r>
              <a:rPr lang="en-GB" dirty="0" smtClean="0"/>
              <a:t>Don’t be too vague</a:t>
            </a:r>
          </a:p>
          <a:p>
            <a:pPr lvl="1"/>
            <a:r>
              <a:rPr lang="en-GB" dirty="0" smtClean="0"/>
              <a:t>The ‘Beer-Goggles’ Effect.</a:t>
            </a:r>
          </a:p>
          <a:p>
            <a:r>
              <a:rPr lang="en-GB" dirty="0" smtClean="0"/>
              <a:t>Don’t be too specific</a:t>
            </a:r>
          </a:p>
          <a:p>
            <a:pPr lvl="1"/>
            <a:r>
              <a:rPr lang="en-GB" dirty="0" smtClean="0"/>
              <a:t>An Investigation Into the Effects of Drinking 6 Pints of Guinness in a Nightclub in Brighton at 11:30, While Listening to Drum and Bass Played at 100 db Through a Good Sound System, on 12 Men’s and 15 Women’s Ability to Accurately Judge the Attractiveness of Members of the Opposite Sex.</a:t>
            </a:r>
          </a:p>
          <a:p>
            <a:pPr lvl="1"/>
            <a:endParaRPr lang="en-GB" dirty="0"/>
          </a:p>
        </p:txBody>
      </p:sp>
      <p:sp>
        <p:nvSpPr>
          <p:cNvPr id="8" name="Smiley Face 7"/>
          <p:cNvSpPr/>
          <p:nvPr/>
        </p:nvSpPr>
        <p:spPr>
          <a:xfrm>
            <a:off x="107504" y="2456802"/>
            <a:ext cx="432048" cy="432048"/>
          </a:xfrm>
          <a:prstGeom prst="smileyFace">
            <a:avLst>
              <a:gd name="adj" fmla="val -4653"/>
            </a:avLst>
          </a:prstGeom>
          <a:solidFill>
            <a:srgbClr val="FF5B64"/>
          </a:solidFill>
          <a:ln w="2540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Smiley Face 8"/>
          <p:cNvSpPr/>
          <p:nvPr/>
        </p:nvSpPr>
        <p:spPr>
          <a:xfrm>
            <a:off x="107504" y="1481138"/>
            <a:ext cx="432048" cy="432048"/>
          </a:xfrm>
          <a:prstGeom prst="smileyFace">
            <a:avLst>
              <a:gd name="adj" fmla="val -4653"/>
            </a:avLst>
          </a:prstGeom>
          <a:solidFill>
            <a:srgbClr val="FF5B64"/>
          </a:solidFill>
          <a:ln w="2540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Concourse.thmx</Template>
  <TotalTime>13683</TotalTime>
  <Words>3836</Words>
  <Application>Microsoft Macintosh PowerPoint</Application>
  <PresentationFormat>On-screen Show (4:3)</PresentationFormat>
  <Paragraphs>328</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Concourse</vt:lpstr>
      <vt:lpstr>First year practicals</vt:lpstr>
      <vt:lpstr>Objectives of this class</vt:lpstr>
      <vt:lpstr>Why write a report?</vt:lpstr>
      <vt:lpstr>Why write a report?</vt:lpstr>
      <vt:lpstr>Standard approach</vt:lpstr>
      <vt:lpstr>Sections of a lab report</vt:lpstr>
      <vt:lpstr>PowerPoint Presentation</vt:lpstr>
      <vt:lpstr>Title</vt:lpstr>
      <vt:lpstr>Title</vt:lpstr>
      <vt:lpstr>Title</vt:lpstr>
      <vt:lpstr>Abstract</vt:lpstr>
      <vt:lpstr>Abstract</vt:lpstr>
      <vt:lpstr>Beer-Goggles example abstract</vt:lpstr>
      <vt:lpstr>Introduction</vt:lpstr>
      <vt:lpstr>Introduction</vt:lpstr>
      <vt:lpstr>Introduction – Providing a rationale</vt:lpstr>
      <vt:lpstr>Method</vt:lpstr>
      <vt:lpstr>Method –sub-sections</vt:lpstr>
      <vt:lpstr>Design sub-section</vt:lpstr>
      <vt:lpstr>Design sub-section</vt:lpstr>
      <vt:lpstr>Design sub-section</vt:lpstr>
      <vt:lpstr>Participants sub-section</vt:lpstr>
      <vt:lpstr>Participants sub-section</vt:lpstr>
      <vt:lpstr>Apparatus / Materials sub-section</vt:lpstr>
      <vt:lpstr>An Example Figure</vt:lpstr>
      <vt:lpstr>More on presenting Figures/Tables</vt:lpstr>
      <vt:lpstr>Procedure sub-section</vt:lpstr>
      <vt:lpstr>Procedure sub-section</vt:lpstr>
      <vt:lpstr>Results</vt:lpstr>
      <vt:lpstr>Descriptive Statistics</vt:lpstr>
      <vt:lpstr>Results- Reporting Inferential Statistics /probabilites</vt:lpstr>
      <vt:lpstr>Results</vt:lpstr>
      <vt:lpstr>Results – What not to do</vt:lpstr>
      <vt:lpstr>Discussion</vt:lpstr>
      <vt:lpstr>Discussion – State main results</vt:lpstr>
      <vt:lpstr>Discussion – Account for the results </vt:lpstr>
      <vt:lpstr>Discussion - Implications</vt:lpstr>
      <vt:lpstr>References</vt:lpstr>
      <vt:lpstr>References (in text)</vt:lpstr>
      <vt:lpstr>Marking Scheme</vt:lpstr>
      <vt:lpstr>Final Tips</vt:lpstr>
      <vt:lpstr> Navon’s study of Global vs Local Perceptual processing</vt:lpstr>
      <vt:lpstr>Global and local perception</vt:lpstr>
      <vt:lpstr>Forest Before Trees: The Precedence of Global Features in Visual Perception</vt:lpstr>
      <vt:lpstr>Navon’s method- Exp. 3 of paper </vt:lpstr>
      <vt:lpstr>Results</vt:lpstr>
      <vt:lpstr>Conclusions</vt:lpstr>
      <vt:lpstr>Your experiment </vt:lpstr>
    </vt:vector>
  </TitlesOfParts>
  <Company>School of Psychology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year practicals</dc:title>
  <dc:creator>Jon Peirce</dc:creator>
  <cp:lastModifiedBy>Jonathan Peirce</cp:lastModifiedBy>
  <cp:revision>122</cp:revision>
  <dcterms:created xsi:type="dcterms:W3CDTF">2011-01-18T17:22:56Z</dcterms:created>
  <dcterms:modified xsi:type="dcterms:W3CDTF">2011-11-15T14:56:15Z</dcterms:modified>
</cp:coreProperties>
</file>