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B64"/>
    <a:srgbClr val="2DA2BF"/>
    <a:srgbClr val="DA1F28"/>
    <a:srgbClr val="4EB0CA"/>
    <a:srgbClr val="DB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00" autoAdjust="0"/>
    <p:restoredTop sz="86398" autoAdjust="0"/>
  </p:normalViewPr>
  <p:slideViewPr>
    <p:cSldViewPr snapToGrid="0" snapToObjects="1">
      <p:cViewPr varScale="1">
        <p:scale>
          <a:sx n="100" d="100"/>
          <a:sy n="100" d="100"/>
        </p:scale>
        <p:origin x="-104" y="-96"/>
      </p:cViewPr>
      <p:guideLst>
        <p:guide orient="horz" pos="2160"/>
        <p:guide pos="2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15/12/2011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8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15/12/2011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First year </a:t>
            </a:r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dirty="0" smtClean="0"/>
              <a:t>Lab 4: Pseudo-homophones</a:t>
            </a:r>
            <a:br>
              <a:rPr lang="en-US" dirty="0" smtClean="0"/>
            </a:br>
            <a:r>
              <a:rPr lang="en-US" dirty="0" smtClean="0"/>
              <a:t>They sound like words, but they aren’t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 in Brief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Times New Roman" charset="0"/>
              </a:rPr>
              <a:t>Rubenstein et al (1971). Journal of Verbal Learning and Verbal Behaviour, Vol 10, starting page: 57</a:t>
            </a:r>
          </a:p>
          <a:p>
            <a:r>
              <a:rPr lang="en-GB">
                <a:cs typeface="Times New Roman" charset="0"/>
              </a:rPr>
              <a:t>Coltheart et al (1977). Attention and Performance, Volume 6, starting page: 535</a:t>
            </a:r>
          </a:p>
          <a:p>
            <a:r>
              <a:rPr lang="en-GB">
                <a:cs typeface="Times New Roman" charset="0"/>
              </a:rPr>
              <a:t>Martin (1982) Quarterly Journal of Experimental Psychology, Section A – Human experimental Psychology, Vol 34, starting page: 395 </a:t>
            </a:r>
          </a:p>
          <a:p>
            <a:r>
              <a:rPr lang="en-GB">
                <a:cs typeface="Times New Roman" charset="0"/>
              </a:rPr>
              <a:t>Underwood (1988) Canadian Journal of Psychology – Revue Canadienne de Psychologie,  Vol 42, starting page: 24. </a:t>
            </a:r>
          </a:p>
        </p:txBody>
      </p:sp>
    </p:spTree>
    <p:extLst>
      <p:ext uri="{BB962C8B-B14F-4D97-AF65-F5344CB8AC3E}">
        <p14:creationId xmlns:p14="http://schemas.microsoft.com/office/powerpoint/2010/main" val="70997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class you will;</a:t>
            </a:r>
          </a:p>
          <a:p>
            <a:pPr marL="452437" indent="-342900">
              <a:buFont typeface="Arial"/>
              <a:buChar char="•"/>
            </a:pPr>
            <a:r>
              <a:rPr lang="en-GB" dirty="0" smtClean="0"/>
              <a:t>learn </a:t>
            </a:r>
            <a:r>
              <a:rPr lang="en-GB" dirty="0" smtClean="0"/>
              <a:t>about </a:t>
            </a:r>
            <a:r>
              <a:rPr lang="en-GB" dirty="0" err="1" smtClean="0"/>
              <a:t>pseudohomophones</a:t>
            </a:r>
            <a:endParaRPr lang="en-GB" dirty="0" smtClean="0"/>
          </a:p>
          <a:p>
            <a:pPr marL="452437" indent="-342900">
              <a:buFont typeface="Arial"/>
              <a:buChar char="•"/>
            </a:pPr>
            <a:r>
              <a:rPr lang="en-GB" dirty="0"/>
              <a:t>l</a:t>
            </a:r>
            <a:r>
              <a:rPr lang="en-GB" dirty="0" smtClean="0"/>
              <a:t>earn </a:t>
            </a:r>
            <a:r>
              <a:rPr lang="en-US" dirty="0" smtClean="0"/>
              <a:t>to </a:t>
            </a:r>
            <a:r>
              <a:rPr lang="en-US" dirty="0" smtClean="0"/>
              <a:t>generate </a:t>
            </a:r>
            <a:r>
              <a:rPr lang="en-US" dirty="0" smtClean="0"/>
              <a:t>your own </a:t>
            </a:r>
            <a:r>
              <a:rPr lang="en-US" dirty="0" smtClean="0"/>
              <a:t>study in PsychoPy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Objectives of this class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people are asked to decide if a letter string is a word their responses to negative stimuli are slower when the letter string sounds like a real word</a:t>
            </a:r>
          </a:p>
          <a:p>
            <a:pPr lvl="1"/>
            <a:r>
              <a:rPr lang="en-GB" dirty="0"/>
              <a:t>Time to respond </a:t>
            </a:r>
            <a:r>
              <a:rPr lang="ja-JP" altLang="en-GB" dirty="0">
                <a:latin typeface="Arial"/>
              </a:rPr>
              <a:t>‘</a:t>
            </a:r>
            <a:r>
              <a:rPr lang="en-GB" dirty="0"/>
              <a:t>no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 is greater for </a:t>
            </a:r>
            <a:r>
              <a:rPr lang="ja-JP" altLang="en-GB" dirty="0">
                <a:latin typeface="Arial"/>
              </a:rPr>
              <a:t>‘</a:t>
            </a:r>
            <a:r>
              <a:rPr lang="en-GB" dirty="0" err="1"/>
              <a:t>bild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 than for </a:t>
            </a:r>
            <a:r>
              <a:rPr lang="ja-JP" altLang="en-GB" dirty="0">
                <a:latin typeface="Arial"/>
              </a:rPr>
              <a:t>‘</a:t>
            </a:r>
            <a:r>
              <a:rPr lang="en-GB" dirty="0" err="1"/>
              <a:t>jate</a:t>
            </a:r>
            <a:r>
              <a:rPr lang="ja-JP" altLang="en-GB" dirty="0">
                <a:latin typeface="Arial"/>
              </a:rPr>
              <a:t>’</a:t>
            </a:r>
            <a:endParaRPr lang="en-GB" dirty="0"/>
          </a:p>
          <a:p>
            <a:r>
              <a:rPr lang="en-GB" dirty="0"/>
              <a:t>Rubenstein, Lewis &amp; </a:t>
            </a:r>
            <a:r>
              <a:rPr lang="en-GB" dirty="0" err="1"/>
              <a:t>Reubenstein</a:t>
            </a:r>
            <a:r>
              <a:rPr lang="en-GB" dirty="0"/>
              <a:t> (1971)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pseudohomophone</a:t>
            </a:r>
            <a:r>
              <a:rPr lang="en-GB" dirty="0"/>
              <a:t> effect is evidence that visually presented words are phonologically encoded.</a:t>
            </a:r>
          </a:p>
          <a:p>
            <a:pPr lvl="1"/>
            <a:r>
              <a:rPr lang="en-GB" dirty="0"/>
              <a:t>This process of phonological encoding occurs before searching the lexicon.</a:t>
            </a:r>
          </a:p>
          <a:p>
            <a:pPr lvl="1"/>
            <a:r>
              <a:rPr lang="en-GB" dirty="0"/>
              <a:t>Orthographic checks are made after a phonological match is found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Pseudohomophones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The disappearing pseudohomophone effect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Martin (1982) pointed out that the two kinds of non-words used by Rubenstein et al (1971) don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t just differ phonologically</a:t>
            </a:r>
          </a:p>
          <a:p>
            <a:pPr lvl="1"/>
            <a:r>
              <a:rPr lang="ja-JP" altLang="en-GB" dirty="0">
                <a:latin typeface="Arial"/>
              </a:rPr>
              <a:t>‘</a:t>
            </a:r>
            <a:r>
              <a:rPr lang="en-GB" dirty="0" err="1"/>
              <a:t>bild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 sounds like a word and looks like a word</a:t>
            </a:r>
          </a:p>
          <a:p>
            <a:pPr lvl="1"/>
            <a:r>
              <a:rPr lang="ja-JP" altLang="en-GB" dirty="0">
                <a:latin typeface="Arial"/>
              </a:rPr>
              <a:t>‘</a:t>
            </a:r>
            <a:r>
              <a:rPr lang="en-GB" dirty="0" err="1"/>
              <a:t>jinf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 </a:t>
            </a:r>
            <a:r>
              <a:rPr lang="en-GB" dirty="0" err="1"/>
              <a:t>doesn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t sound like a word and </a:t>
            </a:r>
            <a:r>
              <a:rPr lang="en-GB" dirty="0" err="1"/>
              <a:t>doesn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t look like a word</a:t>
            </a:r>
          </a:p>
          <a:p>
            <a:r>
              <a:rPr lang="en-GB" dirty="0"/>
              <a:t>Are people really using phonological information </a:t>
            </a:r>
            <a:r>
              <a:rPr lang="en-GB" dirty="0" smtClean="0"/>
              <a:t>or are </a:t>
            </a:r>
            <a:r>
              <a:rPr lang="en-GB" dirty="0"/>
              <a:t>they really using </a:t>
            </a:r>
            <a:r>
              <a:rPr lang="en-GB" i="1" dirty="0"/>
              <a:t>orthographic</a:t>
            </a:r>
            <a:r>
              <a:rPr lang="en-GB" dirty="0"/>
              <a:t> information? </a:t>
            </a:r>
          </a:p>
          <a:p>
            <a:pPr lvl="1"/>
            <a:r>
              <a:rPr lang="en-GB" dirty="0"/>
              <a:t>Martin showed that if the non-homophonic control words looked as much like a word as the </a:t>
            </a:r>
            <a:r>
              <a:rPr lang="en-GB" dirty="0" err="1" smtClean="0"/>
              <a:t>pseudohomophones</a:t>
            </a:r>
            <a:r>
              <a:rPr lang="en-GB" dirty="0" smtClean="0"/>
              <a:t>, </a:t>
            </a:r>
            <a:r>
              <a:rPr lang="en-GB" dirty="0"/>
              <a:t>the </a:t>
            </a:r>
            <a:r>
              <a:rPr lang="en-GB" dirty="0" err="1"/>
              <a:t>pseudohomophone</a:t>
            </a:r>
            <a:r>
              <a:rPr lang="en-GB" dirty="0"/>
              <a:t> effect </a:t>
            </a:r>
            <a:r>
              <a:rPr lang="en-GB" dirty="0" smtClean="0"/>
              <a:t>disappeared</a:t>
            </a:r>
            <a:endParaRPr lang="en-GB" dirty="0"/>
          </a:p>
          <a:p>
            <a:pPr lvl="1">
              <a:buFontTx/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57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The pseudohomophonic effect is back again.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Underwood et al (1998</a:t>
            </a:r>
            <a:r>
              <a:rPr lang="en-GB" dirty="0" smtClean="0"/>
              <a:t>)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	</a:t>
            </a:r>
            <a:r>
              <a:rPr lang="ja-JP" altLang="en-GB" sz="2000" dirty="0">
                <a:latin typeface="Arial"/>
              </a:rPr>
              <a:t>“</a:t>
            </a:r>
            <a:r>
              <a:rPr lang="en-GB" sz="2000" dirty="0"/>
              <a:t>When readers encountered </a:t>
            </a:r>
            <a:r>
              <a:rPr lang="en-GB" sz="2000" i="1" dirty="0"/>
              <a:t>homophones</a:t>
            </a:r>
            <a:r>
              <a:rPr lang="en-GB" sz="2000" dirty="0"/>
              <a:t> during a training phase of the experiment, then a </a:t>
            </a:r>
            <a:r>
              <a:rPr lang="en-GB" sz="2000" dirty="0" err="1"/>
              <a:t>pseudohomophone</a:t>
            </a:r>
            <a:r>
              <a:rPr lang="en-GB" sz="2000" dirty="0"/>
              <a:t> effect was observed in a later block of trials which contained no homophones.  A second group of readers </a:t>
            </a:r>
            <a:r>
              <a:rPr lang="en-GB" sz="2000" dirty="0" smtClean="0"/>
              <a:t>encountered </a:t>
            </a:r>
            <a:r>
              <a:rPr lang="en-GB" sz="2000" dirty="0"/>
              <a:t>no homophones during either phase of the experiment and they did not show a </a:t>
            </a:r>
            <a:r>
              <a:rPr lang="en-GB" sz="2000" dirty="0" err="1"/>
              <a:t>pseudohomophone</a:t>
            </a:r>
            <a:r>
              <a:rPr lang="en-GB" sz="2000" dirty="0"/>
              <a:t> effect.</a:t>
            </a:r>
            <a:r>
              <a:rPr lang="ja-JP" altLang="en-GB" sz="2000" dirty="0">
                <a:latin typeface="Arial"/>
              </a:rPr>
              <a:t>”</a:t>
            </a:r>
            <a:r>
              <a:rPr lang="en-GB" sz="2000" dirty="0"/>
              <a:t> (Canadian Journal of Psychology, 1988, 42, </a:t>
            </a:r>
            <a:r>
              <a:rPr lang="en-GB" sz="2000" dirty="0" err="1"/>
              <a:t>pg</a:t>
            </a:r>
            <a:r>
              <a:rPr lang="en-GB" sz="2000" dirty="0"/>
              <a:t> 24)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en-GB" dirty="0"/>
              <a:t>People </a:t>
            </a:r>
            <a:r>
              <a:rPr lang="en-GB" dirty="0" smtClean="0"/>
              <a:t>did use phonological </a:t>
            </a:r>
            <a:r>
              <a:rPr lang="en-GB" dirty="0"/>
              <a:t>evidence when it was </a:t>
            </a:r>
            <a:r>
              <a:rPr lang="en-GB" i="1" dirty="0"/>
              <a:t>necessary</a:t>
            </a:r>
            <a:r>
              <a:rPr lang="en-GB" dirty="0"/>
              <a:t> and did not use it when it was not </a:t>
            </a:r>
            <a:r>
              <a:rPr lang="en-GB" dirty="0" smtClean="0"/>
              <a:t>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0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experimental task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usual procedure is:</a:t>
            </a:r>
          </a:p>
          <a:p>
            <a:pPr lvl="1"/>
            <a:r>
              <a:rPr lang="en-GB" dirty="0"/>
              <a:t>show </a:t>
            </a:r>
            <a:r>
              <a:rPr lang="en-GB" u="sng" dirty="0" smtClean="0"/>
              <a:t>one</a:t>
            </a:r>
            <a:r>
              <a:rPr lang="en-GB" dirty="0" smtClean="0"/>
              <a:t> </a:t>
            </a:r>
            <a:r>
              <a:rPr lang="en-GB" dirty="0"/>
              <a:t>letter string for up to 2s</a:t>
            </a:r>
          </a:p>
          <a:p>
            <a:pPr lvl="1"/>
            <a:r>
              <a:rPr lang="en-GB" dirty="0"/>
              <a:t>ask the participant to decide whether it is a word</a:t>
            </a:r>
          </a:p>
          <a:p>
            <a:pPr lvl="1"/>
            <a:r>
              <a:rPr lang="en-GB" dirty="0"/>
              <a:t>this is known as the lexical decision </a:t>
            </a:r>
            <a:r>
              <a:rPr lang="en-GB" dirty="0" smtClean="0"/>
              <a:t>task (LDT)</a:t>
            </a:r>
            <a:endParaRPr lang="en-GB" dirty="0"/>
          </a:p>
          <a:p>
            <a:r>
              <a:rPr lang="en-GB" dirty="0"/>
              <a:t>An alternative procedure is the Forced Choice Reaction Time task:</a:t>
            </a:r>
          </a:p>
          <a:p>
            <a:pPr lvl="1"/>
            <a:r>
              <a:rPr lang="en-GB" dirty="0"/>
              <a:t>show </a:t>
            </a:r>
            <a:r>
              <a:rPr lang="en-GB" u="sng" dirty="0"/>
              <a:t>two</a:t>
            </a:r>
            <a:r>
              <a:rPr lang="en-GB" dirty="0"/>
              <a:t> letter strings for up to </a:t>
            </a:r>
            <a:r>
              <a:rPr lang="en-GB" dirty="0" smtClean="0"/>
              <a:t>2s (a word &amp; a non-word string)</a:t>
            </a:r>
            <a:endParaRPr lang="en-GB" dirty="0"/>
          </a:p>
          <a:p>
            <a:pPr lvl="1"/>
            <a:r>
              <a:rPr lang="en-GB" dirty="0"/>
              <a:t>ask participants to decide which letter string is a word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71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Adapting Underwood et al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procedure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Underwood et al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(1988) design</a:t>
            </a:r>
          </a:p>
          <a:p>
            <a:pPr lvl="1"/>
            <a:r>
              <a:rPr lang="en-GB"/>
              <a:t>A training phase on the lexical decision task</a:t>
            </a:r>
          </a:p>
          <a:p>
            <a:pPr lvl="2"/>
            <a:r>
              <a:rPr lang="en-GB"/>
              <a:t>One group of participants trained with homophones</a:t>
            </a:r>
          </a:p>
          <a:p>
            <a:pPr lvl="2"/>
            <a:r>
              <a:rPr lang="en-GB"/>
              <a:t>One group of participants trained without homophones</a:t>
            </a:r>
          </a:p>
          <a:p>
            <a:pPr lvl="1"/>
            <a:r>
              <a:rPr lang="en-GB"/>
              <a:t>A test phase on the lexical decision task</a:t>
            </a:r>
          </a:p>
          <a:p>
            <a:r>
              <a:rPr lang="en-GB"/>
              <a:t>The FCRT adaptation</a:t>
            </a:r>
          </a:p>
          <a:p>
            <a:pPr lvl="1"/>
            <a:r>
              <a:rPr lang="en-GB"/>
              <a:t>A training phase on the FCRT task</a:t>
            </a:r>
          </a:p>
          <a:p>
            <a:pPr lvl="2"/>
            <a:r>
              <a:rPr lang="en-GB"/>
              <a:t>One group of participants trained with homophones</a:t>
            </a:r>
          </a:p>
          <a:p>
            <a:pPr lvl="2"/>
            <a:r>
              <a:rPr lang="en-GB"/>
              <a:t>One group of participants trained without homophones</a:t>
            </a:r>
          </a:p>
          <a:p>
            <a:pPr lvl="1"/>
            <a:r>
              <a:rPr lang="en-GB"/>
              <a:t>A test phase on the FCRT task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30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Experimental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independent variable – Type of Training</a:t>
            </a:r>
          </a:p>
          <a:p>
            <a:pPr lvl="1"/>
            <a:r>
              <a:rPr lang="en-GB" dirty="0"/>
              <a:t>With homophones</a:t>
            </a:r>
          </a:p>
          <a:p>
            <a:pPr lvl="1"/>
            <a:r>
              <a:rPr lang="en-GB" dirty="0"/>
              <a:t>Without homophones</a:t>
            </a:r>
          </a:p>
          <a:p>
            <a:r>
              <a:rPr lang="en-GB" dirty="0"/>
              <a:t>The dependent variable</a:t>
            </a:r>
          </a:p>
          <a:p>
            <a:pPr lvl="1"/>
            <a:r>
              <a:rPr lang="en-GB" dirty="0"/>
              <a:t>Difference in time to respond to control strings and to respond </a:t>
            </a:r>
            <a:r>
              <a:rPr lang="en-GB" dirty="0" smtClean="0"/>
              <a:t>to </a:t>
            </a:r>
            <a:r>
              <a:rPr lang="en-GB" dirty="0" err="1" smtClean="0"/>
              <a:t>pseudohomophones</a:t>
            </a:r>
            <a:endParaRPr lang="en-GB" dirty="0"/>
          </a:p>
          <a:p>
            <a:r>
              <a:rPr lang="en-GB" dirty="0"/>
              <a:t>Unit of measurement</a:t>
            </a:r>
          </a:p>
          <a:p>
            <a:pPr lvl="1"/>
            <a:r>
              <a:rPr lang="en-GB" dirty="0" smtClean="0"/>
              <a:t>seconds</a:t>
            </a:r>
            <a:endParaRPr lang="en-GB" dirty="0"/>
          </a:p>
          <a:p>
            <a:pPr lvl="1"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92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Theoretical Predictions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According to Underwood et al (1988) the pseudohomophone effect is found when participants are trained on homophones.</a:t>
            </a:r>
          </a:p>
          <a:p>
            <a:pPr lvl="1"/>
            <a:r>
              <a:rPr lang="en-GB"/>
              <a:t>Training includes homophones</a:t>
            </a:r>
          </a:p>
          <a:p>
            <a:pPr lvl="2"/>
            <a:r>
              <a:rPr lang="en-GB"/>
              <a:t>RT for pseudohomophones &gt; RT for control strings</a:t>
            </a:r>
          </a:p>
          <a:p>
            <a:pPr lvl="1"/>
            <a:r>
              <a:rPr lang="en-GB"/>
              <a:t>Training does not include homophones</a:t>
            </a:r>
          </a:p>
          <a:p>
            <a:pPr lvl="2"/>
            <a:r>
              <a:rPr lang="en-GB"/>
              <a:t>RT for pseudohomophones = RT for control strings</a:t>
            </a:r>
          </a:p>
          <a:p>
            <a:r>
              <a:rPr lang="en-GB"/>
              <a:t>Therefore in this experiment</a:t>
            </a:r>
          </a:p>
          <a:p>
            <a:pPr lvl="1"/>
            <a:r>
              <a:rPr lang="en-GB"/>
              <a:t>(RT for pseudohomophones - RT for control strings) for homophone training &gt; (RT for pseudohomophones - RT for control strings) for no homophone training</a:t>
            </a:r>
          </a:p>
        </p:txBody>
      </p:sp>
    </p:spTree>
    <p:extLst>
      <p:ext uri="{BB962C8B-B14F-4D97-AF65-F5344CB8AC3E}">
        <p14:creationId xmlns:p14="http://schemas.microsoft.com/office/powerpoint/2010/main" val="341485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13386</TotalTime>
  <Words>575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First year practicals</vt:lpstr>
      <vt:lpstr>Objectives of this class</vt:lpstr>
      <vt:lpstr>Pseudohomophones</vt:lpstr>
      <vt:lpstr>The disappearing pseudohomophone effect</vt:lpstr>
      <vt:lpstr>The pseudohomophonic effect is back again.</vt:lpstr>
      <vt:lpstr>The experimental task</vt:lpstr>
      <vt:lpstr>Adapting Underwood et al’s procedure</vt:lpstr>
      <vt:lpstr>Experimental Design</vt:lpstr>
      <vt:lpstr>Theoretical Predictions</vt:lpstr>
      <vt:lpstr>References in Brief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125</cp:revision>
  <dcterms:created xsi:type="dcterms:W3CDTF">2011-01-18T17:22:56Z</dcterms:created>
  <dcterms:modified xsi:type="dcterms:W3CDTF">2011-12-15T11:24:51Z</dcterms:modified>
</cp:coreProperties>
</file>