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22"/>
  </p:notesMasterIdLst>
  <p:sldIdLst>
    <p:sldId id="256" r:id="rId2"/>
    <p:sldId id="257" r:id="rId3"/>
    <p:sldId id="281" r:id="rId4"/>
    <p:sldId id="282" r:id="rId5"/>
    <p:sldId id="280" r:id="rId6"/>
    <p:sldId id="258" r:id="rId7"/>
    <p:sldId id="260" r:id="rId8"/>
    <p:sldId id="279" r:id="rId9"/>
    <p:sldId id="262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0" autoAdjust="0"/>
    <p:restoredTop sz="89249" autoAdjust="0"/>
  </p:normalViewPr>
  <p:slideViewPr>
    <p:cSldViewPr snapToGrid="0" snapToObjects="1">
      <p:cViewPr>
        <p:scale>
          <a:sx n="100" d="100"/>
          <a:sy n="100" d="100"/>
        </p:scale>
        <p:origin x="-984" y="-464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Pseudohomophones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Building the experiment in PsychoPy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as for </a:t>
            </a:r>
            <a:r>
              <a:rPr lang="en-US" dirty="0" err="1" smtClean="0"/>
              <a:t>upperStim</a:t>
            </a:r>
            <a:r>
              <a:rPr lang="en-US" dirty="0" smtClean="0"/>
              <a:t>, but set </a:t>
            </a:r>
            <a:r>
              <a:rPr lang="en-US" i="1" dirty="0" smtClean="0"/>
              <a:t>pos</a:t>
            </a:r>
            <a:r>
              <a:rPr lang="en-US" dirty="0" smtClean="0"/>
              <a:t> to be 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pos = </a:t>
            </a:r>
            <a:r>
              <a:rPr lang="en-US" dirty="0" smtClean="0"/>
              <a:t>[0,-0.2]  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i.e. 10</a:t>
            </a:r>
            <a:r>
              <a:rPr lang="en-US" baseline="30000" dirty="0" smtClean="0">
                <a:solidFill>
                  <a:srgbClr val="008000"/>
                </a:solidFill>
              </a:rPr>
              <a:t>th</a:t>
            </a:r>
            <a:r>
              <a:rPr lang="en-US" dirty="0" smtClean="0">
                <a:solidFill>
                  <a:srgbClr val="008000"/>
                </a:solidFill>
              </a:rPr>
              <a:t> of screen below the fixation point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name = </a:t>
            </a:r>
            <a:r>
              <a:rPr lang="en-US" dirty="0" err="1" smtClean="0"/>
              <a:t>lowerStim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text </a:t>
            </a:r>
            <a:r>
              <a:rPr lang="en-US" dirty="0" smtClean="0"/>
              <a:t>= $</a:t>
            </a:r>
            <a:r>
              <a:rPr lang="en-US" dirty="0" err="1" smtClean="0"/>
              <a:t>lowerWord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</a:rPr>
              <a:t>(parameter from the conditions file)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 to set the text value to </a:t>
            </a:r>
            <a:r>
              <a:rPr lang="en-US" dirty="0" smtClean="0">
                <a:solidFill>
                  <a:srgbClr val="FF0000"/>
                </a:solidFill>
              </a:rPr>
              <a:t>change every repeat</a:t>
            </a:r>
            <a:r>
              <a:rPr lang="en-US" dirty="0" smtClean="0"/>
              <a:t> (otherwise you’ll get an error message)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lower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a Keyboard Component to collect the participant’s response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a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32" y="2335172"/>
            <a:ext cx="5672590" cy="3983101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42992" y="2600915"/>
            <a:ext cx="3107840" cy="37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at the same time as the words and last for 3s</a:t>
            </a:r>
          </a:p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</a:pPr>
            <a:r>
              <a:rPr lang="en-US" sz="2400" dirty="0" smtClean="0"/>
              <a:t>Must match the name of the </a:t>
            </a:r>
            <a:r>
              <a:rPr lang="en-US" sz="2400" dirty="0" err="1" smtClean="0"/>
              <a:t>param</a:t>
            </a:r>
            <a:r>
              <a:rPr lang="en-US" sz="2400" dirty="0" smtClean="0"/>
              <a:t> in Conditions file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97315" y="5190097"/>
            <a:ext cx="1648668" cy="3942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3121315" y="5387205"/>
            <a:ext cx="1376000" cy="197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9640" y="1481138"/>
            <a:ext cx="8229600" cy="4525962"/>
          </a:xfrm>
        </p:spPr>
        <p:txBody>
          <a:bodyPr/>
          <a:lstStyle/>
          <a:p>
            <a:r>
              <a:rPr lang="en-US" dirty="0" smtClean="0"/>
              <a:t>Your trial Routine should now look like this: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" y="2389992"/>
            <a:ext cx="8382000" cy="2261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the Flow probably looks like this: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experiment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82" y="2237771"/>
            <a:ext cx="8329018" cy="1565261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4082713"/>
            <a:ext cx="8229600" cy="260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want to have a set of trials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training, followed by some (identical) trials for testing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</a:t>
            </a:r>
            <a:r>
              <a:rPr lang="en-US" i="1" dirty="0" smtClean="0"/>
              <a:t>Add Loop</a:t>
            </a:r>
            <a:r>
              <a:rPr lang="en-US" dirty="0" smtClean="0"/>
              <a:t> (single-click)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the start and endpoints for the loop (single-click each one)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loop for the training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21547"/>
          <a:stretch>
            <a:fillRect/>
          </a:stretch>
        </p:blipFill>
        <p:spPr>
          <a:xfrm>
            <a:off x="2304207" y="2056788"/>
            <a:ext cx="3962400" cy="92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20369"/>
          <a:stretch>
            <a:fillRect/>
          </a:stretch>
        </p:blipFill>
        <p:spPr>
          <a:xfrm>
            <a:off x="457200" y="3955309"/>
            <a:ext cx="3721100" cy="94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092" y="4524638"/>
            <a:ext cx="2159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 t="7429"/>
          <a:stretch>
            <a:fillRect/>
          </a:stretch>
        </p:blipFill>
        <p:spPr>
          <a:xfrm>
            <a:off x="4419600" y="3955309"/>
            <a:ext cx="3670300" cy="940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77" y="4524638"/>
            <a:ext cx="2159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marL="184150" indent="0"/>
            <a:r>
              <a:rPr lang="en-US" b="1" dirty="0" smtClean="0"/>
              <a:t>Set your number of trials (1 repeat?) and select the file for the conditions (training A or training B, according to your group)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your conditions to the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048834"/>
            <a:ext cx="82296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If the loop looks wrong (e.g. in the wrong place) press </a:t>
            </a:r>
            <a:r>
              <a:rPr lang="en-US" b="1" i="1" dirty="0" smtClean="0"/>
              <a:t>Undo</a:t>
            </a:r>
            <a:r>
              <a:rPr lang="en-US" b="1" dirty="0" smtClean="0"/>
              <a:t> (or press Ctrl-Z) and repeat the steps. Remember to single-click the buttons</a:t>
            </a:r>
            <a:endParaRPr lang="en-US" b="1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22" y="3092394"/>
            <a:ext cx="5562157" cy="1665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copy of the ‘trial’ Routine at the end of the Flow</a:t>
            </a:r>
            <a:endParaRPr lang="en-US" i="1" dirty="0" smtClean="0"/>
          </a:p>
          <a:p>
            <a:r>
              <a:rPr lang="en-US" dirty="0" smtClean="0"/>
              <a:t>Add another loop around it, called </a:t>
            </a:r>
            <a:r>
              <a:rPr lang="en-US" i="1" dirty="0" smtClean="0"/>
              <a:t>trials </a:t>
            </a:r>
            <a:r>
              <a:rPr lang="en-US" dirty="0" smtClean="0"/>
              <a:t>(or </a:t>
            </a:r>
            <a:r>
              <a:rPr lang="en-US" i="1" dirty="0" smtClean="0"/>
              <a:t>main 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use the conditions file ‘</a:t>
            </a:r>
            <a:r>
              <a:rPr lang="en-US" dirty="0" err="1" smtClean="0"/>
              <a:t>testing.xlsx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nReps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r>
              <a:rPr lang="en-US" dirty="0" smtClean="0"/>
              <a:t>It should look like this: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main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762795"/>
            <a:ext cx="70485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</a:t>
            </a:r>
            <a:r>
              <a:rPr lang="en-US" i="1" dirty="0" smtClean="0"/>
              <a:t>Insert Routine</a:t>
            </a:r>
            <a:r>
              <a:rPr lang="en-US" dirty="0" smtClean="0"/>
              <a:t> and select </a:t>
            </a:r>
            <a:r>
              <a:rPr lang="en-US" i="1" dirty="0" smtClean="0"/>
              <a:t>(new)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35" y="2133600"/>
            <a:ext cx="7061200" cy="12954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3744119"/>
            <a:ext cx="8229600" cy="226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 your Routine a </a:t>
            </a:r>
            <a:r>
              <a:rPr lang="en-US" sz="2400" dirty="0" smtClean="0">
                <a:latin typeface="+mn-lt"/>
              </a:rPr>
              <a:t>unique name (‘</a:t>
            </a:r>
            <a:r>
              <a:rPr lang="en-US" sz="2400" dirty="0" err="1" smtClean="0">
                <a:latin typeface="+mn-lt"/>
              </a:rPr>
              <a:t>instr</a:t>
            </a:r>
            <a:r>
              <a:rPr lang="en-US" sz="2400" dirty="0" smtClean="0">
                <a:latin typeface="+mn-lt"/>
              </a:rPr>
              <a:t>’ ? ) and click where you want it on the Flow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35" y="4724400"/>
            <a:ext cx="7061200" cy="1315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019" y="5277458"/>
            <a:ext cx="2159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695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 your new Routine add a Text Component (called </a:t>
            </a:r>
            <a:r>
              <a:rPr lang="en-US" i="1" dirty="0" err="1" smtClean="0"/>
              <a:t>instrText</a:t>
            </a:r>
            <a:r>
              <a:rPr lang="en-US" i="1" dirty="0" smtClean="0"/>
              <a:t> </a:t>
            </a:r>
            <a:r>
              <a:rPr lang="en-US" dirty="0" smtClean="0"/>
              <a:t>?) with something like this:</a:t>
            </a:r>
          </a:p>
          <a:p>
            <a:pPr marL="627063" indent="0"/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Press ‘up’ or ‘down’ keys to identify the stimulus that is a real word</a:t>
            </a:r>
          </a:p>
          <a:p>
            <a:pPr marL="627063" indent="0"/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Press any key to continue</a:t>
            </a:r>
          </a:p>
          <a:p>
            <a:r>
              <a:rPr lang="en-US" dirty="0" smtClean="0"/>
              <a:t>Your Text Component should last forever (end time is blank)</a:t>
            </a:r>
          </a:p>
          <a:p>
            <a:r>
              <a:rPr lang="en-US" dirty="0" smtClean="0"/>
              <a:t>Add a Keyboard Component so that you can end the instructions:</a:t>
            </a:r>
          </a:p>
          <a:p>
            <a:pPr lvl="1"/>
            <a:r>
              <a:rPr lang="en-US" i="1" dirty="0" err="1" smtClean="0"/>
              <a:t>ForceEndRoutine</a:t>
            </a:r>
            <a:r>
              <a:rPr lang="en-US" i="1" dirty="0" smtClean="0"/>
              <a:t> </a:t>
            </a:r>
            <a:r>
              <a:rPr lang="en-US" dirty="0" smtClean="0"/>
              <a:t>should be ticked</a:t>
            </a:r>
          </a:p>
          <a:p>
            <a:pPr lvl="1"/>
            <a:r>
              <a:rPr lang="en-US" i="1" dirty="0" err="1" smtClean="0"/>
              <a:t>allowedKeys</a:t>
            </a:r>
            <a:r>
              <a:rPr lang="en-US" i="1" dirty="0" smtClean="0"/>
              <a:t> </a:t>
            </a:r>
            <a:r>
              <a:rPr lang="en-US" dirty="0" smtClean="0"/>
              <a:t>should be blank (any key)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instructions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104900"/>
            <a:ext cx="7863081" cy="55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1383" y="1892704"/>
            <a:ext cx="6465416" cy="4114396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PsychoPy</a:t>
            </a:r>
            <a:r>
              <a:rPr lang="en-US" dirty="0" smtClean="0"/>
              <a:t> and go to the </a:t>
            </a:r>
            <a:r>
              <a:rPr lang="en-US" i="1" dirty="0" smtClean="0"/>
              <a:t>Builder</a:t>
            </a:r>
            <a:r>
              <a:rPr lang="en-US" dirty="0" smtClean="0"/>
              <a:t> view</a:t>
            </a:r>
          </a:p>
          <a:p>
            <a:endParaRPr lang="en-US" dirty="0" smtClean="0"/>
          </a:p>
          <a:p>
            <a:r>
              <a:rPr lang="en-US" dirty="0" smtClean="0"/>
              <a:t>If you have an experiment already open create a new one</a:t>
            </a:r>
          </a:p>
          <a:p>
            <a:endParaRPr lang="en-US" dirty="0" smtClean="0"/>
          </a:p>
          <a:p>
            <a:r>
              <a:rPr lang="en-US" dirty="0" smtClean="0"/>
              <a:t>Save it straight away to your </a:t>
            </a:r>
            <a:r>
              <a:rPr lang="en-US" dirty="0" err="1" smtClean="0"/>
              <a:t>pseudohomophones</a:t>
            </a:r>
            <a:r>
              <a:rPr lang="en-US" dirty="0" smtClean="0"/>
              <a:t> folder </a:t>
            </a:r>
            <a:r>
              <a:rPr lang="en-US" dirty="0" smtClean="0">
                <a:solidFill>
                  <a:srgbClr val="DA1F28"/>
                </a:solidFill>
              </a:rPr>
              <a:t>next to the 3 Excel files (</a:t>
            </a:r>
            <a:r>
              <a:rPr lang="en-US" dirty="0" err="1" smtClean="0">
                <a:solidFill>
                  <a:srgbClr val="DA1F28"/>
                </a:solidFill>
              </a:rPr>
              <a:t>practiceA.xlsx</a:t>
            </a:r>
            <a:r>
              <a:rPr lang="en-US" dirty="0" smtClean="0">
                <a:solidFill>
                  <a:srgbClr val="DA1F28"/>
                </a:solidFill>
              </a:rPr>
              <a:t>, </a:t>
            </a:r>
            <a:r>
              <a:rPr lang="en-US" dirty="0" err="1" smtClean="0">
                <a:solidFill>
                  <a:srgbClr val="DA1F28"/>
                </a:solidFill>
              </a:rPr>
              <a:t>practiceB.xlsx</a:t>
            </a:r>
            <a:r>
              <a:rPr lang="en-US" dirty="0" smtClean="0">
                <a:solidFill>
                  <a:srgbClr val="DA1F28"/>
                </a:solidFill>
              </a:rPr>
              <a:t>, </a:t>
            </a:r>
            <a:r>
              <a:rPr lang="en-US" dirty="0" err="1" smtClean="0">
                <a:solidFill>
                  <a:srgbClr val="DA1F28"/>
                </a:solidFill>
              </a:rPr>
              <a:t>trials.xlsx</a:t>
            </a:r>
            <a:r>
              <a:rPr lang="en-US" dirty="0" smtClean="0">
                <a:solidFill>
                  <a:srgbClr val="DA1F28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in PsychoPy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1323"/>
            <a:ext cx="675114" cy="675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91029"/>
            <a:ext cx="675114" cy="709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5" y="1771757"/>
            <a:ext cx="2000298" cy="14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55016"/>
            <a:ext cx="8229600" cy="3452084"/>
          </a:xfrm>
        </p:spPr>
        <p:txBody>
          <a:bodyPr/>
          <a:lstStyle/>
          <a:p>
            <a:r>
              <a:rPr lang="en-US" dirty="0" smtClean="0"/>
              <a:t>We’ll run the </a:t>
            </a:r>
            <a:r>
              <a:rPr lang="en-US" smtClean="0"/>
              <a:t>study afterwards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break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5194" y="2044700"/>
            <a:ext cx="7747825" cy="4043902"/>
          </a:xfrm>
        </p:spPr>
        <p:txBody>
          <a:bodyPr/>
          <a:lstStyle/>
          <a:p>
            <a:r>
              <a:rPr lang="en-US" sz="2000" dirty="0" smtClean="0"/>
              <a:t>In the dialog, one of the settings says ‘Experiment Info’ and another says ‘Show info </a:t>
            </a:r>
            <a:r>
              <a:rPr lang="en-US" sz="2000" dirty="0" err="1" smtClean="0"/>
              <a:t>dlg</a:t>
            </a:r>
            <a:r>
              <a:rPr lang="en-US" sz="2000" dirty="0" smtClean="0"/>
              <a:t>’</a:t>
            </a:r>
          </a:p>
          <a:p>
            <a:r>
              <a:rPr lang="en-US" sz="2000" dirty="0" smtClean="0"/>
              <a:t>This allows us to present a dialog to subjects and control what gets stored</a:t>
            </a:r>
          </a:p>
          <a:p>
            <a:r>
              <a:rPr lang="en-US" sz="2000" dirty="0" smtClean="0"/>
              <a:t>Let’s add boxes to ask for the subject age and gender, useful for writing the methods section</a:t>
            </a:r>
          </a:p>
          <a:p>
            <a:r>
              <a:rPr lang="en-US" sz="2000" dirty="0" smtClean="0"/>
              <a:t>Set </a:t>
            </a:r>
            <a:r>
              <a:rPr lang="en-US" sz="2000" i="1" dirty="0" smtClean="0"/>
              <a:t>Experiment info </a:t>
            </a:r>
            <a:r>
              <a:rPr lang="en-US" sz="2000" dirty="0" smtClean="0"/>
              <a:t>to read;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{'</a:t>
            </a:r>
            <a:r>
              <a:rPr lang="en-US" sz="18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participant':</a:t>
            </a:r>
            <a:r>
              <a:rPr lang="en-US" sz="18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' '</a:t>
            </a:r>
            <a:r>
              <a:rPr lang="en-US" sz="18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, 'session':'00</a:t>
            </a:r>
            <a:r>
              <a:rPr lang="en-US" sz="18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5', 'gender':' ', 'age':' '</a:t>
            </a:r>
            <a:r>
              <a:rPr lang="en-US" sz="18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Make sure your inverted comma’s match up!</a:t>
            </a:r>
          </a:p>
          <a:p>
            <a:r>
              <a:rPr lang="en-US" sz="2000" dirty="0" smtClean="0"/>
              <a:t>Hit OK to close the dialog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the experiment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858169"/>
            <a:ext cx="991195" cy="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0"/>
            <a:ext cx="598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0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7"/>
            <a:ext cx="8229600" cy="482225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You should have been told by now which group you’re in (A or B). Open up the practice conditions </a:t>
            </a:r>
            <a:r>
              <a:rPr lang="en-US" dirty="0" smtClean="0">
                <a:solidFill>
                  <a:schemeClr val="accent2"/>
                </a:solidFill>
              </a:rPr>
              <a:t>for your group </a:t>
            </a:r>
            <a:r>
              <a:rPr lang="en-US" dirty="0" smtClean="0"/>
              <a:t>e.g. </a:t>
            </a:r>
            <a:r>
              <a:rPr lang="en-US" dirty="0" err="1" smtClean="0"/>
              <a:t>trainingA.xlsx</a:t>
            </a:r>
            <a:endParaRPr lang="en-US" dirty="0" smtClean="0"/>
          </a:p>
          <a:p>
            <a:r>
              <a:rPr lang="en-US" dirty="0" smtClean="0"/>
              <a:t>It’s important that you are only exposed to the training stimuli for your group, so don’t open the other group sheet yet.</a:t>
            </a:r>
          </a:p>
          <a:p>
            <a:r>
              <a:rPr lang="en-US" dirty="0" smtClean="0"/>
              <a:t>Notice there are 4 different columns for the</a:t>
            </a:r>
          </a:p>
          <a:p>
            <a:pPr lvl="1"/>
            <a:r>
              <a:rPr lang="en-US" dirty="0" err="1" smtClean="0"/>
              <a:t>upperWord</a:t>
            </a:r>
            <a:endParaRPr lang="en-US" dirty="0" smtClean="0"/>
          </a:p>
          <a:p>
            <a:pPr lvl="1"/>
            <a:r>
              <a:rPr lang="en-US" dirty="0" err="1" smtClean="0"/>
              <a:t>lowerWord</a:t>
            </a:r>
            <a:endParaRPr lang="en-US" dirty="0" smtClean="0"/>
          </a:p>
          <a:p>
            <a:pPr lvl="1"/>
            <a:r>
              <a:rPr lang="en-US" dirty="0" err="1" smtClean="0"/>
              <a:t>corrAns</a:t>
            </a:r>
            <a:r>
              <a:rPr lang="en-US" dirty="0" smtClean="0"/>
              <a:t> (is the real word upper or lower?)</a:t>
            </a:r>
          </a:p>
          <a:p>
            <a:pPr lvl="1"/>
            <a:r>
              <a:rPr lang="en-US" dirty="0" err="1" smtClean="0"/>
              <a:t>wordType</a:t>
            </a:r>
            <a:r>
              <a:rPr lang="en-US" dirty="0" smtClean="0"/>
              <a:t> (is the real word just a word or also a homophone?)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files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set up a trial with;</a:t>
            </a:r>
          </a:p>
          <a:p>
            <a:r>
              <a:rPr lang="en-US" dirty="0"/>
              <a:t>	</a:t>
            </a:r>
            <a:r>
              <a:rPr lang="en-US" dirty="0" smtClean="0"/>
              <a:t>a fixation (we could use a ‘+’) for 4s</a:t>
            </a:r>
          </a:p>
          <a:p>
            <a:r>
              <a:rPr lang="en-US" dirty="0"/>
              <a:t>	</a:t>
            </a:r>
            <a:r>
              <a:rPr lang="en-US" dirty="0" smtClean="0"/>
              <a:t>a word that appears above fixation for 3s</a:t>
            </a:r>
          </a:p>
          <a:p>
            <a:r>
              <a:rPr lang="en-US" dirty="0"/>
              <a:t>	</a:t>
            </a:r>
            <a:r>
              <a:rPr lang="en-US" dirty="0" smtClean="0"/>
              <a:t>a word that appears below fixation for 3s</a:t>
            </a:r>
          </a:p>
          <a:p>
            <a:r>
              <a:rPr lang="en-US" dirty="0"/>
              <a:t>	</a:t>
            </a:r>
            <a:r>
              <a:rPr lang="en-US" dirty="0" smtClean="0"/>
              <a:t>a response from the participant, that will terminate the trial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one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8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0702" y="1481138"/>
            <a:ext cx="6806097" cy="4525962"/>
          </a:xfrm>
        </p:spPr>
        <p:txBody>
          <a:bodyPr/>
          <a:lstStyle/>
          <a:p>
            <a:r>
              <a:rPr lang="en-US" dirty="0" smtClean="0"/>
              <a:t>Add a text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fixation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17638"/>
            <a:ext cx="723900" cy="73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09" y="1889096"/>
            <a:ext cx="5407019" cy="5423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151" y="2470654"/>
            <a:ext cx="2917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it to start at t = 0 (s)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Duration = 4.0 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= +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68309" y="2713519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68309" y="3201959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162" y="5390485"/>
            <a:ext cx="2625656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3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PsychoPy can present your stimulus in different locations/sizes</a:t>
            </a:r>
          </a:p>
          <a:p>
            <a:r>
              <a:rPr lang="en-US" dirty="0" smtClean="0"/>
              <a:t>The ‘units’ of the coordinates can vary (can use pixels, or degrees of visual angle…)</a:t>
            </a:r>
          </a:p>
          <a:p>
            <a:r>
              <a:rPr lang="en-US" dirty="0" smtClean="0"/>
              <a:t>By default, the units are ‘norm’ for </a:t>
            </a:r>
            <a:r>
              <a:rPr lang="en-US" i="1" dirty="0" err="1" smtClean="0"/>
              <a:t>normalised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Units</a:t>
            </a:r>
            <a:r>
              <a:rPr lang="en-US" dirty="0" smtClean="0"/>
              <a:t> in PsychoPy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7212" y="4168535"/>
            <a:ext cx="2409815" cy="17260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4644" y="4168535"/>
            <a:ext cx="2409815" cy="17260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68697" y="4988130"/>
            <a:ext cx="86844" cy="868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4644" y="6095397"/>
            <a:ext cx="240981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66859" y="4168535"/>
            <a:ext cx="0" cy="17260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04762" y="4803464"/>
            <a:ext cx="7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37698" y="6095397"/>
            <a:ext cx="79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283" y="3994481"/>
            <a:ext cx="87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(-1,+1)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17027" y="3983869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(+1,+1)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216" y="5626791"/>
            <a:ext cx="81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17027" y="5626791"/>
            <a:ext cx="87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(+1,-1)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266129" y="4988130"/>
            <a:ext cx="86844" cy="868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48" y="1563202"/>
            <a:ext cx="5751462" cy="576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248" y="2050134"/>
            <a:ext cx="3025148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Name = </a:t>
            </a:r>
            <a:r>
              <a:rPr lang="en-US" dirty="0" err="1" smtClean="0"/>
              <a:t>upperStim</a:t>
            </a:r>
            <a:endParaRPr lang="en-US" dirty="0" smtClean="0"/>
          </a:p>
          <a:p>
            <a:r>
              <a:rPr lang="en-US" dirty="0" smtClean="0"/>
              <a:t>Set to start at t = 1.0 (s)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Duration = 0.5 s (=500ms)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 = [0, +0.2]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Text = $</a:t>
            </a:r>
            <a:r>
              <a:rPr lang="en-US" dirty="0" err="1" smtClean="0"/>
              <a:t>upperWord</a:t>
            </a:r>
            <a:endParaRPr lang="en-US" dirty="0" smtClean="0"/>
          </a:p>
          <a:p>
            <a:r>
              <a:rPr lang="en-US" dirty="0" smtClean="0"/>
              <a:t>(this will come from our conditions file in Excel)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36875" y="5231391"/>
            <a:ext cx="1825943" cy="32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110039" y="4840270"/>
            <a:ext cx="1648668" cy="67160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9396" y="2563463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69396" y="3051903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03500" y="4667250"/>
            <a:ext cx="2184718" cy="27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upper word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89" y="681038"/>
            <a:ext cx="723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14174</TotalTime>
  <Words>778</Words>
  <Application>Microsoft Macintosh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Pseudohomophones</vt:lpstr>
      <vt:lpstr>Getting started in PsychoPy</vt:lpstr>
      <vt:lpstr>Setting the experiment properties</vt:lpstr>
      <vt:lpstr>PowerPoint Presentation</vt:lpstr>
      <vt:lpstr>Conditions files</vt:lpstr>
      <vt:lpstr>Define one trial</vt:lpstr>
      <vt:lpstr>Create the fixation</vt:lpstr>
      <vt:lpstr>Units in PsychoPy</vt:lpstr>
      <vt:lpstr>Create the upper word</vt:lpstr>
      <vt:lpstr>Create the lower word</vt:lpstr>
      <vt:lpstr>Collect a response</vt:lpstr>
      <vt:lpstr>Trial overview</vt:lpstr>
      <vt:lpstr>Setup the experiment Flow</vt:lpstr>
      <vt:lpstr>Add a loop for the training trials</vt:lpstr>
      <vt:lpstr>Add your conditions to the loop</vt:lpstr>
      <vt:lpstr>Add main trials</vt:lpstr>
      <vt:lpstr>Add some instructions</vt:lpstr>
      <vt:lpstr>Add some instructions</vt:lpstr>
      <vt:lpstr>That’s it!</vt:lpstr>
      <vt:lpstr>Take a break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182</cp:revision>
  <dcterms:created xsi:type="dcterms:W3CDTF">2011-11-14T20:04:15Z</dcterms:created>
  <dcterms:modified xsi:type="dcterms:W3CDTF">2011-11-16T17:19:19Z</dcterms:modified>
</cp:coreProperties>
</file>