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heme/themeOverride3.xml" ContentType="application/vnd.openxmlformats-officedocument.themeOverr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Override2.xml" ContentType="application/vnd.openxmlformats-officedocument.themeOverride+xml"/>
  <Override PartName="/ppt/theme/themeOverride4.xml" ContentType="application/vnd.openxmlformats-officedocument.themeOverr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theme/themeOverride1.xml" ContentType="application/vnd.openxmlformats-officedocument.themeOverr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414" r:id="rId1"/>
  </p:sldMasterIdLst>
  <p:notesMasterIdLst>
    <p:notesMasterId r:id="rId25"/>
  </p:notesMasterIdLst>
  <p:sldIdLst>
    <p:sldId id="256" r:id="rId2"/>
    <p:sldId id="257" r:id="rId3"/>
    <p:sldId id="266" r:id="rId4"/>
    <p:sldId id="263" r:id="rId5"/>
    <p:sldId id="264" r:id="rId6"/>
    <p:sldId id="265" r:id="rId7"/>
    <p:sldId id="267" r:id="rId8"/>
    <p:sldId id="268" r:id="rId9"/>
    <p:sldId id="258" r:id="rId10"/>
    <p:sldId id="260" r:id="rId11"/>
    <p:sldId id="262" r:id="rId12"/>
    <p:sldId id="261" r:id="rId13"/>
    <p:sldId id="269" r:id="rId14"/>
    <p:sldId id="270" r:id="rId15"/>
    <p:sldId id="25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FF5B64"/>
    <a:srgbClr val="2DA2BF"/>
    <a:srgbClr val="DA1F28"/>
    <a:srgbClr val="4EB0CA"/>
    <a:srgbClr val="DB323B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32300" autoAdjust="0"/>
    <p:restoredTop sz="89249" autoAdjust="0"/>
  </p:normalViewPr>
  <p:slideViewPr>
    <p:cSldViewPr snapToGrid="0" snapToObjects="1">
      <p:cViewPr varScale="1">
        <p:scale>
          <a:sx n="83" d="100"/>
          <a:sy n="83" d="100"/>
        </p:scale>
        <p:origin x="-272" y="-104"/>
      </p:cViewPr>
      <p:guideLst>
        <p:guide orient="horz" pos="2160"/>
        <p:guide pos="2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presProps" Target="presProps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viewProps" Target="viewProps.xml"/><Relationship Id="rId26" Type="http://schemas.openxmlformats.org/officeDocument/2006/relationships/printerSettings" Target="printerSettings/printerSettings1.bin"/><Relationship Id="rId30" Type="http://schemas.openxmlformats.org/officeDocument/2006/relationships/tableStyles" Target="tableStyles.xml"/><Relationship Id="rId11" Type="http://schemas.openxmlformats.org/officeDocument/2006/relationships/slide" Target="slides/slide10.xml"/><Relationship Id="rId29" Type="http://schemas.openxmlformats.org/officeDocument/2006/relationships/theme" Target="theme/theme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DB1B6E9-EB5A-4CCA-8912-2E2937C71F4A}" type="datetimeFigureOut">
              <a:rPr lang="en-US"/>
              <a:pPr>
                <a:defRPr/>
              </a:pPr>
              <a:t>9/6/11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599E37-0461-4ADD-9E00-FF4EB380A6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81589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NB the above calculations are approximate – they assume the screen is curved so all parts are equidistant from the eye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99E37-0461-4ADD-9E00-FF4EB380A61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99E37-0461-4ADD-9E00-FF4EB380A61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46C58D-EB06-476A-A8A4-C2D22E4C101B}" type="datetimeFigureOut">
              <a:rPr lang="en-US"/>
              <a:pPr>
                <a:defRPr/>
              </a:pPr>
              <a:t>9/6/11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82A289-F2B5-4A70-9B7D-7292CDB4104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56F0E-FD02-4E1F-8652-03788413A4D0}" type="datetimeFigureOut">
              <a:rPr lang="en-US"/>
              <a:pPr>
                <a:defRPr/>
              </a:pPr>
              <a:t>9/6/11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57E02-95F8-4FEA-919B-9B4B8555C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77707-0A15-4DC5-BD11-8C601720EDEA}" type="datetimeFigureOut">
              <a:rPr lang="en-US"/>
              <a:pPr>
                <a:defRPr/>
              </a:pPr>
              <a:t>9/6/11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0A415-1384-4197-A59D-435DC0BFD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5D93-2745-4CE7-96E2-9DED5DCD2F00}" type="datetimeFigureOut">
              <a:rPr lang="en-US"/>
              <a:pPr>
                <a:defRPr/>
              </a:pPr>
              <a:t>9/6/11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7379-A8C2-4BF2-9821-66465A653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8AE2A-5E27-4C29-BBDD-7C4E38F29B3E}" type="datetimeFigureOut">
              <a:rPr lang="en-US"/>
              <a:pPr>
                <a:defRPr/>
              </a:pPr>
              <a:t>9/6/11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3378F-72CB-4CCE-A633-142A6E33D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13139-FF08-4D89-B549-B226E83B41F6}" type="datetimeFigureOut">
              <a:rPr lang="en-US"/>
              <a:pPr>
                <a:defRPr/>
              </a:pPr>
              <a:t>9/6/11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7C835-8FDF-4EB0-AE9B-C299B470C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03E19-AD37-49F2-9ADE-7D9199E7AE28}" type="datetimeFigureOut">
              <a:rPr lang="en-US"/>
              <a:pPr>
                <a:defRPr/>
              </a:pPr>
              <a:t>9/6/11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0F014-3AFA-4E40-BE0F-0F17147F7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FC09F-B04C-4FB3-A427-21D87B80B689}" type="datetimeFigureOut">
              <a:rPr lang="en-US"/>
              <a:pPr>
                <a:defRPr/>
              </a:pPr>
              <a:t>9/6/11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41471-5A78-4B3B-B7F3-C6229912D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0FAE-C9A2-4EFD-AD7C-312044DB7820}" type="datetimeFigureOut">
              <a:rPr lang="en-US"/>
              <a:pPr>
                <a:defRPr/>
              </a:pPr>
              <a:t>9/6/11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95F4A-7EAA-497C-B6BF-28A8D9B6F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71B8A-4E5F-44F0-ACEC-1E62EDBC35F2}" type="datetimeFigureOut">
              <a:rPr lang="en-US"/>
              <a:pPr>
                <a:defRPr/>
              </a:pPr>
              <a:t>9/6/11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076D6-816D-43EA-B497-45090AA10165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77E087-8B66-46AE-AC7B-354999425D0D}" type="datetimeFigureOut">
              <a:rPr lang="en-US"/>
              <a:pPr>
                <a:defRPr/>
              </a:pPr>
              <a:t>9/6/11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D660AE-88FC-4D06-8826-C9182091C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865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FADC02C-4639-44E6-B332-373850CFDF19}" type="datetimeFigureOut">
              <a:rPr lang="en-US"/>
              <a:pPr>
                <a:defRPr/>
              </a:pPr>
              <a:t>9/6/11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484EE39-5173-4229-A14F-71CCBC62C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7" name="Picture 10" descr="un_tf_cmyk.eps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435850" y="69850"/>
            <a:ext cx="164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5" r:id="rId2"/>
    <p:sldLayoutId id="2147484427" r:id="rId3"/>
    <p:sldLayoutId id="2147484428" r:id="rId4"/>
    <p:sldLayoutId id="2147484429" r:id="rId5"/>
    <p:sldLayoutId id="2147484430" r:id="rId6"/>
    <p:sldLayoutId id="2147484424" r:id="rId7"/>
    <p:sldLayoutId id="2147484431" r:id="rId8"/>
    <p:sldLayoutId id="2147484432" r:id="rId9"/>
    <p:sldLayoutId id="2147484423" r:id="rId10"/>
    <p:sldLayoutId id="214748442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fontAlgn="base">
        <a:spcBef>
          <a:spcPts val="12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Pseudohomophones</a:t>
            </a:r>
            <a:endParaRPr lang="en-US" dirty="0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en-US" dirty="0" smtClean="0"/>
              <a:t>Building the experiment in PsychoPy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0702" y="1481138"/>
            <a:ext cx="6806097" cy="4525962"/>
          </a:xfrm>
        </p:spPr>
        <p:txBody>
          <a:bodyPr/>
          <a:lstStyle/>
          <a:p>
            <a:r>
              <a:rPr lang="en-US" dirty="0" smtClean="0"/>
              <a:t>Add a text component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fixation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417638"/>
            <a:ext cx="723900" cy="736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81" y="2126314"/>
            <a:ext cx="4949820" cy="45030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9151" y="2698630"/>
            <a:ext cx="291783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it to start at t = 0 (s)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Duration = 3.0 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= +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68309" y="2930639"/>
            <a:ext cx="1294509" cy="12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68309" y="3419079"/>
            <a:ext cx="1294509" cy="12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37162" y="5336205"/>
            <a:ext cx="2625656" cy="12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63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4248" y="2240224"/>
            <a:ext cx="3492734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Name = </a:t>
            </a:r>
            <a:r>
              <a:rPr lang="en-US" dirty="0" err="1" smtClean="0"/>
              <a:t>upperStim</a:t>
            </a:r>
            <a:endParaRPr lang="en-US" dirty="0" smtClean="0"/>
          </a:p>
          <a:p>
            <a:r>
              <a:rPr lang="en-US" dirty="0" smtClean="0"/>
              <a:t>Set to start at t = 1.0 (s)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Duration = 15 frames</a:t>
            </a:r>
          </a:p>
          <a:p>
            <a:r>
              <a:rPr lang="en-US" dirty="0" smtClean="0"/>
              <a:t>(more accurate than setting </a:t>
            </a:r>
            <a:r>
              <a:rPr lang="en-US" i="1" dirty="0" smtClean="0"/>
              <a:t>seconds</a:t>
            </a:r>
            <a:r>
              <a:rPr lang="en-US" dirty="0" smtClean="0"/>
              <a:t> for brief stimuli)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= $</a:t>
            </a:r>
            <a:r>
              <a:rPr lang="en-US" dirty="0" err="1" smtClean="0"/>
              <a:t>upperWord</a:t>
            </a:r>
            <a:endParaRPr lang="en-US" dirty="0" smtClean="0"/>
          </a:p>
          <a:p>
            <a:r>
              <a:rPr lang="en-US" dirty="0" smtClean="0"/>
              <a:t>(this will come from our conditions file in Excel)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310" y="1729821"/>
            <a:ext cx="5385648" cy="489957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upper word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48" y="1417638"/>
            <a:ext cx="723900" cy="7366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269396" y="5348416"/>
            <a:ext cx="14934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205289" y="5006508"/>
            <a:ext cx="1648668" cy="67160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69396" y="2502267"/>
            <a:ext cx="1294509" cy="12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69396" y="3082501"/>
            <a:ext cx="1294509" cy="12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949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as for </a:t>
            </a:r>
            <a:r>
              <a:rPr lang="en-US" dirty="0" err="1" smtClean="0"/>
              <a:t>upperStim</a:t>
            </a:r>
            <a:r>
              <a:rPr lang="en-US" dirty="0" smtClean="0"/>
              <a:t>, but set </a:t>
            </a:r>
            <a:r>
              <a:rPr lang="en-US" i="1" dirty="0" smtClean="0"/>
              <a:t>pos</a:t>
            </a:r>
            <a:r>
              <a:rPr lang="en-US" dirty="0" smtClean="0"/>
              <a:t> to be </a:t>
            </a:r>
          </a:p>
          <a:p>
            <a:r>
              <a:rPr lang="en-US" dirty="0" smtClean="0"/>
              <a:t>	</a:t>
            </a:r>
            <a:r>
              <a:rPr lang="en-US" i="1" dirty="0" smtClean="0"/>
              <a:t>pos = </a:t>
            </a:r>
            <a:r>
              <a:rPr lang="en-US" dirty="0" smtClean="0"/>
              <a:t>[0,-5]   </a:t>
            </a:r>
            <a:r>
              <a:rPr lang="en-US" dirty="0" smtClean="0">
                <a:solidFill>
                  <a:srgbClr val="008000"/>
                </a:solidFill>
              </a:rPr>
              <a:t> i.e. 5 deg below the fixation point</a:t>
            </a:r>
          </a:p>
          <a:p>
            <a:r>
              <a:rPr lang="en-US" dirty="0" smtClean="0"/>
              <a:t>	</a:t>
            </a:r>
            <a:r>
              <a:rPr lang="en-US" i="1" dirty="0" smtClean="0"/>
              <a:t>name = </a:t>
            </a:r>
            <a:r>
              <a:rPr lang="en-US" dirty="0" err="1" smtClean="0"/>
              <a:t>lowerStim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i="1" dirty="0" smtClean="0"/>
              <a:t>text </a:t>
            </a:r>
            <a:r>
              <a:rPr lang="en-US" dirty="0" smtClean="0"/>
              <a:t>= $</a:t>
            </a:r>
            <a:r>
              <a:rPr lang="en-US" dirty="0" err="1" smtClean="0"/>
              <a:t>lowerWord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8000"/>
                </a:solidFill>
              </a:rPr>
              <a:t>parameter from the conditions</a:t>
            </a:r>
          </a:p>
          <a:p>
            <a:endParaRPr lang="en-US" dirty="0" smtClean="0"/>
          </a:p>
          <a:p>
            <a:r>
              <a:rPr lang="en-US" dirty="0" smtClean="0"/>
              <a:t>Note that the name of the stimulus (</a:t>
            </a:r>
            <a:r>
              <a:rPr lang="en-US" dirty="0" err="1" smtClean="0"/>
              <a:t>lowerStim</a:t>
            </a:r>
            <a:r>
              <a:rPr lang="en-US" dirty="0" smtClean="0"/>
              <a:t>) was not the same as the name of the parameter (</a:t>
            </a:r>
            <a:r>
              <a:rPr lang="en-US" dirty="0" err="1" smtClean="0"/>
              <a:t>lowerWord</a:t>
            </a:r>
            <a:r>
              <a:rPr lang="en-US" dirty="0" smtClean="0"/>
              <a:t>) in the conditions file. Everything must have a </a:t>
            </a:r>
            <a:r>
              <a:rPr lang="en-US" i="1" dirty="0" smtClean="0"/>
              <a:t>unique </a:t>
            </a:r>
            <a:r>
              <a:rPr lang="en-US" dirty="0" smtClean="0"/>
              <a:t>name!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lower word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1458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need a Keyboard Component to collect the participant’s response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a response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832" y="2335172"/>
            <a:ext cx="5672590" cy="3983101"/>
          </a:xfrm>
          <a:prstGeom prst="rect">
            <a:avLst/>
          </a:prstGeom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242992" y="2600915"/>
            <a:ext cx="3107840" cy="371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indent="-255588" defTabSz="914400">
              <a:spcBef>
                <a:spcPts val="1200"/>
              </a:spcBef>
              <a:buClr>
                <a:schemeClr val="accent1"/>
              </a:buClr>
              <a:buSzPct val="68000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at the same time as the words and last for 3s</a:t>
            </a:r>
          </a:p>
          <a:p>
            <a:pPr marL="365125" indent="-255588" defTabSz="914400">
              <a:spcBef>
                <a:spcPts val="1200"/>
              </a:spcBef>
              <a:buClr>
                <a:schemeClr val="accent1"/>
              </a:buClr>
              <a:buSzPct val="68000"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indent="-255588" defTabSz="914400">
              <a:spcBef>
                <a:spcPts val="1200"/>
              </a:spcBef>
              <a:buClr>
                <a:schemeClr val="accent1"/>
              </a:buClr>
              <a:buSzPct val="68000"/>
            </a:pPr>
            <a:r>
              <a:rPr lang="en-US" sz="2400" dirty="0" smtClean="0"/>
              <a:t>Must match the name of the </a:t>
            </a:r>
            <a:r>
              <a:rPr lang="en-US" sz="2400" dirty="0" err="1" smtClean="0"/>
              <a:t>param</a:t>
            </a:r>
            <a:r>
              <a:rPr lang="en-US" sz="2400" dirty="0" smtClean="0"/>
              <a:t> in Conditions file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4497315" y="5190097"/>
            <a:ext cx="1648668" cy="39421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>
          <a:xfrm flipV="1">
            <a:off x="3121315" y="5387205"/>
            <a:ext cx="1376000" cy="197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trial Routine should now look like this: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195196"/>
            <a:ext cx="8680450" cy="30118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Excel and create the following table: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some conditions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715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the Flow probably looks like this: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the experiment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82" y="2237771"/>
            <a:ext cx="8329018" cy="1565261"/>
          </a:xfrm>
          <a:prstGeom prst="rect">
            <a:avLst/>
          </a:prstGeom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7200" y="4082713"/>
            <a:ext cx="8229600" cy="260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want to have a set of trials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training, followed by some (identical) trials for testing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</a:t>
            </a:r>
            <a:r>
              <a:rPr lang="en-US" i="1" dirty="0" smtClean="0"/>
              <a:t>Add Loop</a:t>
            </a:r>
            <a:r>
              <a:rPr lang="en-US" dirty="0" smtClean="0"/>
              <a:t> (single-click)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the start and endpoints for the loop (single-click each one)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 loop for the training trials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b="21547"/>
          <a:stretch>
            <a:fillRect/>
          </a:stretch>
        </p:blipFill>
        <p:spPr>
          <a:xfrm>
            <a:off x="2197100" y="2056788"/>
            <a:ext cx="3962400" cy="926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b="20369"/>
          <a:stretch>
            <a:fillRect/>
          </a:stretch>
        </p:blipFill>
        <p:spPr>
          <a:xfrm>
            <a:off x="457200" y="3955309"/>
            <a:ext cx="3721100" cy="940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092" y="4524638"/>
            <a:ext cx="215900" cy="279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rcRect t="7429"/>
          <a:stretch>
            <a:fillRect/>
          </a:stretch>
        </p:blipFill>
        <p:spPr>
          <a:xfrm>
            <a:off x="4419600" y="3955309"/>
            <a:ext cx="3670300" cy="9405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977" y="4524638"/>
            <a:ext cx="215900" cy="279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0"/>
            <a:r>
              <a:rPr lang="en-US" b="1" dirty="0" smtClean="0"/>
              <a:t>Set your number of trials (1 repeat?) and select the file for the conditions (training A or training B, according to your group)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your conditions to the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048834"/>
            <a:ext cx="82296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If the loop looks wrong (e.g. in the wrong place) press </a:t>
            </a:r>
            <a:r>
              <a:rPr lang="en-US" b="1" i="1" dirty="0" smtClean="0"/>
              <a:t>Undo</a:t>
            </a:r>
            <a:r>
              <a:rPr lang="en-US" b="1" dirty="0" smtClean="0"/>
              <a:t> (or press Ctrl-Z) and repeat the steps. Remember to single-click the buttons</a:t>
            </a:r>
            <a:endParaRPr lang="en-US" b="1" i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93" y="3092394"/>
            <a:ext cx="5562157" cy="1665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another copy of the ‘trial’ Routine at the end of the Flow</a:t>
            </a:r>
            <a:endParaRPr lang="en-US" i="1" dirty="0" smtClean="0"/>
          </a:p>
          <a:p>
            <a:r>
              <a:rPr lang="en-US" dirty="0" smtClean="0"/>
              <a:t>Add another loop around it, called </a:t>
            </a:r>
            <a:r>
              <a:rPr lang="en-US" i="1" dirty="0" smtClean="0"/>
              <a:t>trials </a:t>
            </a:r>
            <a:r>
              <a:rPr lang="en-US" dirty="0" smtClean="0"/>
              <a:t>(or </a:t>
            </a:r>
            <a:r>
              <a:rPr lang="en-US" i="1" dirty="0" smtClean="0"/>
              <a:t>main 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use the conditions file ‘</a:t>
            </a:r>
            <a:r>
              <a:rPr lang="en-US" dirty="0" err="1" smtClean="0"/>
              <a:t>testing.xlsx</a:t>
            </a:r>
            <a:r>
              <a:rPr lang="en-US" dirty="0" smtClean="0"/>
              <a:t>’</a:t>
            </a:r>
          </a:p>
          <a:p>
            <a:pPr lvl="1"/>
            <a:r>
              <a:rPr lang="en-US" dirty="0" err="1" smtClean="0"/>
              <a:t>nReps</a:t>
            </a:r>
            <a:r>
              <a:rPr lang="en-US" dirty="0" smtClean="0"/>
              <a:t> = 1</a:t>
            </a:r>
          </a:p>
          <a:p>
            <a:endParaRPr lang="en-US" dirty="0" smtClean="0"/>
          </a:p>
          <a:p>
            <a:r>
              <a:rPr lang="en-US" dirty="0" smtClean="0"/>
              <a:t>Should look like this: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main trials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4762795"/>
            <a:ext cx="70485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21383" y="1892704"/>
            <a:ext cx="6465416" cy="4114396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i="1" dirty="0" smtClean="0"/>
              <a:t>PsychoPy</a:t>
            </a:r>
            <a:r>
              <a:rPr lang="en-US" dirty="0" smtClean="0"/>
              <a:t> and go to the </a:t>
            </a:r>
            <a:r>
              <a:rPr lang="en-US" i="1" dirty="0" smtClean="0"/>
              <a:t>Builder</a:t>
            </a:r>
            <a:r>
              <a:rPr lang="en-US" dirty="0" smtClean="0"/>
              <a:t> view</a:t>
            </a:r>
          </a:p>
          <a:p>
            <a:endParaRPr lang="en-US" dirty="0" smtClean="0"/>
          </a:p>
          <a:p>
            <a:r>
              <a:rPr lang="en-US" dirty="0" smtClean="0"/>
              <a:t>If you have an experiment already open create a new one</a:t>
            </a:r>
          </a:p>
          <a:p>
            <a:endParaRPr lang="en-US" dirty="0" smtClean="0"/>
          </a:p>
          <a:p>
            <a:r>
              <a:rPr lang="en-US" dirty="0" smtClean="0"/>
              <a:t>Save it straight away to </a:t>
            </a:r>
            <a:r>
              <a:rPr lang="en-US" dirty="0" smtClean="0"/>
              <a:t>a (new?) </a:t>
            </a:r>
            <a:r>
              <a:rPr lang="en-US" dirty="0" smtClean="0"/>
              <a:t>empty folder </a:t>
            </a:r>
            <a:r>
              <a:rPr lang="en-US" dirty="0" smtClean="0"/>
              <a:t>somewhere. Add the </a:t>
            </a:r>
            <a:r>
              <a:rPr lang="en-US" dirty="0" smtClean="0"/>
              <a:t>conditions files to this folder.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 in PsychoPy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01323"/>
            <a:ext cx="675114" cy="675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91029"/>
            <a:ext cx="675114" cy="709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85" y="1771757"/>
            <a:ext cx="2000298" cy="142184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9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</a:t>
            </a:r>
            <a:r>
              <a:rPr lang="en-US" i="1" dirty="0" smtClean="0"/>
              <a:t>Insert Routine</a:t>
            </a:r>
            <a:r>
              <a:rPr lang="en-US" dirty="0" smtClean="0"/>
              <a:t> and select </a:t>
            </a:r>
            <a:r>
              <a:rPr lang="en-US" i="1" dirty="0" smtClean="0"/>
              <a:t>(new)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some instructions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35" y="2133600"/>
            <a:ext cx="7061200" cy="12954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3744119"/>
            <a:ext cx="8229600" cy="226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 your Routine a </a:t>
            </a:r>
            <a:r>
              <a:rPr lang="en-US" sz="2400" dirty="0" smtClean="0">
                <a:latin typeface="+mn-lt"/>
              </a:rPr>
              <a:t>unique name (‘</a:t>
            </a:r>
            <a:r>
              <a:rPr lang="en-US" sz="2400" dirty="0" err="1" smtClean="0">
                <a:latin typeface="+mn-lt"/>
              </a:rPr>
              <a:t>instr</a:t>
            </a:r>
            <a:r>
              <a:rPr lang="en-US" sz="2400" dirty="0" smtClean="0">
                <a:latin typeface="+mn-lt"/>
              </a:rPr>
              <a:t>’ ? ) and click where you want it on the Flow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635" y="4724400"/>
            <a:ext cx="7061200" cy="13158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019" y="5277458"/>
            <a:ext cx="215900" cy="279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06956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In your new Routine add a Text Component (called </a:t>
            </a:r>
            <a:r>
              <a:rPr lang="en-US" i="1" dirty="0" err="1" smtClean="0"/>
              <a:t>instrText</a:t>
            </a:r>
            <a:r>
              <a:rPr lang="en-US" i="1" dirty="0" smtClean="0"/>
              <a:t> </a:t>
            </a:r>
            <a:r>
              <a:rPr lang="en-US" dirty="0" smtClean="0"/>
              <a:t>?) with the text:</a:t>
            </a:r>
          </a:p>
          <a:p>
            <a:pPr marL="627063" indent="0"/>
            <a:r>
              <a:rPr lang="en-US" dirty="0" smtClean="0">
                <a:latin typeface="Courier"/>
                <a:cs typeface="Courier"/>
              </a:rPr>
              <a:t>Press ‘up’ or ‘down’ keys to identify the stimulus that is a real word</a:t>
            </a:r>
          </a:p>
          <a:p>
            <a:pPr marL="627063" indent="0"/>
            <a:r>
              <a:rPr lang="en-US" dirty="0" smtClean="0">
                <a:latin typeface="Courier"/>
                <a:cs typeface="Courier"/>
              </a:rPr>
              <a:t>Press any key to continue</a:t>
            </a:r>
          </a:p>
          <a:p>
            <a:r>
              <a:rPr lang="en-US" dirty="0" smtClean="0"/>
              <a:t>Your Text Component should last forever (end time is blank)</a:t>
            </a:r>
          </a:p>
          <a:p>
            <a:r>
              <a:rPr lang="en-US" dirty="0" smtClean="0"/>
              <a:t>Add a Keyboard Component so that you can end the instructions:</a:t>
            </a:r>
          </a:p>
          <a:p>
            <a:pPr lvl="1"/>
            <a:r>
              <a:rPr lang="en-US" i="1" dirty="0" err="1" smtClean="0"/>
              <a:t>ForceEndRoutine</a:t>
            </a:r>
            <a:r>
              <a:rPr lang="en-US" i="1" dirty="0" smtClean="0"/>
              <a:t> </a:t>
            </a:r>
            <a:r>
              <a:rPr lang="en-US" dirty="0" smtClean="0"/>
              <a:t>should be ticked</a:t>
            </a:r>
          </a:p>
          <a:p>
            <a:pPr lvl="1"/>
            <a:r>
              <a:rPr lang="en-US" i="1" dirty="0" err="1" smtClean="0"/>
              <a:t>allowedKeys</a:t>
            </a:r>
            <a:r>
              <a:rPr lang="en-US" i="1" dirty="0" smtClean="0"/>
              <a:t> </a:t>
            </a:r>
            <a:r>
              <a:rPr lang="en-US" dirty="0" smtClean="0"/>
              <a:t>should be blank (any key)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some instructions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417638"/>
            <a:ext cx="8623976" cy="4892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55016"/>
            <a:ext cx="8229600" cy="3452084"/>
          </a:xfrm>
        </p:spPr>
        <p:txBody>
          <a:bodyPr/>
          <a:lstStyle/>
          <a:p>
            <a:r>
              <a:rPr lang="en-US" dirty="0" smtClean="0"/>
              <a:t>We’ll run the </a:t>
            </a:r>
            <a:r>
              <a:rPr lang="en-US" smtClean="0"/>
              <a:t>study afterwards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a break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study we</a:t>
            </a:r>
            <a:r>
              <a:rPr lang="fr-FR" dirty="0" smtClean="0"/>
              <a:t> </a:t>
            </a:r>
            <a:r>
              <a:rPr lang="fr-FR" dirty="0" err="1" smtClean="0"/>
              <a:t>wi</a:t>
            </a:r>
            <a:r>
              <a:rPr lang="en-US" dirty="0" err="1" smtClean="0"/>
              <a:t>ll</a:t>
            </a:r>
            <a:r>
              <a:rPr lang="en-US" dirty="0" smtClean="0"/>
              <a:t> be more precise about our stimuli </a:t>
            </a:r>
          </a:p>
          <a:p>
            <a:endParaRPr lang="en-US" dirty="0" smtClean="0"/>
          </a:p>
          <a:p>
            <a:r>
              <a:rPr lang="en-US" dirty="0" smtClean="0"/>
              <a:t>Set the size of our letters based on “degrees of visual angle”</a:t>
            </a:r>
          </a:p>
          <a:p>
            <a:endParaRPr lang="en-US" dirty="0" smtClean="0"/>
          </a:p>
          <a:p>
            <a:r>
              <a:rPr lang="en-US" dirty="0" smtClean="0"/>
              <a:t>Set the duration of our probe stimuli by “number of video frames”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9693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Better precision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397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We want to report the size of our stimuli, as seen by the participant, so that the study can be replicated</a:t>
            </a:r>
          </a:p>
          <a:p>
            <a:r>
              <a:rPr lang="en-US" sz="2000" dirty="0" smtClean="0"/>
              <a:t>A subject viewing a really large stimulus at a long viewing distance is</a:t>
            </a:r>
            <a:r>
              <a:rPr lang="en-US" sz="2000" dirty="0" smtClean="0"/>
              <a:t> </a:t>
            </a:r>
            <a:r>
              <a:rPr lang="en-US" sz="2000" dirty="0" smtClean="0"/>
              <a:t>generally </a:t>
            </a:r>
            <a:r>
              <a:rPr lang="en-US" sz="2000" dirty="0" smtClean="0"/>
              <a:t>equivalent </a:t>
            </a:r>
            <a:r>
              <a:rPr lang="en-US" sz="2000" dirty="0" smtClean="0"/>
              <a:t>to them seeing a small stimulus at a</a:t>
            </a:r>
            <a:r>
              <a:rPr lang="en-US" sz="2000" dirty="0" smtClean="0"/>
              <a:t> short distance (it has the same image on the retina)</a:t>
            </a:r>
          </a:p>
          <a:p>
            <a:r>
              <a:rPr lang="en-US" sz="2000" dirty="0" smtClean="0"/>
              <a:t>Usually people report stimulus size/location in terms of the “visual angle” that it makes at the retina. This is independent of the display size/distance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7021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‘degrees’ for our stimuli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59993" y="4829449"/>
            <a:ext cx="952563" cy="891403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07248" y="4969875"/>
            <a:ext cx="293096" cy="6105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6008" y="5128618"/>
            <a:ext cx="109911" cy="29306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5080382" y="3504359"/>
            <a:ext cx="732660" cy="3541583"/>
          </a:xfrm>
          <a:prstGeom prst="triangl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2700000">
            <a:off x="5164499" y="5017361"/>
            <a:ext cx="540000" cy="54000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06428" y="5067563"/>
            <a:ext cx="74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angle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531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i="1" dirty="0" smtClean="0"/>
              <a:t>could </a:t>
            </a:r>
            <a:r>
              <a:rPr lang="en-US" dirty="0" smtClean="0"/>
              <a:t>calculate the size of our stimuli in degrees using trigonometry:</a:t>
            </a:r>
          </a:p>
          <a:p>
            <a:pPr lvl="1"/>
            <a:r>
              <a:rPr lang="en-US" sz="2000" dirty="0" smtClean="0"/>
              <a:t>angle = tan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(</a:t>
            </a:r>
            <a:r>
              <a:rPr lang="en-US" sz="2000" dirty="0" err="1" smtClean="0"/>
              <a:t>sizeCm</a:t>
            </a:r>
            <a:r>
              <a:rPr lang="en-US" sz="2000" dirty="0"/>
              <a:t> </a:t>
            </a:r>
            <a:r>
              <a:rPr lang="en-US" sz="2000" dirty="0" smtClean="0"/>
              <a:t>/ </a:t>
            </a:r>
            <a:r>
              <a:rPr lang="en-US" sz="2000" dirty="0" err="1" smtClean="0"/>
              <a:t>distanceCm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at 57cm a 1cm stimulus has a visual angle of 1°</a:t>
            </a:r>
          </a:p>
          <a:p>
            <a:pPr lvl="1"/>
            <a:r>
              <a:rPr lang="en-US" sz="2000" dirty="0" smtClean="0"/>
              <a:t>at 114cm </a:t>
            </a:r>
            <a:r>
              <a:rPr lang="en-US" sz="2000" dirty="0"/>
              <a:t>a 1cm stimulus has a visual angle of </a:t>
            </a:r>
            <a:r>
              <a:rPr lang="en-US" sz="2000" dirty="0" smtClean="0"/>
              <a:t>0.5°</a:t>
            </a:r>
          </a:p>
          <a:p>
            <a:endParaRPr lang="en-US" i="1" dirty="0" smtClean="0"/>
          </a:p>
          <a:p>
            <a:r>
              <a:rPr lang="en-US" i="1" dirty="0" smtClean="0"/>
              <a:t>Or</a:t>
            </a:r>
            <a:r>
              <a:rPr lang="en-US" dirty="0" smtClean="0"/>
              <a:t> we could let PsychoPy do that for us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Translating cm -&gt; degrees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420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99818" y="1481138"/>
            <a:ext cx="7086981" cy="4525962"/>
          </a:xfrm>
        </p:spPr>
        <p:txBody>
          <a:bodyPr/>
          <a:lstStyle/>
          <a:p>
            <a:r>
              <a:rPr lang="en-US" sz="2000" dirty="0" smtClean="0"/>
              <a:t>PsychoPy needs to know about your monitor. </a:t>
            </a:r>
          </a:p>
          <a:p>
            <a:pPr lvl="1"/>
            <a:r>
              <a:rPr lang="en-US" sz="2000" dirty="0" smtClean="0"/>
              <a:t>Go to Tools&gt;Monitor Center. </a:t>
            </a:r>
          </a:p>
          <a:p>
            <a:pPr lvl="1"/>
            <a:r>
              <a:rPr lang="en-US" sz="2000" dirty="0" smtClean="0"/>
              <a:t>For the </a:t>
            </a:r>
            <a:r>
              <a:rPr lang="en-US" sz="2000" i="1" dirty="0" err="1" smtClean="0"/>
              <a:t>testMonitor</a:t>
            </a:r>
            <a:r>
              <a:rPr lang="en-US" sz="2000" dirty="0" smtClean="0"/>
              <a:t> set the</a:t>
            </a:r>
          </a:p>
          <a:p>
            <a:pPr lvl="2"/>
            <a:r>
              <a:rPr lang="en-US" sz="2000" dirty="0" smtClean="0"/>
              <a:t>Width of the screen (cm)</a:t>
            </a:r>
          </a:p>
          <a:p>
            <a:pPr lvl="2"/>
            <a:r>
              <a:rPr lang="en-US" sz="2000" dirty="0" smtClean="0"/>
              <a:t>Size of the screen (pixels)</a:t>
            </a:r>
          </a:p>
          <a:p>
            <a:pPr lvl="2"/>
            <a:r>
              <a:rPr lang="en-US" sz="2000" dirty="0" smtClean="0"/>
              <a:t>Distance to the screen (cm)</a:t>
            </a:r>
          </a:p>
          <a:p>
            <a:r>
              <a:rPr lang="en-US" sz="2000" dirty="0" smtClean="0"/>
              <a:t>In your experiment settings make sure that the monitor is set to use </a:t>
            </a:r>
            <a:r>
              <a:rPr lang="en-US" sz="2000" dirty="0" err="1" smtClean="0"/>
              <a:t>testMonitor</a:t>
            </a:r>
            <a:r>
              <a:rPr lang="en-US" sz="2000" dirty="0" smtClean="0"/>
              <a:t> too</a:t>
            </a:r>
          </a:p>
          <a:p>
            <a:r>
              <a:rPr lang="en-US" sz="2000" dirty="0" smtClean="0"/>
              <a:t>Set the units for this experiment to ‘</a:t>
            </a:r>
            <a:r>
              <a:rPr lang="en-US" sz="2000" dirty="0" err="1" smtClean="0"/>
              <a:t>deg</a:t>
            </a:r>
            <a:r>
              <a:rPr lang="en-US" sz="2000" dirty="0" smtClean="0"/>
              <a:t>’</a:t>
            </a:r>
          </a:p>
          <a:p>
            <a:r>
              <a:rPr lang="en-US" sz="2000" dirty="0" smtClean="0"/>
              <a:t>Now be careful about the size/position of your stimuli (0.1 was sensible as a fraction of the screen but it’s tiny in degrees!)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3817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degrees as units in PsychoPy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97" y="3615083"/>
            <a:ext cx="980345" cy="866351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3314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Your monitor only updates periodically (on nearly all LCD screens this is at 60 Hz, </a:t>
            </a:r>
            <a:r>
              <a:rPr lang="en-US" sz="2000" dirty="0" err="1" smtClean="0"/>
              <a:t>ie</a:t>
            </a:r>
            <a:r>
              <a:rPr lang="en-US" sz="2000" dirty="0" smtClean="0"/>
              <a:t> 60 frames per second)</a:t>
            </a:r>
          </a:p>
          <a:p>
            <a:r>
              <a:rPr lang="en-US" sz="2000" dirty="0" smtClean="0"/>
              <a:t>So the length of one ‘frame’ on an LCD is </a:t>
            </a:r>
            <a:br>
              <a:rPr lang="en-US" sz="2000" dirty="0" smtClean="0"/>
            </a:br>
            <a:r>
              <a:rPr lang="en-US" sz="2000" dirty="0" smtClean="0"/>
              <a:t>1/60s = 16.6666ms</a:t>
            </a:r>
          </a:p>
          <a:p>
            <a:r>
              <a:rPr lang="en-US" sz="2000" dirty="0" smtClean="0"/>
              <a:t>Stimuli will always be presented for exact multiples of this value</a:t>
            </a:r>
          </a:p>
          <a:p>
            <a:pPr lvl="1"/>
            <a:r>
              <a:rPr lang="en-US" sz="2000" dirty="0" smtClean="0"/>
              <a:t>You cannot have a stimulus appear for 160ms, only 150ms (9 frames) or 166ms (10 frames)</a:t>
            </a:r>
          </a:p>
          <a:p>
            <a:r>
              <a:rPr lang="en-US" sz="2000" dirty="0" smtClean="0"/>
              <a:t>For very precise timing (e.g. for brief stimuli) it is better to specify your stimulus onset/duration in frames so that you get exactly what you want</a:t>
            </a:r>
          </a:p>
          <a:p>
            <a:r>
              <a:rPr lang="en-US" sz="2000" dirty="0" smtClean="0"/>
              <a:t>For long durations this might not be so important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7021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Specifying time using frames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660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PsychoPy you can specify start/stop times using frames</a:t>
            </a:r>
          </a:p>
          <a:p>
            <a:r>
              <a:rPr lang="en-US" dirty="0" smtClean="0"/>
              <a:t>The stimulus below will appear at (roughly) 1.0s and last </a:t>
            </a:r>
            <a:r>
              <a:rPr lang="en-US" b="1" i="1" dirty="0" smtClean="0"/>
              <a:t>exactly </a:t>
            </a:r>
            <a:r>
              <a:rPr lang="en-US" dirty="0" smtClean="0"/>
              <a:t>250ms on a 60Hz display</a:t>
            </a:r>
          </a:p>
          <a:p>
            <a:pPr lvl="1"/>
            <a:r>
              <a:rPr lang="en-US" dirty="0" smtClean="0"/>
              <a:t>1 frame=1/60s                 (=16.66ms)</a:t>
            </a:r>
          </a:p>
          <a:p>
            <a:pPr lvl="1"/>
            <a:r>
              <a:rPr lang="en-US" dirty="0" smtClean="0"/>
              <a:t>15 frames=15/60=0.25s  (=250ms)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Frames in PsychoPy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47" y="4232765"/>
            <a:ext cx="4930059" cy="20920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908643" y="5842059"/>
            <a:ext cx="4017863" cy="586128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32903" y="4334904"/>
            <a:ext cx="29065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Expected duration </a:t>
            </a:r>
            <a:r>
              <a:rPr lang="en-US" dirty="0" smtClean="0"/>
              <a:t>is just to let PsychoPy know how to represent the stimulus on the timeline – it has no effect on the actual stimulus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868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set up a trial with;</a:t>
            </a:r>
          </a:p>
          <a:p>
            <a:r>
              <a:rPr lang="en-US" dirty="0"/>
              <a:t>	</a:t>
            </a:r>
            <a:r>
              <a:rPr lang="en-US" dirty="0" smtClean="0"/>
              <a:t>a fixation (we could use a ‘+’) for 3s</a:t>
            </a:r>
          </a:p>
          <a:p>
            <a:r>
              <a:rPr lang="en-US" dirty="0"/>
              <a:t>	</a:t>
            </a:r>
            <a:r>
              <a:rPr lang="en-US" dirty="0" smtClean="0"/>
              <a:t>a word that appears above fixation for 0.5s</a:t>
            </a:r>
          </a:p>
          <a:p>
            <a:r>
              <a:rPr lang="en-US" dirty="0"/>
              <a:t>	</a:t>
            </a:r>
            <a:r>
              <a:rPr lang="en-US" dirty="0" smtClean="0"/>
              <a:t>a word that appears below fixation for 0.5s</a:t>
            </a:r>
          </a:p>
          <a:p>
            <a:r>
              <a:rPr lang="en-US" dirty="0"/>
              <a:t>	</a:t>
            </a:r>
            <a:r>
              <a:rPr lang="en-US" dirty="0" smtClean="0"/>
              <a:t>a response from the participant, that will terminate the trial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one trial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912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14038</TotalTime>
  <Words>1144</Words>
  <Application>Microsoft Macintosh PowerPoint</Application>
  <PresentationFormat>On-screen Show (4:3)</PresentationFormat>
  <Paragraphs>131</Paragraphs>
  <Slides>23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Pseudohomophones</vt:lpstr>
      <vt:lpstr>Getting started in PsychoPy</vt:lpstr>
      <vt:lpstr>Better precision</vt:lpstr>
      <vt:lpstr>Using ‘degrees’ for our stimuli</vt:lpstr>
      <vt:lpstr>Translating cm -&gt; degrees</vt:lpstr>
      <vt:lpstr>Using degrees as units in PsychoPy</vt:lpstr>
      <vt:lpstr>Specifying time using frames</vt:lpstr>
      <vt:lpstr>Frames in PsychoPy</vt:lpstr>
      <vt:lpstr>Define one trial</vt:lpstr>
      <vt:lpstr>Create the fixation</vt:lpstr>
      <vt:lpstr>Create the upper word</vt:lpstr>
      <vt:lpstr>Create the lower word</vt:lpstr>
      <vt:lpstr>Collect a response</vt:lpstr>
      <vt:lpstr>Trial overview</vt:lpstr>
      <vt:lpstr>Define some conditions</vt:lpstr>
      <vt:lpstr>Setup the experiment Flow</vt:lpstr>
      <vt:lpstr>Add a loop for the training trials</vt:lpstr>
      <vt:lpstr>Add your conditions to the loop</vt:lpstr>
      <vt:lpstr>Add main trials</vt:lpstr>
      <vt:lpstr>Add some instructions</vt:lpstr>
      <vt:lpstr>Add some instructions</vt:lpstr>
      <vt:lpstr>That’s it!</vt:lpstr>
      <vt:lpstr>Take a break</vt:lpstr>
    </vt:vector>
  </TitlesOfParts>
  <Company>School of Psychology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practicals</dc:title>
  <dc:creator>Jon Peirce</dc:creator>
  <cp:lastModifiedBy>Jon Peirce</cp:lastModifiedBy>
  <cp:revision>160</cp:revision>
  <dcterms:created xsi:type="dcterms:W3CDTF">2011-09-06T18:45:25Z</dcterms:created>
  <dcterms:modified xsi:type="dcterms:W3CDTF">2011-09-06T18:49:02Z</dcterms:modified>
</cp:coreProperties>
</file>