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Default Extension="jpeg" ContentType="image/jpeg"/>
  <Default Extension="xml" ContentType="application/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notesSlides/notesSlide1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ppt/theme/themeOverride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theme/themeOverride1.xml" ContentType="application/vnd.openxmlformats-officedocument.themeOverride+xml"/>
  <Default Extension="bin" ContentType="application/vnd.openxmlformats-officedocument.presentationml.printerSettings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presentation.xml" ContentType="application/vnd.openxmlformats-officedocument.presentationml.presentation.main+xml"/>
  <Override PartName="/ppt/notesSlides/notesSlide2.xml" ContentType="application/vnd.openxmlformats-officedocument.presentationml.notesSlide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Override4.xml" ContentType="application/vnd.openxmlformats-officedocument.themeOverrid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ppt/theme/themeOverride2.xml" ContentType="application/vnd.openxmlformats-officedocument.themeOverride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4414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/>
  <p:clrMru>
    <a:srgbClr val="FF5B64"/>
    <a:srgbClr val="2DA2BF"/>
    <a:srgbClr val="DA1F28"/>
    <a:srgbClr val="4EB0CA"/>
    <a:srgbClr val="DB323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 vertBarState="maximized">
    <p:restoredLeft sz="10757" autoAdjust="0"/>
    <p:restoredTop sz="86398" autoAdjust="0"/>
  </p:normalViewPr>
  <p:slideViewPr>
    <p:cSldViewPr snapToGrid="0" snapToObjects="1">
      <p:cViewPr varScale="1">
        <p:scale>
          <a:sx n="128" d="100"/>
          <a:sy n="128" d="100"/>
        </p:scale>
        <p:origin x="-664" y="-112"/>
      </p:cViewPr>
      <p:guideLst>
        <p:guide orient="horz" pos="2160"/>
        <p:guide pos="2040"/>
      </p:guideLst>
    </p:cSldViewPr>
  </p:slideViewPr>
  <p:outlineViewPr>
    <p:cViewPr>
      <p:scale>
        <a:sx n="33" d="100"/>
        <a:sy n="33" d="100"/>
      </p:scale>
      <p:origin x="0" y="5066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BDB1B6E9-EB5A-4CCA-8912-2E2937C71F4A}" type="datetimeFigureOut">
              <a:rPr lang="en-US"/>
              <a:pPr>
                <a:defRPr/>
              </a:pPr>
              <a:t>11/10/10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31599E37-0461-4ADD-9E00-FF4EB380A61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For more on comparing various measures see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Aklina</a:t>
            </a:r>
            <a:r>
              <a:rPr lang="en-US" dirty="0" smtClean="0"/>
              <a:t>, </a:t>
            </a:r>
            <a:r>
              <a:rPr lang="en-US" dirty="0" err="1" smtClean="0"/>
              <a:t>Lejueza</a:t>
            </a:r>
            <a:r>
              <a:rPr lang="en-US" dirty="0" smtClean="0"/>
              <a:t>, </a:t>
            </a:r>
            <a:r>
              <a:rPr lang="en-US" dirty="0" err="1" smtClean="0"/>
              <a:t>Zvolenskyb</a:t>
            </a:r>
            <a:r>
              <a:rPr lang="en-US" dirty="0" smtClean="0"/>
              <a:t>, </a:t>
            </a:r>
            <a:r>
              <a:rPr lang="en-US" dirty="0" err="1" smtClean="0"/>
              <a:t>Kahlerc</a:t>
            </a:r>
            <a:r>
              <a:rPr lang="en-US" dirty="0" smtClean="0"/>
              <a:t> and </a:t>
            </a:r>
            <a:r>
              <a:rPr lang="en-US" dirty="0" err="1" smtClean="0"/>
              <a:t>Gwadzd</a:t>
            </a:r>
            <a:r>
              <a:rPr lang="en-US" dirty="0" smtClean="0"/>
              <a:t> (2005). Evaluation of behavioral measures of risk taking propensity with inner city adolescents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599E37-0461-4ADD-9E00-FF4EB380A613}" type="slidenum">
              <a:rPr lang="en-GB" smtClean="0"/>
              <a:pPr>
                <a:defRPr/>
              </a:pPr>
              <a:t>5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C.W. </a:t>
            </a:r>
            <a:r>
              <a:rPr lang="en-US" dirty="0" err="1" smtClean="0"/>
              <a:t>Lejuez</a:t>
            </a:r>
            <a:r>
              <a:rPr lang="en-US" dirty="0" smtClean="0"/>
              <a:t>, J.P. Read, C.W. </a:t>
            </a:r>
            <a:r>
              <a:rPr lang="en-US" dirty="0" err="1" smtClean="0"/>
              <a:t>Kahler</a:t>
            </a:r>
            <a:r>
              <a:rPr lang="en-US" dirty="0" smtClean="0"/>
              <a:t>, J.B. Richards, S.E. Ramsey, G.L. Stuart, D.R. Strong and R.A. Brown, Evaluation of a behavioral measure of risk-taking: The Balloon Analogue Risk Task (BART), Journal of Experimental Psychology: Applied 8 (2002), pp. 75–84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599E37-0461-4ADD-9E00-FF4EB380A613}" type="slidenum">
              <a:rPr lang="en-GB" smtClean="0"/>
              <a:pPr>
                <a:defRPr/>
              </a:pPr>
              <a:t>6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2.xml"/><Relationship Id="rId2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3.xml"/><Relationship Id="rId2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4.xml"/><Relationship Id="rId2" Type="http://schemas.openxmlformats.org/officeDocument/2006/relationships/slideMaster" Target="../slideMasters/slideMaster1.xml"/><Relationship Id="rId3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9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5" name="Group 1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Freeform 6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7" name="Freeform 7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8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10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11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6046C58D-EB06-476A-A8A4-C2D22E4C101B}" type="datetimeFigureOut">
              <a:rPr lang="en-US"/>
              <a:pPr>
                <a:defRPr/>
              </a:pPr>
              <a:t>11/10/10</a:t>
            </a:fld>
            <a:endParaRPr lang="en-US"/>
          </a:p>
        </p:txBody>
      </p:sp>
      <p:sp>
        <p:nvSpPr>
          <p:cNvPr id="12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FD82A289-F2B5-4A70-9B7D-7292CDB41049}" type="slidenum">
              <a:rPr lang="en-US"/>
              <a:pPr>
                <a:defRPr/>
              </a:pPr>
              <a:t>‹#›</a:t>
            </a:fld>
            <a:endParaRPr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656F0E-FD02-4E1F-8652-03788413A4D0}" type="datetimeFigureOut">
              <a:rPr lang="en-US"/>
              <a:pPr>
                <a:defRPr/>
              </a:pPr>
              <a:t>11/10/10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257E02-95F8-4FEA-919B-9B4B8555C6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D77707-0A15-4DC5-BD11-8C601720EDEA}" type="datetimeFigureOut">
              <a:rPr lang="en-US"/>
              <a:pPr>
                <a:defRPr/>
              </a:pPr>
              <a:t>11/10/10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50A415-1384-4197-A59D-435DC0BFD3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715D93-2745-4CE7-96E2-9DED5DCD2F00}" type="datetimeFigureOut">
              <a:rPr lang="en-US"/>
              <a:pPr>
                <a:defRPr/>
              </a:pPr>
              <a:t>11/10/10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9C7379-A8C2-4BF2-9821-66465A653D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6"/>
          <p:cNvSpPr/>
          <p:nvPr/>
        </p:nvSpPr>
        <p:spPr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Chevron 7"/>
          <p:cNvSpPr/>
          <p:nvPr/>
        </p:nvSpPr>
        <p:spPr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C8AE2A-5E27-4C29-BBDD-7C4E38F29B3E}" type="datetimeFigureOut">
              <a:rPr lang="en-US"/>
              <a:pPr>
                <a:defRPr/>
              </a:pPr>
              <a:t>11/10/10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73378F-72CB-4CCE-A633-142A6E33D9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213139-FF08-4D89-B549-B226E83B41F6}" type="datetimeFigureOut">
              <a:rPr lang="en-US"/>
              <a:pPr>
                <a:defRPr/>
              </a:pPr>
              <a:t>11/10/10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87C835-8FDF-4EB0-AE9B-C299B470C3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C03E19-AD37-49F2-9ADE-7D9199E7AE28}" type="datetimeFigureOut">
              <a:rPr lang="en-US"/>
              <a:pPr>
                <a:defRPr/>
              </a:pPr>
              <a:t>11/10/10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80F014-3AFA-4E40-BE0F-0F17147F7B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8FC09F-B04C-4FB3-A427-21D87B80B689}" type="datetimeFigureOut">
              <a:rPr lang="en-US"/>
              <a:pPr>
                <a:defRPr/>
              </a:pPr>
              <a:t>11/10/10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941471-5A78-4B3B-B7F3-C6229912D2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B90FAE-C9A2-4EFD-AD7C-312044DB7820}" type="datetimeFigureOut">
              <a:rPr lang="en-US"/>
              <a:pPr>
                <a:defRPr/>
              </a:pPr>
              <a:t>11/10/10</a:t>
            </a:fld>
            <a:endParaRPr lang="en-US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F95F4A-7EAA-497C-B6BF-28A8D9B6F8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471B8A-4E5F-44F0-ACEC-1E62EDBC35F2}" type="datetimeFigureOut">
              <a:rPr lang="en-US"/>
              <a:pPr>
                <a:defRPr/>
              </a:pPr>
              <a:t>11/10/10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6076D6-816D-43EA-B497-45090AA10165}" type="slidenum">
              <a:rPr lang="en-US"/>
              <a:pPr>
                <a:defRPr/>
              </a:pPr>
              <a:t>‹#›</a:t>
            </a:fld>
            <a:endParaRPr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7"/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6" name="Freeform 8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8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evron 11"/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Chevron 12"/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GB" noProof="0" smtClean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9F77E087-8B66-46AE-AC7B-354999425D0D}" type="datetimeFigureOut">
              <a:rPr lang="en-US"/>
              <a:pPr>
                <a:defRPr/>
              </a:pPr>
              <a:t>11/10/10</a:t>
            </a:fld>
            <a:endParaRPr lang="en-US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84D660AE-88FC-4D06-8826-C9182091CC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1033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smtClean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smtClean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EFADC02C-4639-44E6-B332-373850CFDF19}" type="datetimeFigureOut">
              <a:rPr lang="en-US"/>
              <a:pPr>
                <a:defRPr/>
              </a:pPr>
              <a:t>11/10/10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b="0" smtClean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C484EE39-5173-4229-A14F-71CCBC62C6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7" name="Picture 10" descr="un_tf_cmyk.eps"/>
          <p:cNvPicPr>
            <a:picLocks noChangeAspect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7435850" y="69850"/>
            <a:ext cx="164465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426" r:id="rId1"/>
    <p:sldLayoutId id="2147484425" r:id="rId2"/>
    <p:sldLayoutId id="2147484427" r:id="rId3"/>
    <p:sldLayoutId id="2147484428" r:id="rId4"/>
    <p:sldLayoutId id="2147484429" r:id="rId5"/>
    <p:sldLayoutId id="2147484430" r:id="rId6"/>
    <p:sldLayoutId id="2147484424" r:id="rId7"/>
    <p:sldLayoutId id="2147484431" r:id="rId8"/>
    <p:sldLayoutId id="2147484432" r:id="rId9"/>
    <p:sldLayoutId id="2147484423" r:id="rId10"/>
    <p:sldLayoutId id="2147484422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</p:titleStyle>
    <p:bodyStyle>
      <a:lvl1pPr marL="365125" indent="-255588" algn="l" rtl="0" fontAlgn="base">
        <a:spcBef>
          <a:spcPts val="120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fontAlgn="base">
        <a:spcBef>
          <a:spcPts val="325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fontAlgn="base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fontAlgn="base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fontAlgn="base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First year </a:t>
            </a:r>
            <a:r>
              <a:rPr lang="en-US" dirty="0" err="1" smtClean="0"/>
              <a:t>practicals</a:t>
            </a:r>
            <a:endParaRPr lang="en-US" dirty="0"/>
          </a:p>
        </p:txBody>
      </p:sp>
      <p:sp>
        <p:nvSpPr>
          <p:cNvPr id="14338" name="Subtitle 2"/>
          <p:cNvSpPr>
            <a:spLocks noGrp="1"/>
          </p:cNvSpPr>
          <p:nvPr>
            <p:ph type="subTitle" idx="1"/>
          </p:nvPr>
        </p:nvSpPr>
        <p:spPr>
          <a:xfrm>
            <a:off x="685800" y="3611563"/>
            <a:ext cx="7772400" cy="1200150"/>
          </a:xfrm>
        </p:spPr>
        <p:txBody>
          <a:bodyPr/>
          <a:lstStyle/>
          <a:p>
            <a:pPr marR="0"/>
            <a:r>
              <a:rPr lang="en-US" dirty="0" smtClean="0"/>
              <a:t>Lab 4: Risk and masculinity</a:t>
            </a:r>
            <a:br>
              <a:rPr lang="en-US" dirty="0" smtClean="0"/>
            </a:br>
            <a:r>
              <a:rPr lang="en-US" dirty="0" smtClean="0"/>
              <a:t>Social psychology in an experimental setting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000" dirty="0" smtClean="0"/>
              <a:t>So far in the course you have been learning about cognitive psychology experiments</a:t>
            </a:r>
          </a:p>
          <a:p>
            <a:r>
              <a:rPr lang="en-GB" sz="2000" dirty="0" smtClean="0"/>
              <a:t>Many social psychological constructs can also be studied in the lab</a:t>
            </a:r>
          </a:p>
          <a:p>
            <a:r>
              <a:rPr lang="en-GB" sz="2000" dirty="0" smtClean="0"/>
              <a:t>Today we’ll be looking at the effects of testosterone levels on risk taking behaviours</a:t>
            </a:r>
          </a:p>
          <a:p>
            <a:pPr lvl="1"/>
            <a:r>
              <a:rPr lang="en-GB" sz="2000" dirty="0" smtClean="0"/>
              <a:t>As a proxy measure for testosterone, we’ll measure your ‘digit ratio’</a:t>
            </a:r>
          </a:p>
          <a:p>
            <a:pPr lvl="1"/>
            <a:r>
              <a:rPr lang="en-GB" sz="2000" dirty="0" smtClean="0"/>
              <a:t>To measure risk-taking behaviour we’ll use the Balloon Analogue Risk Task (BART)</a:t>
            </a:r>
          </a:p>
          <a:p>
            <a:r>
              <a:rPr lang="en-GB" sz="2000" dirty="0" smtClean="0"/>
              <a:t>Then we’ll compare the risk taking for high- and low-testosterone individuals</a:t>
            </a:r>
            <a:endParaRPr lang="en-GB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Today’s study</a:t>
            </a:r>
            <a:endParaRPr lang="en-GB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61636" y="1481138"/>
            <a:ext cx="5559112" cy="4525962"/>
          </a:xfrm>
        </p:spPr>
        <p:txBody>
          <a:bodyPr/>
          <a:lstStyle/>
          <a:p>
            <a:r>
              <a:rPr lang="en-GB" sz="2200" dirty="0" smtClean="0"/>
              <a:t>‘Digit ratio’ is a possible way to measure testosterone, and male traits</a:t>
            </a:r>
          </a:p>
          <a:p>
            <a:r>
              <a:rPr lang="en-GB" sz="2200" dirty="0" smtClean="0"/>
              <a:t>On average males have longer ring (4</a:t>
            </a:r>
            <a:r>
              <a:rPr lang="en-GB" sz="2200" baseline="30000" dirty="0" smtClean="0"/>
              <a:t>th</a:t>
            </a:r>
            <a:r>
              <a:rPr lang="en-GB" sz="2200" dirty="0" smtClean="0"/>
              <a:t>) fingers, relative to their index (2</a:t>
            </a:r>
            <a:r>
              <a:rPr lang="en-GB" sz="2200" baseline="30000" dirty="0" smtClean="0"/>
              <a:t>nd</a:t>
            </a:r>
            <a:r>
              <a:rPr lang="en-GB" sz="2200" dirty="0" smtClean="0"/>
              <a:t>) finger, than females. This is thought to result from higher testosterone levels </a:t>
            </a:r>
            <a:r>
              <a:rPr lang="en-GB" sz="2200" i="1" dirty="0" smtClean="0"/>
              <a:t>in-</a:t>
            </a:r>
            <a:r>
              <a:rPr lang="en-GB" sz="2200" i="1" dirty="0" err="1" smtClean="0"/>
              <a:t>utero</a:t>
            </a:r>
            <a:r>
              <a:rPr lang="en-GB" sz="2200" dirty="0" smtClean="0"/>
              <a:t> which are likely to continue to have effects later in life</a:t>
            </a:r>
            <a:endParaRPr lang="en-GB" sz="2200" i="1" dirty="0" smtClean="0"/>
          </a:p>
          <a:p>
            <a:r>
              <a:rPr lang="en-GB" sz="2200" dirty="0" smtClean="0"/>
              <a:t>The digit ratio is simply a way to quantify this difference in individuals</a:t>
            </a:r>
            <a:endParaRPr lang="en-GB" sz="2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Digit ratio</a:t>
            </a:r>
            <a:endParaRPr lang="en-GB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 l="50085"/>
          <a:stretch>
            <a:fillRect/>
          </a:stretch>
        </p:blipFill>
        <p:spPr bwMode="auto">
          <a:xfrm>
            <a:off x="5720748" y="1481138"/>
            <a:ext cx="3254688" cy="4367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35178" y="1481138"/>
            <a:ext cx="4280232" cy="4362424"/>
          </a:xfrm>
        </p:spPr>
        <p:txBody>
          <a:bodyPr/>
          <a:lstStyle/>
          <a:p>
            <a:r>
              <a:rPr lang="en-GB" sz="1800" dirty="0" smtClean="0"/>
              <a:t>With a ruler measure the lengths of your index and ring fingers ON YOUR LEFT HAND, from the tip to the crease where your finger joins the hand</a:t>
            </a:r>
          </a:p>
          <a:p>
            <a:r>
              <a:rPr lang="en-GB" sz="1800" dirty="0" smtClean="0"/>
              <a:t>Calculate your digit ratio (in excel?) by dividing the index finger length by the ring finger length</a:t>
            </a:r>
          </a:p>
          <a:p>
            <a:r>
              <a:rPr lang="en-GB" sz="1800" dirty="0" smtClean="0"/>
              <a:t>This tends to be around </a:t>
            </a:r>
            <a:r>
              <a:rPr lang="en-GB" sz="1800" dirty="0" smtClean="0"/>
              <a:t>0.85. </a:t>
            </a:r>
            <a:r>
              <a:rPr lang="en-GB" sz="1800" i="1" dirty="0" smtClean="0"/>
              <a:t>Lower </a:t>
            </a:r>
            <a:r>
              <a:rPr lang="en-GB" sz="1800" dirty="0" smtClean="0"/>
              <a:t>values indicate more testosterone which is correlated with more </a:t>
            </a:r>
            <a:r>
              <a:rPr lang="en-GB" sz="1800" i="1" dirty="0" smtClean="0"/>
              <a:t>masculine </a:t>
            </a:r>
            <a:r>
              <a:rPr lang="en-GB" sz="1800" dirty="0" smtClean="0"/>
              <a:t>character. </a:t>
            </a:r>
            <a:r>
              <a:rPr lang="en-GB" sz="1800" i="1" dirty="0" smtClean="0"/>
              <a:t>Higher </a:t>
            </a:r>
            <a:r>
              <a:rPr lang="en-GB" sz="1800" dirty="0" smtClean="0"/>
              <a:t>values may indicate a more </a:t>
            </a:r>
            <a:r>
              <a:rPr lang="en-GB" sz="1800" i="1" dirty="0" smtClean="0"/>
              <a:t>feminine </a:t>
            </a:r>
            <a:r>
              <a:rPr lang="en-GB" sz="1800" dirty="0" smtClean="0"/>
              <a:t>character.</a:t>
            </a:r>
            <a:endParaRPr lang="en-GB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Measure your digit ratio</a:t>
            </a:r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4715563" y="1482726"/>
            <a:ext cx="4116146" cy="923636"/>
            <a:chOff x="1237161" y="3983182"/>
            <a:chExt cx="4116146" cy="923636"/>
          </a:xfrm>
        </p:grpSpPr>
        <p:sp>
          <p:nvSpPr>
            <p:cNvPr id="5" name="TextBox 4"/>
            <p:cNvSpPr txBox="1"/>
            <p:nvPr/>
          </p:nvSpPr>
          <p:spPr>
            <a:xfrm>
              <a:off x="1237161" y="4261128"/>
              <a:ext cx="13585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Digit ratio =</a:t>
              </a:r>
              <a:endParaRPr lang="en-GB" dirty="0"/>
            </a:p>
          </p:txBody>
        </p:sp>
        <p:grpSp>
          <p:nvGrpSpPr>
            <p:cNvPr id="6" name="Group 12"/>
            <p:cNvGrpSpPr/>
            <p:nvPr/>
          </p:nvGrpSpPr>
          <p:grpSpPr>
            <a:xfrm>
              <a:off x="2595714" y="3983182"/>
              <a:ext cx="2757593" cy="923636"/>
              <a:chOff x="2595714" y="3983182"/>
              <a:chExt cx="2757593" cy="923636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2810632" y="3983182"/>
                <a:ext cx="23277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 smtClean="0"/>
                  <a:t>length of index finger</a:t>
                </a:r>
                <a:endParaRPr lang="en-GB" dirty="0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2656782" y="4537486"/>
                <a:ext cx="26354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 smtClean="0"/>
                  <a:t>length of ring (4</a:t>
                </a:r>
                <a:r>
                  <a:rPr lang="en-GB" baseline="30000" dirty="0" smtClean="0"/>
                  <a:t>th</a:t>
                </a:r>
                <a:r>
                  <a:rPr lang="en-GB" dirty="0" smtClean="0"/>
                  <a:t>) finger</a:t>
                </a:r>
                <a:endParaRPr lang="en-GB" dirty="0"/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2595714" y="4444206"/>
                <a:ext cx="2757593" cy="1588"/>
              </a:xfrm>
              <a:prstGeom prst="line">
                <a:avLst/>
              </a:prstGeom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/>
          <a:srcRect l="50085"/>
          <a:stretch>
            <a:fillRect/>
          </a:stretch>
        </p:blipFill>
        <p:spPr bwMode="auto">
          <a:xfrm>
            <a:off x="5722495" y="2406362"/>
            <a:ext cx="3048146" cy="4090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Up-Down Arrow 10"/>
          <p:cNvSpPr/>
          <p:nvPr/>
        </p:nvSpPr>
        <p:spPr>
          <a:xfrm>
            <a:off x="6920335" y="2862900"/>
            <a:ext cx="82313" cy="1184166"/>
          </a:xfrm>
          <a:prstGeom prst="up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Up-Down Arrow 11"/>
          <p:cNvSpPr/>
          <p:nvPr/>
        </p:nvSpPr>
        <p:spPr>
          <a:xfrm>
            <a:off x="7393752" y="2943334"/>
            <a:ext cx="82313" cy="1175699"/>
          </a:xfrm>
          <a:prstGeom prst="up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928953" y="6007100"/>
            <a:ext cx="5667780" cy="69510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Take a note of your digit ratio. Are classed as ‘high’ or ‘low’ testosterone on this measure?</a:t>
            </a:r>
            <a:endParaRPr lang="en-GB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There are many ways to measure risk taking behaviour with different pros/cons:</a:t>
            </a:r>
          </a:p>
          <a:p>
            <a:pPr lvl="1"/>
            <a:r>
              <a:rPr lang="en-GB" dirty="0" smtClean="0"/>
              <a:t>ask people whether they see themselves as risk-seeking/risk-averse (maybe they’ll lie?)</a:t>
            </a:r>
          </a:p>
          <a:p>
            <a:pPr lvl="1"/>
            <a:r>
              <a:rPr lang="en-GB" dirty="0" smtClean="0"/>
              <a:t>ask their friends/family whether they are a risk-seeker (do the friends know them well enough?)</a:t>
            </a:r>
          </a:p>
          <a:p>
            <a:pPr lvl="1"/>
            <a:r>
              <a:rPr lang="en-GB" dirty="0" smtClean="0"/>
              <a:t>ask them how they would react in various scenarios (less likely to lie but still might?)</a:t>
            </a:r>
          </a:p>
          <a:p>
            <a:pPr lvl="1"/>
            <a:r>
              <a:rPr lang="en-GB" dirty="0" smtClean="0"/>
              <a:t>measure how they actually react in those scenarios (often impractical?)</a:t>
            </a:r>
          </a:p>
          <a:p>
            <a:pPr lvl="1"/>
            <a:r>
              <a:rPr lang="en-GB" dirty="0" smtClean="0"/>
              <a:t>measure their risk-taking behaviour in a particular lab-based task (does it generalise?)</a:t>
            </a:r>
          </a:p>
          <a:p>
            <a:pPr lvl="1"/>
            <a:endParaRPr lang="en-GB" dirty="0" smtClean="0"/>
          </a:p>
          <a:p>
            <a:pPr lvl="1"/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Measuring risk taking tendency</a:t>
            </a:r>
            <a:endParaRPr lang="en-GB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000" dirty="0" smtClean="0"/>
              <a:t>The Balloon Analogue Risk Task (BART) measures risk taking in how far an individual wants to pump up a balloon for points (or actual financial) rewards</a:t>
            </a:r>
          </a:p>
          <a:p>
            <a:r>
              <a:rPr lang="en-GB" sz="2000" dirty="0" smtClean="0"/>
              <a:t>While being a lab-based behavioural task, the creators have shown that it correlates well with other measures of risk taking (</a:t>
            </a:r>
            <a:r>
              <a:rPr lang="en-GB" sz="2000" dirty="0" err="1" smtClean="0"/>
              <a:t>Lejuez</a:t>
            </a:r>
            <a:r>
              <a:rPr lang="en-GB" sz="2000" dirty="0" smtClean="0"/>
              <a:t> et al, 2002)</a:t>
            </a:r>
          </a:p>
          <a:p>
            <a:r>
              <a:rPr lang="en-GB" sz="2000" dirty="0" smtClean="0"/>
              <a:t>One of the interesting things is that men tend to be more risk-taking and women tend to be more risk-averse. Maybe people with higher testosterone (of either sex) will be more risk-taking</a:t>
            </a:r>
          </a:p>
          <a:p>
            <a:r>
              <a:rPr lang="en-GB" sz="2000" dirty="0" smtClean="0"/>
              <a:t>Today we’re going to run a slightly simplified version of the BART to see how testosterone relates to risk-taking</a:t>
            </a:r>
            <a:endParaRPr lang="en-GB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BART (</a:t>
            </a:r>
            <a:r>
              <a:rPr lang="en-GB" dirty="0" err="1" smtClean="0"/>
              <a:t>Lejuez</a:t>
            </a:r>
            <a:r>
              <a:rPr lang="en-GB" dirty="0" smtClean="0"/>
              <a:t> et al 2002)</a:t>
            </a:r>
            <a:endParaRPr lang="en-GB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339892"/>
            <a:ext cx="8229600" cy="3667208"/>
          </a:xfrm>
        </p:spPr>
        <p:txBody>
          <a:bodyPr/>
          <a:lstStyle/>
          <a:p>
            <a:r>
              <a:rPr lang="en-GB" dirty="0" smtClean="0"/>
              <a:t>Now download, open and run the BART experiment in PsychoPy</a:t>
            </a:r>
          </a:p>
          <a:p>
            <a:r>
              <a:rPr lang="en-GB" dirty="0" smtClean="0"/>
              <a:t>You do need to fill in the dialog box fully </a:t>
            </a:r>
            <a:r>
              <a:rPr lang="en-US" dirty="0" smtClean="0"/>
              <a:t>–</a:t>
            </a:r>
            <a:r>
              <a:rPr lang="en-GB" dirty="0" smtClean="0"/>
              <a:t> all the information there is needed for the batch analysis!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Concourse.thmx</Template>
  <TotalTime>14685</TotalTime>
  <Words>670</Words>
  <Application>Microsoft Macintosh PowerPoint</Application>
  <PresentationFormat>On-screen Show (4:3)</PresentationFormat>
  <Paragraphs>40</Paragraphs>
  <Slides>7</Slides>
  <Notes>2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Concourse</vt:lpstr>
      <vt:lpstr>First year practicals</vt:lpstr>
      <vt:lpstr>Today’s study</vt:lpstr>
      <vt:lpstr>Digit ratio</vt:lpstr>
      <vt:lpstr>Measure your digit ratio</vt:lpstr>
      <vt:lpstr>Measuring risk taking tendency</vt:lpstr>
      <vt:lpstr>BART (Lejuez et al 2002)</vt:lpstr>
      <vt:lpstr>Slide 7</vt:lpstr>
    </vt:vector>
  </TitlesOfParts>
  <Company>School of Psychology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year practicals</dc:title>
  <dc:creator>Jon Peirce</dc:creator>
  <cp:lastModifiedBy>Jon Peirce</cp:lastModifiedBy>
  <cp:revision>139</cp:revision>
  <dcterms:created xsi:type="dcterms:W3CDTF">2010-11-10T14:53:40Z</dcterms:created>
  <dcterms:modified xsi:type="dcterms:W3CDTF">2010-11-10T14:53:56Z</dcterms:modified>
</cp:coreProperties>
</file>