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heme/themeOverride1.xml" ContentType="application/vnd.openxmlformats-officedocument.themeOverr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Override4.xml" ContentType="application/vnd.openxmlformats-officedocument.themeOverr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theme/themeOverride2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5B64"/>
    <a:srgbClr val="2DA2BF"/>
    <a:srgbClr val="DA1F28"/>
    <a:srgbClr val="4EB0CA"/>
    <a:srgbClr val="DB32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10757" autoAdjust="0"/>
    <p:restoredTop sz="86398" autoAdjust="0"/>
  </p:normalViewPr>
  <p:slideViewPr>
    <p:cSldViewPr snapToGrid="0" snapToObjects="1">
      <p:cViewPr varScale="1">
        <p:scale>
          <a:sx n="128" d="100"/>
          <a:sy n="128" d="100"/>
        </p:scale>
        <p:origin x="-664" y="-112"/>
      </p:cViewPr>
      <p:guideLst>
        <p:guide orient="horz" pos="2160"/>
        <p:guide pos="2040"/>
      </p:guideLst>
    </p:cSldViewPr>
  </p:slideViewPr>
  <p:outlineViewPr>
    <p:cViewPr>
      <p:scale>
        <a:sx n="33" d="100"/>
        <a:sy n="33" d="100"/>
      </p:scale>
      <p:origin x="0" y="50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11/10/10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more on comparing various measures see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Aklina</a:t>
            </a:r>
            <a:r>
              <a:rPr lang="en-US" dirty="0" smtClean="0"/>
              <a:t>, </a:t>
            </a:r>
            <a:r>
              <a:rPr lang="en-US" dirty="0" err="1" smtClean="0"/>
              <a:t>Lejueza</a:t>
            </a:r>
            <a:r>
              <a:rPr lang="en-US" dirty="0" smtClean="0"/>
              <a:t>, </a:t>
            </a:r>
            <a:r>
              <a:rPr lang="en-US" dirty="0" err="1" smtClean="0"/>
              <a:t>Zvolenskyb</a:t>
            </a:r>
            <a:r>
              <a:rPr lang="en-US" dirty="0" smtClean="0"/>
              <a:t>, </a:t>
            </a:r>
            <a:r>
              <a:rPr lang="en-US" dirty="0" err="1" smtClean="0"/>
              <a:t>Kahlerc</a:t>
            </a:r>
            <a:r>
              <a:rPr lang="en-US" dirty="0" smtClean="0"/>
              <a:t> and </a:t>
            </a:r>
            <a:r>
              <a:rPr lang="en-US" dirty="0" err="1" smtClean="0"/>
              <a:t>Gwadzd</a:t>
            </a:r>
            <a:r>
              <a:rPr lang="en-US" dirty="0" smtClean="0"/>
              <a:t> (2005). Evaluation of behavioral measures of risk taking propensity with inner city adolescents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C.W. </a:t>
            </a:r>
            <a:r>
              <a:rPr lang="en-US" dirty="0" err="1" smtClean="0"/>
              <a:t>Lejuez</a:t>
            </a:r>
            <a:r>
              <a:rPr lang="en-US" dirty="0" smtClean="0"/>
              <a:t>, J.P. Read, C.W. </a:t>
            </a:r>
            <a:r>
              <a:rPr lang="en-US" dirty="0" err="1" smtClean="0"/>
              <a:t>Kahler</a:t>
            </a:r>
            <a:r>
              <a:rPr lang="en-US" dirty="0" smtClean="0"/>
              <a:t>, J.B. Richards, S.E. Ramsey, G.L. Stuart, D.R. Strong and R.A. Brown, Evaluation of a behavioral measure of risk-taking: The Balloon Analogue Risk Task (BART), Journal of Experimental Psychology: Applied 8 (2002), pp. 75–84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99E37-0461-4ADD-9E00-FF4EB380A61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11/10/10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dirty="0" smtClean="0"/>
              <a:t>Lab 4: Risk and masculinity</a:t>
            </a:r>
            <a:br>
              <a:rPr lang="en-US" dirty="0" smtClean="0"/>
            </a:br>
            <a:r>
              <a:rPr lang="en-US" dirty="0" smtClean="0"/>
              <a:t>Social psychology in an experimental setting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So far in the course you have been learning about cognitive psychology experiments</a:t>
            </a:r>
          </a:p>
          <a:p>
            <a:r>
              <a:rPr lang="en-GB" sz="2000" dirty="0" smtClean="0"/>
              <a:t>Many social psychological constructs can also be studied in the lab</a:t>
            </a:r>
          </a:p>
          <a:p>
            <a:r>
              <a:rPr lang="en-GB" sz="2000" dirty="0" smtClean="0"/>
              <a:t>Today we’ll be looking at the effects of testosterone levels on risk taking behaviours</a:t>
            </a:r>
          </a:p>
          <a:p>
            <a:pPr lvl="1"/>
            <a:r>
              <a:rPr lang="en-GB" sz="2000" dirty="0" smtClean="0"/>
              <a:t>As a proxy measure for testosterone, we’ll measure your ‘digit ratio’</a:t>
            </a:r>
          </a:p>
          <a:p>
            <a:pPr lvl="1"/>
            <a:r>
              <a:rPr lang="en-GB" sz="2000" dirty="0" smtClean="0"/>
              <a:t>To measure risk-taking behaviour we’ll use the Balloon Analogue Risk Task (BART)</a:t>
            </a:r>
          </a:p>
          <a:p>
            <a:r>
              <a:rPr lang="en-GB" sz="2000" dirty="0" smtClean="0"/>
              <a:t>Then we’ll compare the risk taking for high- and low-testosterone individuals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study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636" y="1481138"/>
            <a:ext cx="5559112" cy="4525962"/>
          </a:xfrm>
        </p:spPr>
        <p:txBody>
          <a:bodyPr/>
          <a:lstStyle/>
          <a:p>
            <a:r>
              <a:rPr lang="en-GB" sz="2200" dirty="0" smtClean="0"/>
              <a:t>‘Digit ratio’ is a possible way to measure testosterone, and male traits</a:t>
            </a:r>
          </a:p>
          <a:p>
            <a:r>
              <a:rPr lang="en-GB" sz="2200" dirty="0" smtClean="0"/>
              <a:t>On average males </a:t>
            </a:r>
            <a:r>
              <a:rPr lang="en-GB" sz="2200" smtClean="0"/>
              <a:t>have</a:t>
            </a:r>
            <a:r>
              <a:rPr lang="en-GB" sz="2200" smtClean="0"/>
              <a:t> shorter ring </a:t>
            </a:r>
            <a:r>
              <a:rPr lang="en-GB" sz="2200" dirty="0" smtClean="0"/>
              <a:t>(4</a:t>
            </a:r>
            <a:r>
              <a:rPr lang="en-GB" sz="2200" baseline="30000" dirty="0" smtClean="0"/>
              <a:t>th</a:t>
            </a:r>
            <a:r>
              <a:rPr lang="en-GB" sz="2200" dirty="0" smtClean="0"/>
              <a:t>) fingers, relative to their index (2</a:t>
            </a:r>
            <a:r>
              <a:rPr lang="en-GB" sz="2200" baseline="30000" dirty="0" smtClean="0"/>
              <a:t>nd</a:t>
            </a:r>
            <a:r>
              <a:rPr lang="en-GB" sz="2200" dirty="0" smtClean="0"/>
              <a:t>) finger, than females. This is thought to result from higher testosterone levels </a:t>
            </a:r>
            <a:r>
              <a:rPr lang="en-GB" sz="2200" i="1" dirty="0" smtClean="0"/>
              <a:t>in-</a:t>
            </a:r>
            <a:r>
              <a:rPr lang="en-GB" sz="2200" i="1" dirty="0" err="1" smtClean="0"/>
              <a:t>utero</a:t>
            </a:r>
            <a:r>
              <a:rPr lang="en-GB" sz="2200" dirty="0" smtClean="0"/>
              <a:t> which are likely to continue to have effects later in life</a:t>
            </a:r>
            <a:endParaRPr lang="en-GB" sz="2200" i="1" dirty="0" smtClean="0"/>
          </a:p>
          <a:p>
            <a:r>
              <a:rPr lang="en-GB" sz="2200" dirty="0" smtClean="0"/>
              <a:t>The digit ratio is simply a way to quantify this difference in individuals</a:t>
            </a:r>
            <a:endParaRPr lang="en-GB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 ratio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0085"/>
          <a:stretch>
            <a:fillRect/>
          </a:stretch>
        </p:blipFill>
        <p:spPr bwMode="auto">
          <a:xfrm>
            <a:off x="5720748" y="1481138"/>
            <a:ext cx="3254688" cy="43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5178" y="1481138"/>
            <a:ext cx="4280232" cy="4362424"/>
          </a:xfrm>
        </p:spPr>
        <p:txBody>
          <a:bodyPr/>
          <a:lstStyle/>
          <a:p>
            <a:r>
              <a:rPr lang="en-GB" sz="1800" dirty="0" smtClean="0"/>
              <a:t>With a ruler measure the lengths of your index and ring fingers ON YOUR LEFT HAND, from the tip to the crease where your finger joins the hand</a:t>
            </a:r>
          </a:p>
          <a:p>
            <a:r>
              <a:rPr lang="en-GB" sz="1800" dirty="0" smtClean="0"/>
              <a:t>Calculate your digit ratio (in excel?) by dividing the index finger length by the ring finger length</a:t>
            </a:r>
          </a:p>
          <a:p>
            <a:r>
              <a:rPr lang="en-GB" sz="1800" dirty="0" smtClean="0"/>
              <a:t>This tends to be around </a:t>
            </a:r>
            <a:r>
              <a:rPr lang="en-GB" sz="1800" dirty="0" smtClean="0"/>
              <a:t>0.85. </a:t>
            </a:r>
            <a:r>
              <a:rPr lang="en-GB" sz="1800" i="1" dirty="0" smtClean="0"/>
              <a:t>Higher </a:t>
            </a:r>
            <a:r>
              <a:rPr lang="en-GB" sz="1800" dirty="0" smtClean="0"/>
              <a:t>values </a:t>
            </a:r>
            <a:r>
              <a:rPr lang="en-GB" sz="1800" dirty="0" smtClean="0"/>
              <a:t>indicate more testosterone which is correlated with more </a:t>
            </a:r>
            <a:r>
              <a:rPr lang="en-GB" sz="1800" i="1" dirty="0" smtClean="0"/>
              <a:t>masculine </a:t>
            </a:r>
            <a:r>
              <a:rPr lang="en-GB" sz="1800" dirty="0" smtClean="0"/>
              <a:t>character.</a:t>
            </a:r>
            <a:r>
              <a:rPr lang="en-GB" sz="1800" dirty="0" smtClean="0"/>
              <a:t> </a:t>
            </a:r>
            <a:r>
              <a:rPr lang="en-GB" sz="1800" i="1" dirty="0" smtClean="0"/>
              <a:t>Lower </a:t>
            </a:r>
            <a:r>
              <a:rPr lang="en-GB" sz="1800" dirty="0" smtClean="0"/>
              <a:t>values </a:t>
            </a:r>
            <a:r>
              <a:rPr lang="en-GB" sz="1800" dirty="0" smtClean="0"/>
              <a:t>may indicate a more </a:t>
            </a:r>
            <a:r>
              <a:rPr lang="en-GB" sz="1800" i="1" dirty="0" smtClean="0"/>
              <a:t>feminine </a:t>
            </a:r>
            <a:r>
              <a:rPr lang="en-GB" sz="1800" dirty="0" smtClean="0"/>
              <a:t>character.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 your digit ratio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715563" y="1482726"/>
            <a:ext cx="4116146" cy="923636"/>
            <a:chOff x="1237161" y="3983182"/>
            <a:chExt cx="4116146" cy="923636"/>
          </a:xfrm>
        </p:grpSpPr>
        <p:sp>
          <p:nvSpPr>
            <p:cNvPr id="5" name="TextBox 4"/>
            <p:cNvSpPr txBox="1"/>
            <p:nvPr/>
          </p:nvSpPr>
          <p:spPr>
            <a:xfrm>
              <a:off x="1237161" y="4261128"/>
              <a:ext cx="135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Digit ratio =</a:t>
              </a:r>
              <a:endParaRPr lang="en-GB" dirty="0"/>
            </a:p>
          </p:txBody>
        </p:sp>
        <p:grpSp>
          <p:nvGrpSpPr>
            <p:cNvPr id="6" name="Group 12"/>
            <p:cNvGrpSpPr/>
            <p:nvPr/>
          </p:nvGrpSpPr>
          <p:grpSpPr>
            <a:xfrm>
              <a:off x="2595714" y="3983182"/>
              <a:ext cx="2757593" cy="923636"/>
              <a:chOff x="2595714" y="3983182"/>
              <a:chExt cx="2757593" cy="9236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0632" y="3983182"/>
                <a:ext cx="232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length of index finger</a:t>
                </a:r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56782" y="4537486"/>
                <a:ext cx="2635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length of ring (4</a:t>
                </a:r>
                <a:r>
                  <a:rPr lang="en-GB" baseline="30000" dirty="0" smtClean="0"/>
                  <a:t>th</a:t>
                </a:r>
                <a:r>
                  <a:rPr lang="en-GB" dirty="0" smtClean="0"/>
                  <a:t>) finger</a:t>
                </a:r>
                <a:endParaRPr lang="en-GB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595714" y="4444206"/>
                <a:ext cx="2757593" cy="1588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l="50085"/>
          <a:stretch>
            <a:fillRect/>
          </a:stretch>
        </p:blipFill>
        <p:spPr bwMode="auto">
          <a:xfrm>
            <a:off x="5722495" y="2406362"/>
            <a:ext cx="3048146" cy="409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Up-Down Arrow 10"/>
          <p:cNvSpPr/>
          <p:nvPr/>
        </p:nvSpPr>
        <p:spPr>
          <a:xfrm>
            <a:off x="6920335" y="2862900"/>
            <a:ext cx="82313" cy="1184166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-Down Arrow 11"/>
          <p:cNvSpPr/>
          <p:nvPr/>
        </p:nvSpPr>
        <p:spPr>
          <a:xfrm>
            <a:off x="7393752" y="2943334"/>
            <a:ext cx="82313" cy="117569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28953" y="6007100"/>
            <a:ext cx="5667780" cy="695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a note of your digit ratio. Are classed as ‘high’ or ‘low’ testosterone on this measure?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ways to measure risk taking behaviour with different pros/cons:</a:t>
            </a:r>
          </a:p>
          <a:p>
            <a:pPr lvl="1"/>
            <a:r>
              <a:rPr lang="en-GB" dirty="0" smtClean="0"/>
              <a:t>ask people whether they see themselves as risk-seeking/risk-averse (maybe they’ll lie?)</a:t>
            </a:r>
          </a:p>
          <a:p>
            <a:pPr lvl="1"/>
            <a:r>
              <a:rPr lang="en-GB" dirty="0" smtClean="0"/>
              <a:t>ask their friends/family whether they are a risk-seeker (do the friends know them well enough?)</a:t>
            </a:r>
          </a:p>
          <a:p>
            <a:pPr lvl="1"/>
            <a:r>
              <a:rPr lang="en-GB" dirty="0" smtClean="0"/>
              <a:t>ask them how they would react in various scenarios (less likely to lie but still might?)</a:t>
            </a:r>
          </a:p>
          <a:p>
            <a:pPr lvl="1"/>
            <a:r>
              <a:rPr lang="en-GB" dirty="0" smtClean="0"/>
              <a:t>measure how they actually react in those scenarios (often impractical?)</a:t>
            </a:r>
          </a:p>
          <a:p>
            <a:pPr lvl="1"/>
            <a:r>
              <a:rPr lang="en-GB" dirty="0" smtClean="0"/>
              <a:t>measure their risk-taking behaviour in a particular lab-based task (does it generalise?)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Measuring risk taking tendency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The Balloon Analogue Risk Task (BART) measures risk taking in how far an individual wants to pump up a balloon for points (or actual financial) rewards</a:t>
            </a:r>
          </a:p>
          <a:p>
            <a:r>
              <a:rPr lang="en-GB" sz="2000" dirty="0" smtClean="0"/>
              <a:t>While being a lab-based behavioural task, the creators have shown that it correlates well with other measures of risk taking (</a:t>
            </a:r>
            <a:r>
              <a:rPr lang="en-GB" sz="2000" dirty="0" err="1" smtClean="0"/>
              <a:t>Lejuez</a:t>
            </a:r>
            <a:r>
              <a:rPr lang="en-GB" sz="2000" dirty="0" smtClean="0"/>
              <a:t> et al, 2002)</a:t>
            </a:r>
          </a:p>
          <a:p>
            <a:r>
              <a:rPr lang="en-GB" sz="2000" dirty="0" smtClean="0"/>
              <a:t>One of the interesting things is that men tend to be more risk-taking and women tend to be more risk-averse. Maybe people with higher testosterone (of either sex) will be more risk-taking</a:t>
            </a:r>
          </a:p>
          <a:p>
            <a:r>
              <a:rPr lang="en-GB" sz="2000" dirty="0" smtClean="0"/>
              <a:t>Today we’re going to run a slightly simplified version of the BART to see how testosterone relates to risk-taking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BART (</a:t>
            </a:r>
            <a:r>
              <a:rPr lang="en-GB" dirty="0" err="1" smtClean="0"/>
              <a:t>Lejuez</a:t>
            </a:r>
            <a:r>
              <a:rPr lang="en-GB" dirty="0" smtClean="0"/>
              <a:t> et al 2002)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9892"/>
            <a:ext cx="8229600" cy="3667208"/>
          </a:xfrm>
        </p:spPr>
        <p:txBody>
          <a:bodyPr/>
          <a:lstStyle/>
          <a:p>
            <a:r>
              <a:rPr lang="en-GB" dirty="0" smtClean="0"/>
              <a:t>Now download, open and run the BART experiment in PsychoPy</a:t>
            </a:r>
          </a:p>
          <a:p>
            <a:r>
              <a:rPr lang="en-GB" dirty="0" smtClean="0"/>
              <a:t>You do need to fill in the dialog box fully </a:t>
            </a:r>
            <a:r>
              <a:rPr lang="en-US" dirty="0" smtClean="0"/>
              <a:t>–</a:t>
            </a:r>
            <a:r>
              <a:rPr lang="en-GB" dirty="0" smtClean="0"/>
              <a:t> all the information there is needed for the batch analysis!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14688</TotalTime>
  <Words>670</Words>
  <Application>Microsoft Macintosh PowerPoint</Application>
  <PresentationFormat>On-screen Show (4:3)</PresentationFormat>
  <Paragraphs>40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First year practicals</vt:lpstr>
      <vt:lpstr>Today’s study</vt:lpstr>
      <vt:lpstr>Digit ratio</vt:lpstr>
      <vt:lpstr>Measure your digit ratio</vt:lpstr>
      <vt:lpstr>Measuring risk taking tendency</vt:lpstr>
      <vt:lpstr>BART (Lejuez et al 2002)</vt:lpstr>
      <vt:lpstr>Slide 7</vt:lpstr>
    </vt:vector>
  </TitlesOfParts>
  <Company>School of Psychology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 Peirce</cp:lastModifiedBy>
  <cp:revision>141</cp:revision>
  <dcterms:created xsi:type="dcterms:W3CDTF">2010-11-10T14:54:13Z</dcterms:created>
  <dcterms:modified xsi:type="dcterms:W3CDTF">2010-11-10T14:55:09Z</dcterms:modified>
</cp:coreProperties>
</file>