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19"/>
  </p:notesMasterIdLst>
  <p:sldIdLst>
    <p:sldId id="257" r:id="rId2"/>
    <p:sldId id="263" r:id="rId3"/>
    <p:sldId id="258" r:id="rId4"/>
    <p:sldId id="259" r:id="rId5"/>
    <p:sldId id="260" r:id="rId6"/>
    <p:sldId id="262" r:id="rId7"/>
    <p:sldId id="276" r:id="rId8"/>
    <p:sldId id="278" r:id="rId9"/>
    <p:sldId id="268" r:id="rId10"/>
    <p:sldId id="281" r:id="rId11"/>
    <p:sldId id="279" r:id="rId12"/>
    <p:sldId id="283" r:id="rId13"/>
    <p:sldId id="284" r:id="rId14"/>
    <p:sldId id="285" r:id="rId15"/>
    <p:sldId id="270" r:id="rId16"/>
    <p:sldId id="282" r:id="rId17"/>
    <p:sldId id="27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B64"/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2" autoAdjust="0"/>
    <p:restoredTop sz="86398" autoAdjust="0"/>
  </p:normalViewPr>
  <p:slideViewPr>
    <p:cSldViewPr snapToGrid="0" snapToObjects="1">
      <p:cViewPr varScale="1">
        <p:scale>
          <a:sx n="96" d="100"/>
          <a:sy n="96" d="100"/>
        </p:scale>
        <p:origin x="-120" y="-184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7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01/12/2011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03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6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01/12/2011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86182"/>
            <a:ext cx="8229600" cy="3420917"/>
          </a:xfrm>
        </p:spPr>
        <p:txBody>
          <a:bodyPr/>
          <a:lstStyle/>
          <a:p>
            <a:r>
              <a:rPr lang="en-GB" sz="2000" dirty="0" smtClean="0"/>
              <a:t>If you haven’t yet completed the task in which you measured your digit ratio and completed the BART task, then please stop reading</a:t>
            </a:r>
          </a:p>
          <a:p>
            <a:endParaRPr lang="en-GB" sz="2000" dirty="0" smtClean="0"/>
          </a:p>
          <a:p>
            <a:r>
              <a:rPr lang="en-GB" sz="2000" dirty="0" smtClean="0"/>
              <a:t>This set of slides contains details about the experiment that will ruin the results and make it hard for you to write a report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97574"/>
          </a:xfrm>
        </p:spPr>
        <p:txBody>
          <a:bodyPr/>
          <a:lstStyle/>
          <a:p>
            <a:r>
              <a:rPr lang="en-US" dirty="0" smtClean="0"/>
              <a:t>… then take the average of number of pumps for these un-popped balloons: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Analysing the data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4" y="2678712"/>
            <a:ext cx="2976080" cy="312284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67074" y="2678712"/>
            <a:ext cx="4519726" cy="302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average </a:t>
            </a:r>
            <a:r>
              <a:rPr lang="en-US" sz="2400" dirty="0" smtClean="0">
                <a:latin typeface="+mn-lt"/>
              </a:rPr>
              <a:t>is your risk-taking score (more pumps means happier to take risks). 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lang="en-US" sz="2400" dirty="0" smtClean="0">
                <a:latin typeface="+mn-lt"/>
              </a:rPr>
              <a:t>Now we need to compare the risk-taking scores across subjects for the two groups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By now the demonstrators should have entered your group data into an SPSS data file for you to download</a:t>
            </a:r>
          </a:p>
          <a:p>
            <a:r>
              <a:rPr lang="en-GB" sz="2000" dirty="0" smtClean="0"/>
              <a:t>Based on your lecture in SPSS (stats Week 7?) conduct a </a:t>
            </a:r>
            <a:r>
              <a:rPr lang="en-GB" sz="2000" dirty="0" err="1" smtClean="0"/>
              <a:t>t</a:t>
            </a:r>
            <a:r>
              <a:rPr lang="en-GB" sz="2000" dirty="0" smtClean="0"/>
              <a:t>-tests comparing;</a:t>
            </a:r>
          </a:p>
          <a:p>
            <a:pPr lvl="1"/>
            <a:r>
              <a:rPr lang="en-GB" sz="2000" dirty="0" smtClean="0"/>
              <a:t>mean digit ratio between the groups</a:t>
            </a:r>
          </a:p>
          <a:p>
            <a:pPr lvl="1"/>
            <a:r>
              <a:rPr lang="en-GB" sz="2000" dirty="0" smtClean="0"/>
              <a:t>mean BART score between the groups</a:t>
            </a:r>
          </a:p>
          <a:p>
            <a:r>
              <a:rPr lang="en-GB" sz="2000" dirty="0" smtClean="0"/>
              <a:t>Do either show significant differences?</a:t>
            </a:r>
          </a:p>
          <a:p>
            <a:endParaRPr lang="en-GB" sz="2000" dirty="0" smtClean="0"/>
          </a:p>
          <a:p>
            <a:r>
              <a:rPr lang="en-GB" sz="2000" dirty="0" smtClean="0"/>
              <a:t>To plot the overall relationships between DR and BART;</a:t>
            </a:r>
          </a:p>
          <a:p>
            <a:pPr lvl="1"/>
            <a:r>
              <a:rPr lang="en-GB" sz="2000" dirty="0" smtClean="0"/>
              <a:t>select &gt;Chart&gt;</a:t>
            </a:r>
            <a:r>
              <a:rPr lang="en-GB" sz="2000" dirty="0" err="1" smtClean="0"/>
              <a:t>ChartBuilder</a:t>
            </a:r>
            <a:r>
              <a:rPr lang="en-GB" sz="2000" dirty="0" smtClean="0"/>
              <a:t> (see following slides)</a:t>
            </a:r>
            <a:endParaRPr lang="en-US" sz="2000" dirty="0" smtClean="0"/>
          </a:p>
          <a:p>
            <a:pPr lvl="1"/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Analyses in SPSS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957" t="20665" r="32199" b="21029"/>
          <a:stretch>
            <a:fillRect/>
          </a:stretch>
        </p:blipFill>
        <p:spPr bwMode="auto">
          <a:xfrm>
            <a:off x="107504" y="1340768"/>
            <a:ext cx="432048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3528" y="4581128"/>
            <a:ext cx="720080" cy="2160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691680" y="2420888"/>
            <a:ext cx="2088232" cy="165618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0492" t="20882" r="34271" b="21031"/>
          <a:stretch>
            <a:fillRect/>
          </a:stretch>
        </p:blipFill>
        <p:spPr bwMode="auto">
          <a:xfrm>
            <a:off x="4701191" y="1366406"/>
            <a:ext cx="426329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364088" y="1844824"/>
            <a:ext cx="2736304" cy="216024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80112" y="1988840"/>
            <a:ext cx="504056" cy="36004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08104" y="2132856"/>
            <a:ext cx="1440160" cy="136815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6056" y="587727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Drag variables to appropriate locations, then click OK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Create a scatter plot in chart builder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7638"/>
            <a:ext cx="59721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64170" y="2940933"/>
            <a:ext cx="4000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Double-click the graph in the OUTPUT window to edit it and add lines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line of best fit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6423" t="16249" r="26806" b="17350"/>
          <a:stretch>
            <a:fillRect/>
          </a:stretch>
        </p:blipFill>
        <p:spPr bwMode="auto">
          <a:xfrm>
            <a:off x="1872208" y="1143944"/>
            <a:ext cx="70922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354920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Once you have opened chart in the Chart Editor, click here</a:t>
            </a:r>
          </a:p>
          <a:p>
            <a:r>
              <a:rPr lang="en-GB" dirty="0" smtClean="0"/>
              <a:t>to add lines of best fit, then close the editor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86334" y="2150000"/>
            <a:ext cx="1960822" cy="1399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line of best fit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716"/>
            <a:ext cx="8229600" cy="4025383"/>
          </a:xfrm>
        </p:spPr>
        <p:txBody>
          <a:bodyPr/>
          <a:lstStyle/>
          <a:p>
            <a:r>
              <a:rPr lang="en-GB" dirty="0" smtClean="0"/>
              <a:t>As before, get frequency of males and females with</a:t>
            </a:r>
          </a:p>
          <a:p>
            <a:r>
              <a:rPr lang="en-GB" dirty="0" smtClean="0"/>
              <a:t>	&gt;Analyze&gt;</a:t>
            </a:r>
            <a:r>
              <a:rPr lang="en-GB" dirty="0" err="1" smtClean="0"/>
              <a:t>DescriptiveStatistics</a:t>
            </a:r>
            <a:r>
              <a:rPr lang="en-GB" dirty="0" smtClean="0"/>
              <a:t>&gt;Frequencies</a:t>
            </a:r>
          </a:p>
          <a:p>
            <a:endParaRPr lang="en-GB" dirty="0" smtClean="0"/>
          </a:p>
          <a:p>
            <a:r>
              <a:rPr lang="en-GB" dirty="0" smtClean="0"/>
              <a:t>As before, get info about age range with</a:t>
            </a:r>
          </a:p>
          <a:p>
            <a:r>
              <a:rPr lang="en-GB" dirty="0" smtClean="0"/>
              <a:t>	&gt;Analyze&gt;</a:t>
            </a:r>
            <a:r>
              <a:rPr lang="en-GB" dirty="0" err="1" smtClean="0"/>
              <a:t>DescriptiveStatistics</a:t>
            </a:r>
            <a:r>
              <a:rPr lang="en-GB" dirty="0" smtClean="0"/>
              <a:t>&gt;</a:t>
            </a:r>
            <a:r>
              <a:rPr lang="en-GB" dirty="0" err="1" smtClean="0"/>
              <a:t>Descriptives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Also, get the number of males and females for your methods section:</a:t>
            </a:r>
            <a:endParaRPr lang="en-GB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 this study the PsychoPy experiment is rather complex, with many </a:t>
            </a:r>
            <a:r>
              <a:rPr lang="en-GB" sz="2000" i="1" dirty="0" smtClean="0"/>
              <a:t>Code Components</a:t>
            </a:r>
            <a:r>
              <a:rPr lang="en-GB" sz="2000" dirty="0" smtClean="0"/>
              <a:t> to determine the size throughout the trial </a:t>
            </a:r>
            <a:r>
              <a:rPr lang="en-US" sz="2000" dirty="0" smtClean="0"/>
              <a:t>–</a:t>
            </a:r>
            <a:r>
              <a:rPr lang="en-GB" sz="2000" dirty="0" smtClean="0"/>
              <a:t> don’t worry about trying to understand all that now!</a:t>
            </a:r>
          </a:p>
          <a:p>
            <a:r>
              <a:rPr lang="en-GB" sz="2000" dirty="0" smtClean="0"/>
              <a:t>But you should be able to see from the Excel spreadsheet that every balloon had a different ‘</a:t>
            </a:r>
            <a:r>
              <a:rPr lang="en-GB" sz="2000" dirty="0" err="1" smtClean="0"/>
              <a:t>breakPoint</a:t>
            </a:r>
            <a:r>
              <a:rPr lang="en-GB" sz="2000" dirty="0" smtClean="0"/>
              <a:t>’ (the size at which it would burst), varying from 0.1 (tiny) to 2.0 (the full size of the screen)</a:t>
            </a:r>
          </a:p>
          <a:p>
            <a:r>
              <a:rPr lang="en-GB" sz="1600" dirty="0" smtClean="0">
                <a:solidFill>
                  <a:srgbClr val="008000"/>
                </a:solidFill>
              </a:rPr>
              <a:t>[Why does a size of 2.0 mean the whole screen? In the default units in PsychoPy the screen coordinates range from (-1,-1) bottom left to (+1,+1) for top right. A size of 2.0 will go from -1 to +1. Simple!]</a:t>
            </a:r>
          </a:p>
          <a:p>
            <a:r>
              <a:rPr lang="en-GB" sz="2000" dirty="0" smtClean="0"/>
              <a:t>In this study the size (in these ‘normalised’ units) at each point in time was calculated as:     0.1 + (</a:t>
            </a:r>
            <a:r>
              <a:rPr lang="en-GB" sz="2000" dirty="0" err="1" smtClean="0"/>
              <a:t>nPumps</a:t>
            </a:r>
            <a:r>
              <a:rPr lang="en-GB" sz="2000" dirty="0" smtClean="0"/>
              <a:t> </a:t>
            </a:r>
            <a:r>
              <a:rPr lang="en-GB" sz="2000" dirty="0" err="1" smtClean="0"/>
              <a:t>x</a:t>
            </a:r>
            <a:r>
              <a:rPr lang="en-GB" sz="2000" dirty="0" smtClean="0"/>
              <a:t> 0.015)</a:t>
            </a:r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Further experiment details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reality the average digit ratio for males is around 1.0 and for females is around 0.96 </a:t>
            </a:r>
          </a:p>
          <a:p>
            <a:r>
              <a:rPr lang="en-US" sz="2000" dirty="0" smtClean="0"/>
              <a:t>	(hence, when we told you that it was 0.90 most of you ended up </a:t>
            </a:r>
            <a:r>
              <a:rPr lang="en-US" sz="2000" dirty="0" err="1" smtClean="0"/>
              <a:t>categorising</a:t>
            </a:r>
            <a:r>
              <a:rPr lang="en-US" sz="2000" dirty="0" smtClean="0"/>
              <a:t> yourself as ‘high’ DR)</a:t>
            </a:r>
          </a:p>
          <a:p>
            <a:endParaRPr lang="en-US" sz="2000" dirty="0" smtClean="0"/>
          </a:p>
          <a:p>
            <a:r>
              <a:rPr lang="en-US" sz="2000" dirty="0" smtClean="0"/>
              <a:t>In reality, the theory claims that a huge number of things (including sexuality, health, interests in clothes shopping…) are related to DR</a:t>
            </a:r>
          </a:p>
          <a:p>
            <a:r>
              <a:rPr lang="en-US" sz="2000" dirty="0" smtClean="0"/>
              <a:t>But before you take them all very seriously, check each paper for demand characteristics and experimenter bias!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real theories of digit ratio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you risk-taking behaviour with the BART is a simple matter of measuring the average number of pumps you performed on the (non-bursting) balloons</a:t>
            </a:r>
          </a:p>
          <a:p>
            <a:r>
              <a:rPr lang="en-GB" dirty="0" smtClean="0"/>
              <a:t>In excel you need to create a column of data showing the number of pumps for each balloon, </a:t>
            </a:r>
            <a:r>
              <a:rPr lang="en-GB" i="1" dirty="0" smtClean="0"/>
              <a:t>filtered </a:t>
            </a:r>
            <a:r>
              <a:rPr lang="en-GB" dirty="0" smtClean="0"/>
              <a:t>by whether or not the balloon burst</a:t>
            </a:r>
          </a:p>
          <a:p>
            <a:r>
              <a:rPr lang="en-GB" dirty="0" smtClean="0"/>
              <a:t>The average of this column of filtered data is your BART measure of risk taking (higher scores mean higher willingness to risk popping the balloon)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You’ve been led to believe that you were studying the effects of testosterone on risk-taking behaviours</a:t>
            </a:r>
          </a:p>
          <a:p>
            <a:r>
              <a:rPr lang="en-GB" dirty="0" smtClean="0"/>
              <a:t>That isn’t exactly true (although it might be interesting too)</a:t>
            </a:r>
          </a:p>
          <a:p>
            <a:r>
              <a:rPr lang="en-GB" dirty="0" smtClean="0"/>
              <a:t>In reality today’s study is about the effects of experimenter bias and </a:t>
            </a:r>
            <a:r>
              <a:rPr lang="en-GB" i="1" dirty="0" smtClean="0"/>
              <a:t>demand characteristics </a:t>
            </a:r>
            <a:r>
              <a:rPr lang="en-GB" dirty="0" smtClean="0"/>
              <a:t>on subject’s responses</a:t>
            </a:r>
          </a:p>
          <a:p>
            <a:r>
              <a:rPr lang="en-GB" i="1" dirty="0" smtClean="0"/>
              <a:t>Demand characteristics</a:t>
            </a:r>
            <a:r>
              <a:rPr lang="en-GB" dirty="0" smtClean="0"/>
              <a:t> are a problem when subjects know the aim of the study being conducted. There’s a strong tendency for subjects to try to conform to what they think the experimenter wants (their ‘demands’)</a:t>
            </a:r>
            <a:endParaRPr lang="en-GB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study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97182"/>
            <a:ext cx="8229600" cy="4309918"/>
          </a:xfrm>
        </p:spPr>
        <p:txBody>
          <a:bodyPr/>
          <a:lstStyle/>
          <a:p>
            <a:r>
              <a:rPr lang="en-GB" dirty="0" smtClean="0"/>
              <a:t>How would you go about measuring such effects?</a:t>
            </a:r>
          </a:p>
          <a:p>
            <a:r>
              <a:rPr lang="en-GB" dirty="0" smtClean="0"/>
              <a:t>You could give people an expectation that they will be faster/slower/better</a:t>
            </a:r>
            <a:r>
              <a:rPr lang="en-US" dirty="0" smtClean="0"/>
              <a:t>… </a:t>
            </a:r>
            <a:r>
              <a:rPr lang="en-GB" dirty="0" smtClean="0"/>
              <a:t>in condition A than condition B, and then measure their behaviour</a:t>
            </a:r>
          </a:p>
          <a:p>
            <a:pPr lvl="1"/>
            <a:r>
              <a:rPr lang="en-GB" dirty="0" smtClean="0"/>
              <a:t>But what if people genuinely </a:t>
            </a:r>
            <a:r>
              <a:rPr lang="en-GB" i="1" dirty="0" smtClean="0"/>
              <a:t>are</a:t>
            </a:r>
            <a:r>
              <a:rPr lang="en-GB" dirty="0" smtClean="0"/>
              <a:t> faster/slower/better in A than B? (the effect of demand characteristics are confounded with an actual change)</a:t>
            </a:r>
          </a:p>
          <a:p>
            <a:r>
              <a:rPr lang="en-GB" dirty="0" smtClean="0"/>
              <a:t>What you really need to do is give different groups </a:t>
            </a:r>
            <a:r>
              <a:rPr lang="en-GB" i="1" dirty="0" smtClean="0"/>
              <a:t>different</a:t>
            </a:r>
            <a:r>
              <a:rPr lang="en-GB" dirty="0" smtClean="0"/>
              <a:t> demand characteristics and measure the difference between the </a:t>
            </a:r>
            <a:r>
              <a:rPr lang="en-GB" i="1" dirty="0" smtClean="0"/>
              <a:t>groups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the effect of demand characteristics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We created two different expectations about the results in the two groups. </a:t>
            </a:r>
          </a:p>
          <a:p>
            <a:r>
              <a:rPr lang="en-GB" sz="2000" dirty="0" smtClean="0"/>
              <a:t>Both groups were told that their digit ratios were quite high (we lied about the mean digit ratio being 0.85 </a:t>
            </a:r>
            <a:r>
              <a:rPr lang="en-US" sz="2000" dirty="0" smtClean="0"/>
              <a:t>–</a:t>
            </a:r>
            <a:r>
              <a:rPr lang="en-GB" sz="2000" dirty="0" smtClean="0"/>
              <a:t> most of you will have a higher DR than that)</a:t>
            </a:r>
          </a:p>
          <a:p>
            <a:r>
              <a:rPr lang="en-GB" sz="2000" dirty="0" smtClean="0"/>
              <a:t>Group A were told that this implies a </a:t>
            </a:r>
            <a:r>
              <a:rPr lang="en-GB" sz="2000" i="1" dirty="0" smtClean="0"/>
              <a:t>low </a:t>
            </a:r>
            <a:r>
              <a:rPr lang="en-GB" sz="2000" dirty="0" smtClean="0"/>
              <a:t>testosterone level and a tendency to </a:t>
            </a:r>
            <a:r>
              <a:rPr lang="en-GB" sz="2000" i="1" dirty="0" smtClean="0"/>
              <a:t>low</a:t>
            </a:r>
            <a:r>
              <a:rPr lang="en-GB" sz="2000" dirty="0" smtClean="0"/>
              <a:t>-</a:t>
            </a:r>
            <a:r>
              <a:rPr lang="en-GB" sz="2000" dirty="0" smtClean="0"/>
              <a:t>risk behaviours</a:t>
            </a:r>
          </a:p>
          <a:p>
            <a:r>
              <a:rPr lang="en-GB" sz="2000" dirty="0" smtClean="0"/>
              <a:t>Group B were told that this implies a </a:t>
            </a:r>
            <a:r>
              <a:rPr lang="en-GB" sz="2000" i="1" dirty="0" smtClean="0"/>
              <a:t>high </a:t>
            </a:r>
            <a:r>
              <a:rPr lang="en-GB" sz="2000" dirty="0" smtClean="0"/>
              <a:t>testosterone level and a tendency to </a:t>
            </a:r>
            <a:r>
              <a:rPr lang="en-GB" sz="2000" i="1" dirty="0" smtClean="0"/>
              <a:t>high</a:t>
            </a:r>
            <a:r>
              <a:rPr lang="en-GB" sz="2000" dirty="0" smtClean="0"/>
              <a:t>-</a:t>
            </a:r>
            <a:r>
              <a:rPr lang="en-GB" sz="2000" dirty="0" smtClean="0"/>
              <a:t>risk behaviours</a:t>
            </a:r>
          </a:p>
          <a:p>
            <a:r>
              <a:rPr lang="en-GB" sz="2000" dirty="0" smtClean="0"/>
              <a:t>That is the only thing that differed between the groups (the experiment you ran was actually identical)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Guess what we did today!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75166"/>
            <a:ext cx="8229600" cy="3631933"/>
          </a:xfrm>
        </p:spPr>
        <p:txBody>
          <a:bodyPr/>
          <a:lstStyle/>
          <a:p>
            <a:r>
              <a:rPr lang="en-GB" dirty="0" smtClean="0"/>
              <a:t>By measuring your digit ratio and knowing this ‘theory’ about its effects, you (hopefully) had some idea of what was ‘expected’ of you. </a:t>
            </a:r>
          </a:p>
          <a:p>
            <a:r>
              <a:rPr lang="en-GB" dirty="0" smtClean="0"/>
              <a:t>Did that effect your behaviour in the risk measurement?</a:t>
            </a:r>
          </a:p>
          <a:p>
            <a:r>
              <a:rPr lang="en-GB" dirty="0" smtClean="0"/>
              <a:t>Let’s explore some possible outcomes</a:t>
            </a:r>
            <a:r>
              <a:rPr lang="en-US" dirty="0" smtClean="0"/>
              <a:t>…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own demand characteristics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When told that your (supposedly high) DR predicts high/low BART scores, did you become more/less risky?</a:t>
            </a:r>
          </a:p>
          <a:p>
            <a:pPr lvl="1"/>
            <a:r>
              <a:rPr lang="en-GB" sz="2000" dirty="0" smtClean="0"/>
              <a:t>We could test for a difference between the groups in their BART scores</a:t>
            </a:r>
          </a:p>
          <a:p>
            <a:r>
              <a:rPr lang="en-GB" sz="2000" dirty="0" smtClean="0"/>
              <a:t>When told that a high DR implied high testosterone and, therefore more masculine traits, did it bias your measurement of your own DR?</a:t>
            </a:r>
          </a:p>
          <a:p>
            <a:pPr lvl="1"/>
            <a:r>
              <a:rPr lang="en-GB" sz="2000" dirty="0" smtClean="0"/>
              <a:t>We could look test whether there was a difference in average DR between groups</a:t>
            </a:r>
          </a:p>
          <a:p>
            <a:r>
              <a:rPr lang="en-GB" sz="2000" dirty="0" smtClean="0"/>
              <a:t>NB if some people consider themselves more masculine and others consider themselves more feminine, the bias effect might average to be zero?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effects might we see?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25504"/>
            <a:ext cx="8229600" cy="3681595"/>
          </a:xfrm>
        </p:spPr>
        <p:txBody>
          <a:bodyPr/>
          <a:lstStyle/>
          <a:p>
            <a:r>
              <a:rPr lang="en-GB" sz="2000" dirty="0" smtClean="0"/>
              <a:t>We could also look at the data for both groups (with their different expectations) and see if there really is an effect of digit ratio</a:t>
            </a:r>
          </a:p>
          <a:p>
            <a:r>
              <a:rPr lang="en-GB" sz="2000" dirty="0" smtClean="0"/>
              <a:t>We could plot the data from both groups in a clustered X-Y scatter plot (with colours specifying different groups). Do the data have similar patterns between groups?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there a genuine effect of digit ratio?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Analysing the data for each individual is relatively easy:</a:t>
            </a:r>
          </a:p>
          <a:p>
            <a:pPr lvl="1"/>
            <a:r>
              <a:rPr lang="en-GB" dirty="0" smtClean="0"/>
              <a:t>Open your data file and filter out the </a:t>
            </a:r>
            <a:r>
              <a:rPr lang="en-US" dirty="0" smtClean="0"/>
              <a:t>balloons that were popped (the number of pumps for those tell us more about the balloons than about your </a:t>
            </a:r>
            <a:r>
              <a:rPr lang="en-US" dirty="0" err="1" smtClean="0"/>
              <a:t>behaviour</a:t>
            </a:r>
            <a:r>
              <a:rPr lang="en-US" dirty="0" smtClean="0"/>
              <a:t>!)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Analysing the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1255"/>
          <a:stretch>
            <a:fillRect/>
          </a:stretch>
        </p:blipFill>
        <p:spPr>
          <a:xfrm>
            <a:off x="457200" y="3264060"/>
            <a:ext cx="8087751" cy="1309593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4936774"/>
            <a:ext cx="8229600" cy="63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(Insert the formula </a:t>
            </a:r>
            <a:r>
              <a:rPr kumimoji="0" lang="en-GB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=IF(J2=0,G2,</a:t>
            </a:r>
            <a:r>
              <a:rPr kumimoji="0" lang="en-GB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GB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drag down)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23686</TotalTime>
  <Words>1131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IMPORTANT</vt:lpstr>
      <vt:lpstr>Data analysis</vt:lpstr>
      <vt:lpstr>Today’s study</vt:lpstr>
      <vt:lpstr>Measuring the effect of demand characteristics</vt:lpstr>
      <vt:lpstr>Guess what we did today!</vt:lpstr>
      <vt:lpstr>Your own demand characteristics</vt:lpstr>
      <vt:lpstr>What effects might we see?</vt:lpstr>
      <vt:lpstr>Is there a genuine effect of digit ratio?</vt:lpstr>
      <vt:lpstr>Analysing the data</vt:lpstr>
      <vt:lpstr>Analysing the data</vt:lpstr>
      <vt:lpstr>Analyses in SPSS</vt:lpstr>
      <vt:lpstr>Create a scatter plot in chart builder</vt:lpstr>
      <vt:lpstr>Adding a line of best fit</vt:lpstr>
      <vt:lpstr>Adding a line of best fit</vt:lpstr>
      <vt:lpstr>Also, get the number of males and females for your methods section:</vt:lpstr>
      <vt:lpstr>Further experiment details</vt:lpstr>
      <vt:lpstr>The real theories of digit ratio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151</cp:revision>
  <dcterms:created xsi:type="dcterms:W3CDTF">2011-05-05T16:00:19Z</dcterms:created>
  <dcterms:modified xsi:type="dcterms:W3CDTF">2011-12-01T12:51:48Z</dcterms:modified>
</cp:coreProperties>
</file>