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4"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72" r:id="rId16"/>
    <p:sldId id="274" r:id="rId17"/>
    <p:sldId id="273" r:id="rId18"/>
    <p:sldId id="280" r:id="rId19"/>
    <p:sldId id="275" r:id="rId20"/>
    <p:sldId id="276" r:id="rId21"/>
    <p:sldId id="277" r:id="rId22"/>
    <p:sldId id="278" r:id="rId23"/>
    <p:sldId id="279" r:id="rId24"/>
    <p:sldId id="293" r:id="rId25"/>
    <p:sldId id="281" r:id="rId26"/>
    <p:sldId id="282" r:id="rId27"/>
    <p:sldId id="283" r:id="rId28"/>
    <p:sldId id="285" r:id="rId29"/>
    <p:sldId id="286" r:id="rId30"/>
    <p:sldId id="284"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B64"/>
    <a:srgbClr val="2DA2BF"/>
    <a:srgbClr val="DA1F28"/>
    <a:srgbClr val="4EB0CA"/>
    <a:srgbClr val="DB3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70289" autoAdjust="0"/>
  </p:normalViewPr>
  <p:slideViewPr>
    <p:cSldViewPr snapToGrid="0" snapToObjects="1">
      <p:cViewPr varScale="1">
        <p:scale>
          <a:sx n="102" d="100"/>
          <a:sy n="102" d="100"/>
        </p:scale>
        <p:origin x="-1376" y="-112"/>
      </p:cViewPr>
      <p:guideLst>
        <p:guide orient="horz" pos="2160"/>
        <p:guide pos="203"/>
      </p:guideLst>
    </p:cSldViewPr>
  </p:slideViewPr>
  <p:outlineViewPr>
    <p:cViewPr>
      <p:scale>
        <a:sx n="33" d="100"/>
        <a:sy n="33" d="100"/>
      </p:scale>
      <p:origin x="0" y="1731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BDB1B6E9-EB5A-4CCA-8912-2E2937C71F4A}" type="datetimeFigureOut">
              <a:rPr lang="en-US"/>
              <a:pPr>
                <a:defRPr/>
              </a:pPr>
              <a:t>21/06/2011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31599E37-0461-4ADD-9E00-FF4EB380A613}" type="slidenum">
              <a:rPr lang="en-GB"/>
              <a:pPr>
                <a:defRPr/>
              </a:pPr>
              <a:t>‹#›</a:t>
            </a:fld>
            <a:endParaRPr lang="en-GB"/>
          </a:p>
        </p:txBody>
      </p:sp>
    </p:spTree>
    <p:extLst>
      <p:ext uri="{BB962C8B-B14F-4D97-AF65-F5344CB8AC3E}">
        <p14:creationId xmlns:p14="http://schemas.microsoft.com/office/powerpoint/2010/main" val="217730017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 this while students</a:t>
            </a:r>
            <a:r>
              <a:rPr lang="en-US" baseline="0" dirty="0" smtClean="0"/>
              <a:t> watch and THEN get them to do it, NOT have them do it along with the lecturer</a:t>
            </a:r>
            <a:endParaRPr lang="en-US" dirty="0"/>
          </a:p>
        </p:txBody>
      </p:sp>
      <p:sp>
        <p:nvSpPr>
          <p:cNvPr id="4" name="Slide Number Placeholder 3"/>
          <p:cNvSpPr>
            <a:spLocks noGrp="1"/>
          </p:cNvSpPr>
          <p:nvPr>
            <p:ph type="sldNum" sz="quarter" idx="10"/>
          </p:nvPr>
        </p:nvSpPr>
        <p:spPr/>
        <p:txBody>
          <a:bodyPr/>
          <a:lstStyle/>
          <a:p>
            <a:pPr>
              <a:defRPr/>
            </a:pPr>
            <a:fld id="{31599E37-0461-4ADD-9E00-FF4EB380A613}" type="slidenum">
              <a:rPr lang="en-GB" smtClean="0"/>
              <a:pPr>
                <a:defRPr/>
              </a:pPr>
              <a:t>13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90488" indent="0"/>
            <a:r>
              <a:rPr lang="en-US" dirty="0" smtClean="0"/>
              <a:t>In this experiment you need to respond by pressing</a:t>
            </a:r>
          </a:p>
          <a:p>
            <a:pPr marL="90488" indent="0"/>
            <a:endParaRPr lang="en-US" dirty="0" smtClean="0"/>
          </a:p>
          <a:p>
            <a:pPr marL="90488" indent="0"/>
            <a:r>
              <a:rPr lang="en-US" dirty="0" smtClean="0"/>
              <a:t>  LEFT arrow when the letter is NORMAL</a:t>
            </a:r>
          </a:p>
          <a:p>
            <a:pPr marL="90488" indent="0"/>
            <a:r>
              <a:rPr lang="en-US" dirty="0" smtClean="0"/>
              <a:t>  RIGHT</a:t>
            </a:r>
            <a:r>
              <a:rPr lang="en-US" baseline="0" dirty="0" smtClean="0"/>
              <a:t> </a:t>
            </a:r>
            <a:r>
              <a:rPr lang="en-US" dirty="0" smtClean="0"/>
              <a:t>arrow when it’s REVERSED</a:t>
            </a:r>
          </a:p>
          <a:p>
            <a:pPr marL="90488" indent="0"/>
            <a:endParaRPr lang="en-US" dirty="0" smtClean="0"/>
          </a:p>
          <a:p>
            <a:pPr marL="90488" indent="0"/>
            <a:r>
              <a:rPr lang="en-US" dirty="0" smtClean="0"/>
              <a:t>Please respond as quickly and accurately as you can</a:t>
            </a:r>
          </a:p>
          <a:p>
            <a:pPr marL="90488" indent="0"/>
            <a:endParaRPr lang="en-US" dirty="0" smtClean="0"/>
          </a:p>
          <a:p>
            <a:pPr marL="90488" indent="0"/>
            <a:r>
              <a:rPr lang="en-US" dirty="0" smtClean="0"/>
              <a:t>Press any key to start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31599E37-0461-4ADD-9E00-FF4EB380A613}" type="slidenum">
              <a:rPr lang="en-GB" smtClean="0"/>
              <a:pPr>
                <a:defRPr/>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could try going to one of the previous studies and copying the Feedback Routine, and pasting it into this experiment. </a:t>
            </a:r>
          </a:p>
          <a:p>
            <a:r>
              <a:rPr lang="en-US" dirty="0" smtClean="0"/>
              <a:t>If it’s inserted into the flow, immediately after the trial</a:t>
            </a:r>
            <a:r>
              <a:rPr lang="en-US" baseline="0" dirty="0" smtClean="0"/>
              <a:t> it should work here too.</a:t>
            </a:r>
            <a:endParaRPr lang="en-GB" dirty="0"/>
          </a:p>
        </p:txBody>
      </p:sp>
      <p:sp>
        <p:nvSpPr>
          <p:cNvPr id="4" name="Slide Number Placeholder 3"/>
          <p:cNvSpPr>
            <a:spLocks noGrp="1"/>
          </p:cNvSpPr>
          <p:nvPr>
            <p:ph type="sldNum" sz="quarter" idx="10"/>
          </p:nvPr>
        </p:nvSpPr>
        <p:spPr/>
        <p:txBody>
          <a:bodyPr/>
          <a:lstStyle/>
          <a:p>
            <a:pPr>
              <a:defRPr/>
            </a:pPr>
            <a:fld id="{31599E37-0461-4ADD-9E00-FF4EB380A613}" type="slidenum">
              <a:rPr lang="en-GB" smtClean="0"/>
              <a:pPr>
                <a:defRPr/>
              </a:pPr>
              <a:t>34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Master" Target="../slideMasters/slideMaster1.xml"/><Relationship Id="rId3"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GB"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GB"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lstStyle>
          <a:p>
            <a:pPr>
              <a:defRPr/>
            </a:pPr>
            <a:fld id="{6046C58D-EB06-476A-A8A4-C2D22E4C101B}" type="datetimeFigureOut">
              <a:rPr lang="en-US"/>
              <a:pPr>
                <a:defRPr/>
              </a:pPr>
              <a:t>21/06/2011</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lstStyle>
          <a:p>
            <a:pPr>
              <a:defRPr/>
            </a:pPr>
            <a:fld id="{FD82A289-F2B5-4A70-9B7D-7292CDB41049}" type="slidenum">
              <a:rPr lang="en-US"/>
              <a:pPr>
                <a:defRPr/>
              </a:pPr>
              <a:t>‹#›</a:t>
            </a:fld>
            <a:endParaRPr lang="en-US" dirty="0">
              <a:solidFill>
                <a:schemeClr val="accent3">
                  <a:shade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656F0E-FD02-4E1F-8652-03788413A4D0}" type="datetimeFigureOut">
              <a:rPr lang="en-US"/>
              <a:pPr>
                <a:defRPr/>
              </a:pPr>
              <a:t>21/06/2011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7257E02-95F8-4FEA-919B-9B4B8555C6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BD77707-0A15-4DC5-BD11-8C601720EDEA}" type="datetimeFigureOut">
              <a:rPr lang="en-US"/>
              <a:pPr>
                <a:defRPr/>
              </a:pPr>
              <a:t>21/06/2011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A50A415-1384-4197-A59D-435DC0BFD32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1066800" y="1981200"/>
            <a:ext cx="3695700" cy="4114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914900" y="1981200"/>
            <a:ext cx="3695700" cy="4114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a:xfrm>
            <a:off x="1066800" y="6248400"/>
            <a:ext cx="1905000" cy="457200"/>
          </a:xfrm>
        </p:spPr>
        <p:txBody>
          <a:bodyPr/>
          <a:lstStyle>
            <a:lvl1pPr>
              <a:defRPr/>
            </a:lvl1pPr>
          </a:lstStyle>
          <a:p>
            <a:endParaRPr lang="en-GB"/>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705600" y="6248400"/>
            <a:ext cx="1905000" cy="457200"/>
          </a:xfrm>
        </p:spPr>
        <p:txBody>
          <a:bodyPr/>
          <a:lstStyle>
            <a:lvl1pPr>
              <a:defRPr smtClean="0"/>
            </a:lvl1pPr>
          </a:lstStyle>
          <a:p>
            <a:fld id="{3A74D366-0DEB-FB4D-94E5-E11959FD227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Title 6"/>
          <p:cNvSpPr>
            <a:spLocks noGrp="1"/>
          </p:cNvSpPr>
          <p:nvPr>
            <p:ph type="title"/>
          </p:nvPr>
        </p:nvSpPr>
        <p:spPr/>
        <p:txBody>
          <a:bodyPr rtlCol="0"/>
          <a:lstStyle/>
          <a:p>
            <a:r>
              <a:rPr lang="en-GB"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09715D93-2745-4CE7-96E2-9DED5DCD2F00}" type="datetimeFigureOut">
              <a:rPr lang="en-US"/>
              <a:pPr>
                <a:defRPr/>
              </a:pPr>
              <a:t>21/06/2011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59C7379-A8C2-4BF2-9821-66465A653D1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GB"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GB"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77C8AE2A-5E27-4C29-BBDD-7C4E38F29B3E}" type="datetimeFigureOut">
              <a:rPr lang="en-US"/>
              <a:pPr>
                <a:defRPr/>
              </a:pPr>
              <a:t>21/06/2011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3C73378F-72CB-4CCE-A633-142A6E33D97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8" name="Title 7"/>
          <p:cNvSpPr>
            <a:spLocks noGrp="1"/>
          </p:cNvSpPr>
          <p:nvPr>
            <p:ph type="title"/>
          </p:nvPr>
        </p:nvSpPr>
        <p:spPr/>
        <p:txBody>
          <a:bodyPr rtlCol="0"/>
          <a:lstStyle/>
          <a:p>
            <a:r>
              <a:rPr lang="en-GB"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EC213139-FF08-4D89-B549-B226E83B41F6}" type="datetimeFigureOut">
              <a:rPr lang="en-US"/>
              <a:pPr>
                <a:defRPr/>
              </a:pPr>
              <a:t>21/06/2011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B87C835-8FDF-4EB0-AE9B-C299B470C32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GB"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GB"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20C03E19-AD37-49F2-9ADE-7D9199E7AE28}" type="datetimeFigureOut">
              <a:rPr lang="en-US"/>
              <a:pPr>
                <a:defRPr/>
              </a:pPr>
              <a:t>21/06/2011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3780F014-3AFA-4E40-BE0F-0F17147F7B9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GB"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58FC09F-B04C-4FB3-A427-21D87B80B689}" type="datetimeFigureOut">
              <a:rPr lang="en-US"/>
              <a:pPr>
                <a:defRPr/>
              </a:pPr>
              <a:t>21/06/2011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1941471-5A78-4B3B-B7F3-C6229912D24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4B90FAE-C9A2-4EFD-AD7C-312044DB7820}" type="datetimeFigureOut">
              <a:rPr lang="en-US"/>
              <a:pPr>
                <a:defRPr/>
              </a:pPr>
              <a:t>21/06/2011</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A7F95F4A-7EAA-497C-B6BF-28A8D9B6F87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GB"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GB"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DD471B8A-4E5F-44F0-ACEC-1E62EDBC35F2}" type="datetimeFigureOut">
              <a:rPr lang="en-US"/>
              <a:pPr>
                <a:defRPr/>
              </a:pPr>
              <a:t>21/06/2011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706076D6-816D-43EA-B497-45090AA10165}" type="slidenum">
              <a:rPr lang="en-US"/>
              <a:pPr>
                <a:defRPr/>
              </a:pPr>
              <a:t>‹#›</a:t>
            </a:fld>
            <a:endParaRPr lang="en-US" dirty="0">
              <a:solidFill>
                <a:schemeClr val="accent3">
                  <a:shade val="75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Freeform 8"/>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Right Triangle 9"/>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GB"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GB"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GB"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lstStyle>
          <a:p>
            <a:pPr>
              <a:defRPr/>
            </a:pPr>
            <a:fld id="{9F77E087-8B66-46AE-AC7B-354999425D0D}" type="datetimeFigureOut">
              <a:rPr lang="en-US"/>
              <a:pPr>
                <a:defRPr/>
              </a:pPr>
              <a:t>21/06/2011</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lstStyle>
          <a:p>
            <a:pPr>
              <a:defRPr/>
            </a:pPr>
            <a:fld id="{84D660AE-88FC-4D06-8826-C9182091CCE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6978650" cy="1143000"/>
          </a:xfrm>
          <a:prstGeom prst="rect">
            <a:avLst/>
          </a:prstGeom>
        </p:spPr>
        <p:txBody>
          <a:bodyPr vert="horz" anchor="ctr">
            <a:normAutofit/>
            <a:scene3d>
              <a:camera prst="orthographicFront"/>
              <a:lightRig rig="soft" dir="t"/>
            </a:scene3d>
            <a:sp3d prstMaterial="softEdge">
              <a:bevelT w="25400" h="25400"/>
            </a:sp3d>
          </a:bodyPr>
          <a:lstStyle/>
          <a:p>
            <a:r>
              <a:rPr lang="en-GB" dirty="0" smtClean="0"/>
              <a:t>Click to edit Master title style</a:t>
            </a:r>
            <a:endParaRPr lang="en-US" dirty="0"/>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defRPr>
            </a:lvl1pPr>
          </a:lstStyle>
          <a:p>
            <a:pPr>
              <a:defRPr/>
            </a:pPr>
            <a:fld id="{EFADC02C-4639-44E6-B332-373850CFDF19}" type="datetimeFigureOut">
              <a:rPr lang="en-US"/>
              <a:pPr>
                <a:defRPr/>
              </a:pPr>
              <a:t>21/06/2011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defRPr>
            </a:lvl1pPr>
          </a:lstStyle>
          <a:p>
            <a:pPr>
              <a:defRPr/>
            </a:pPr>
            <a:fld id="{C484EE39-5173-4229-A14F-71CCBC62C616}" type="slidenum">
              <a:rPr lang="en-US"/>
              <a:pPr>
                <a:defRPr/>
              </a:pPr>
              <a:t>‹#›</a:t>
            </a:fld>
            <a:endParaRPr lang="en-US"/>
          </a:p>
        </p:txBody>
      </p:sp>
      <p:pic>
        <p:nvPicPr>
          <p:cNvPr id="1037" name="Picture 10" descr="un_tf_cmyk.eps"/>
          <p:cNvPicPr>
            <a:picLocks noChangeAspect="1"/>
          </p:cNvPicPr>
          <p:nvPr userDrawn="1"/>
        </p:nvPicPr>
        <p:blipFill>
          <a:blip r:embed="rId15"/>
          <a:srcRect/>
          <a:stretch>
            <a:fillRect/>
          </a:stretch>
        </p:blipFill>
        <p:spPr bwMode="auto">
          <a:xfrm>
            <a:off x="7435850" y="69850"/>
            <a:ext cx="1644650" cy="4937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26" r:id="rId1"/>
    <p:sldLayoutId id="2147484425" r:id="rId2"/>
    <p:sldLayoutId id="2147484427" r:id="rId3"/>
    <p:sldLayoutId id="2147484428" r:id="rId4"/>
    <p:sldLayoutId id="2147484429" r:id="rId5"/>
    <p:sldLayoutId id="2147484430" r:id="rId6"/>
    <p:sldLayoutId id="2147484424" r:id="rId7"/>
    <p:sldLayoutId id="2147484431" r:id="rId8"/>
    <p:sldLayoutId id="2147484432" r:id="rId9"/>
    <p:sldLayoutId id="2147484423" r:id="rId10"/>
    <p:sldLayoutId id="2147484422" r:id="rId11"/>
    <p:sldLayoutId id="2147484433" r:id="rId12"/>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fontAlgn="base">
        <a:spcBef>
          <a:spcPts val="1200"/>
        </a:spcBef>
        <a:spcAft>
          <a:spcPct val="0"/>
        </a:spcAft>
        <a:buClr>
          <a:schemeClr val="accent1"/>
        </a:buClr>
        <a:buSzPct val="68000"/>
        <a:buFont typeface="Wingdings 3" pitchFamily="18" charset="2"/>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2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First year </a:t>
            </a:r>
            <a:r>
              <a:rPr lang="en-US" dirty="0" err="1" smtClean="0"/>
              <a:t>practicals</a:t>
            </a:r>
            <a:endParaRPr lang="en-US" dirty="0"/>
          </a:p>
        </p:txBody>
      </p:sp>
      <p:sp>
        <p:nvSpPr>
          <p:cNvPr id="14338" name="Subtitle 2"/>
          <p:cNvSpPr>
            <a:spLocks noGrp="1"/>
          </p:cNvSpPr>
          <p:nvPr>
            <p:ph type="subTitle" idx="1"/>
          </p:nvPr>
        </p:nvSpPr>
        <p:spPr>
          <a:xfrm>
            <a:off x="685800" y="3611563"/>
            <a:ext cx="7772400" cy="1200150"/>
          </a:xfrm>
        </p:spPr>
        <p:txBody>
          <a:bodyPr/>
          <a:lstStyle/>
          <a:p>
            <a:pPr marR="0"/>
            <a:r>
              <a:rPr lang="en-US" dirty="0" smtClean="0"/>
              <a:t>Lab 5: Mental Rotation</a:t>
            </a:r>
            <a:br>
              <a:rPr lang="en-US" dirty="0" smtClean="0"/>
            </a:b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a number of steps to creating an experiment in PsychoPy:</a:t>
            </a:r>
          </a:p>
          <a:p>
            <a:pPr lvl="1"/>
            <a:r>
              <a:rPr lang="en-US" dirty="0" smtClean="0"/>
              <a:t>Setup the way the types of trials and how they differ (in Excel)</a:t>
            </a:r>
          </a:p>
          <a:p>
            <a:pPr lvl="1"/>
            <a:r>
              <a:rPr lang="en-US" dirty="0" smtClean="0"/>
              <a:t>Create settings for the monitor and experiment</a:t>
            </a:r>
          </a:p>
          <a:p>
            <a:pPr lvl="1"/>
            <a:r>
              <a:rPr lang="en-US" dirty="0" smtClean="0"/>
              <a:t>Setup the timing and structure of each part (</a:t>
            </a:r>
            <a:r>
              <a:rPr lang="en-US" i="1" dirty="0" smtClean="0"/>
              <a:t>Routine</a:t>
            </a:r>
            <a:r>
              <a:rPr lang="en-US" dirty="0" smtClean="0"/>
              <a:t>) of the experiment</a:t>
            </a:r>
          </a:p>
          <a:p>
            <a:pPr lvl="1"/>
            <a:r>
              <a:rPr lang="en-US" dirty="0" smtClean="0"/>
              <a:t>Setup the way that the Routines will be combined in the </a:t>
            </a:r>
            <a:r>
              <a:rPr lang="en-US" i="1" dirty="0" smtClean="0"/>
              <a:t>Flow</a:t>
            </a:r>
          </a:p>
          <a:p>
            <a:r>
              <a:rPr lang="en-US" dirty="0" smtClean="0"/>
              <a:t>To start with, create a folder to save your experiment in and download the 4 image files to be used (*.</a:t>
            </a:r>
            <a:r>
              <a:rPr lang="en-US" dirty="0" err="1" smtClean="0"/>
              <a:t>png</a:t>
            </a:r>
            <a:r>
              <a:rPr lang="en-US" dirty="0" smtClean="0"/>
              <a:t> files)</a:t>
            </a:r>
          </a:p>
        </p:txBody>
      </p:sp>
      <p:sp>
        <p:nvSpPr>
          <p:cNvPr id="3" name="Title 2"/>
          <p:cNvSpPr>
            <a:spLocks noGrp="1"/>
          </p:cNvSpPr>
          <p:nvPr>
            <p:ph type="title"/>
          </p:nvPr>
        </p:nvSpPr>
        <p:spPr/>
        <p:txBody>
          <a:bodyPr>
            <a:normAutofit fontScale="90000"/>
          </a:bodyPr>
          <a:lstStyle/>
          <a:p>
            <a:r>
              <a:rPr lang="en-US" dirty="0" smtClean="0"/>
              <a:t>Creating the PsychoPy experiment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most experiments things differ from one trial to another in one or more ways</a:t>
            </a:r>
          </a:p>
          <a:p>
            <a:r>
              <a:rPr lang="en-US" dirty="0" smtClean="0"/>
              <a:t>For PsychoPy you can control these changes using a spreadsheet of ‘Trial Types’</a:t>
            </a:r>
          </a:p>
          <a:p>
            <a:r>
              <a:rPr lang="en-US" dirty="0" smtClean="0"/>
              <a:t>In the spreadsheet;</a:t>
            </a:r>
          </a:p>
          <a:p>
            <a:pPr>
              <a:buFont typeface="Arial"/>
              <a:buChar char="•"/>
            </a:pPr>
            <a:r>
              <a:rPr lang="en-US" dirty="0" smtClean="0"/>
              <a:t>each row will represent one type of trial that can occur</a:t>
            </a:r>
          </a:p>
          <a:p>
            <a:pPr>
              <a:buFont typeface="Arial"/>
              <a:buChar char="•"/>
            </a:pPr>
            <a:r>
              <a:rPr lang="en-US" dirty="0" smtClean="0"/>
              <a:t>each column will represent a variable that determines some aspect of the trial (e.g. what image to present, what the ‘correct’ answer is,… )</a:t>
            </a:r>
          </a:p>
        </p:txBody>
      </p:sp>
      <p:sp>
        <p:nvSpPr>
          <p:cNvPr id="3" name="Title 2"/>
          <p:cNvSpPr>
            <a:spLocks noGrp="1"/>
          </p:cNvSpPr>
          <p:nvPr>
            <p:ph type="title"/>
          </p:nvPr>
        </p:nvSpPr>
        <p:spPr/>
        <p:txBody>
          <a:bodyPr/>
          <a:lstStyle/>
          <a:p>
            <a:pPr lvl="0"/>
            <a:r>
              <a:rPr lang="en-US" dirty="0" smtClean="0"/>
              <a:t>Setting</a:t>
            </a:r>
            <a:r>
              <a:rPr lang="en-US" baseline="0" dirty="0" smtClean="0"/>
              <a:t> up trial types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Our study today will use a pair of letters, G and R, that are either reversed (mirrored) or not and are also presented at various angles. These will come from image files.</a:t>
            </a:r>
          </a:p>
          <a:p>
            <a:r>
              <a:rPr lang="en-US" sz="2000" dirty="0" smtClean="0"/>
              <a:t>Subjects will have to hit one of two keys depending on whether they think the letter was reversed</a:t>
            </a:r>
          </a:p>
          <a:p>
            <a:r>
              <a:rPr lang="en-US" sz="2000" dirty="0" smtClean="0"/>
              <a:t>Open a new document in MS Excel and create column titles in the first row with the names;</a:t>
            </a:r>
          </a:p>
          <a:p>
            <a:r>
              <a:rPr lang="en-US" sz="2000" dirty="0" smtClean="0"/>
              <a:t>	</a:t>
            </a:r>
            <a:r>
              <a:rPr lang="en-US" sz="2000" i="1" dirty="0" smtClean="0"/>
              <a:t>image, mirrored, orientation, </a:t>
            </a:r>
            <a:r>
              <a:rPr lang="en-US" sz="2000" i="1" dirty="0" err="1" smtClean="0"/>
              <a:t>corrAns</a:t>
            </a:r>
            <a:endParaRPr lang="en-US" sz="2000" dirty="0" smtClean="0"/>
          </a:p>
          <a:p>
            <a:r>
              <a:rPr lang="en-US" sz="2000" dirty="0" smtClean="0">
                <a:solidFill>
                  <a:srgbClr val="FF0000"/>
                </a:solidFill>
              </a:rPr>
              <a:t>When you give names to columns like this you must not use spaces or punctuation. We’ve used a capital A to show that </a:t>
            </a:r>
            <a:r>
              <a:rPr lang="en-US" sz="2000" dirty="0" err="1" smtClean="0">
                <a:solidFill>
                  <a:srgbClr val="FF0000"/>
                </a:solidFill>
              </a:rPr>
              <a:t>corrAns</a:t>
            </a:r>
            <a:r>
              <a:rPr lang="en-US" sz="2000" dirty="0" smtClean="0">
                <a:solidFill>
                  <a:srgbClr val="FF0000"/>
                </a:solidFill>
              </a:rPr>
              <a:t> represents two words</a:t>
            </a:r>
          </a:p>
        </p:txBody>
      </p:sp>
      <p:sp>
        <p:nvSpPr>
          <p:cNvPr id="3" name="Title 2"/>
          <p:cNvSpPr>
            <a:spLocks noGrp="1"/>
          </p:cNvSpPr>
          <p:nvPr>
            <p:ph type="title"/>
          </p:nvPr>
        </p:nvSpPr>
        <p:spPr/>
        <p:txBody>
          <a:bodyPr>
            <a:normAutofit fontScale="90000"/>
          </a:bodyPr>
          <a:lstStyle/>
          <a:p>
            <a:r>
              <a:rPr lang="en-US" dirty="0" smtClean="0"/>
              <a:t>Creating our ‘trial types’ file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In the columns we will insert the following info:</a:t>
            </a:r>
          </a:p>
          <a:p>
            <a:pPr lvl="1"/>
            <a:r>
              <a:rPr lang="en-US" sz="1800" dirty="0" smtClean="0"/>
              <a:t>image: </a:t>
            </a:r>
          </a:p>
          <a:p>
            <a:pPr lvl="2">
              <a:buNone/>
            </a:pPr>
            <a:r>
              <a:rPr lang="en-US" sz="1600" dirty="0" smtClean="0"/>
              <a:t>the name of the image file (</a:t>
            </a:r>
            <a:r>
              <a:rPr lang="en-US" sz="1600" dirty="0" err="1" smtClean="0"/>
              <a:t>G.png</a:t>
            </a:r>
            <a:r>
              <a:rPr lang="en-US" sz="1600" dirty="0" smtClean="0"/>
              <a:t>, </a:t>
            </a:r>
            <a:r>
              <a:rPr lang="en-US" sz="1600" dirty="0" err="1" smtClean="0"/>
              <a:t>revG.png</a:t>
            </a:r>
            <a:r>
              <a:rPr lang="en-US" sz="1600" dirty="0" smtClean="0"/>
              <a:t>, </a:t>
            </a:r>
            <a:r>
              <a:rPr lang="en-US" sz="1600" dirty="0" err="1" smtClean="0"/>
              <a:t>R.png</a:t>
            </a:r>
            <a:r>
              <a:rPr lang="en-US" sz="1600" dirty="0" smtClean="0"/>
              <a:t>, </a:t>
            </a:r>
            <a:r>
              <a:rPr lang="en-US" sz="1600" dirty="0" err="1" smtClean="0"/>
              <a:t>revR.png</a:t>
            </a:r>
            <a:r>
              <a:rPr lang="en-US" sz="1600" dirty="0" smtClean="0"/>
              <a:t>)</a:t>
            </a:r>
          </a:p>
          <a:p>
            <a:pPr lvl="1"/>
            <a:r>
              <a:rPr lang="en-US" sz="1800" dirty="0" smtClean="0"/>
              <a:t>reversed: </a:t>
            </a:r>
          </a:p>
          <a:p>
            <a:pPr lvl="2">
              <a:buNone/>
            </a:pPr>
            <a:r>
              <a:rPr lang="en-US" sz="1600" dirty="0" smtClean="0"/>
              <a:t>0 (not reversed) or 1 (reversed)</a:t>
            </a:r>
          </a:p>
          <a:p>
            <a:pPr lvl="1"/>
            <a:r>
              <a:rPr lang="en-US" sz="1800" dirty="0" smtClean="0"/>
              <a:t>orientation: </a:t>
            </a:r>
          </a:p>
          <a:p>
            <a:pPr lvl="2">
              <a:buNone/>
            </a:pPr>
            <a:r>
              <a:rPr lang="en-US" sz="1600" dirty="0" smtClean="0"/>
              <a:t>a complete set of 0,10,20,…180 for each of the 4 stimuli</a:t>
            </a:r>
          </a:p>
          <a:p>
            <a:pPr lvl="1"/>
            <a:r>
              <a:rPr lang="en-US" sz="1800" dirty="0" err="1" smtClean="0"/>
              <a:t>corrAns</a:t>
            </a:r>
            <a:r>
              <a:rPr lang="en-US" sz="1800" dirty="0" smtClean="0"/>
              <a:t>:</a:t>
            </a:r>
          </a:p>
          <a:p>
            <a:pPr lvl="2">
              <a:buNone/>
            </a:pPr>
            <a:r>
              <a:rPr lang="en-US" sz="1600" dirty="0" smtClean="0"/>
              <a:t>left or right (left cursor when ‘mirrored’ column value =0, right cursor when ‘mirrored’ column value =1)</a:t>
            </a:r>
          </a:p>
          <a:p>
            <a:r>
              <a:rPr lang="en-US" sz="2000" dirty="0" smtClean="0"/>
              <a:t>You should end up with 76 trial types/rows. </a:t>
            </a:r>
          </a:p>
          <a:p>
            <a:r>
              <a:rPr lang="en-US" sz="2000" dirty="0" smtClean="0">
                <a:solidFill>
                  <a:srgbClr val="FF0000"/>
                </a:solidFill>
              </a:rPr>
              <a:t>First, take your hand off the mouse and </a:t>
            </a:r>
            <a:r>
              <a:rPr lang="en-US" sz="2000" b="1" dirty="0" smtClean="0">
                <a:solidFill>
                  <a:srgbClr val="FF0000"/>
                </a:solidFill>
              </a:rPr>
              <a:t>watch me </a:t>
            </a:r>
            <a:r>
              <a:rPr lang="en-US" sz="2000" dirty="0" smtClean="0">
                <a:solidFill>
                  <a:srgbClr val="FF0000"/>
                </a:solidFill>
              </a:rPr>
              <a:t>do this. You can do it afterwards yourself</a:t>
            </a:r>
          </a:p>
        </p:txBody>
      </p:sp>
      <p:sp>
        <p:nvSpPr>
          <p:cNvPr id="3" name="Title 2"/>
          <p:cNvSpPr>
            <a:spLocks noGrp="1"/>
          </p:cNvSpPr>
          <p:nvPr>
            <p:ph type="title"/>
          </p:nvPr>
        </p:nvSpPr>
        <p:spPr/>
        <p:txBody>
          <a:bodyPr>
            <a:normAutofit fontScale="90000"/>
          </a:bodyPr>
          <a:lstStyle/>
          <a:p>
            <a:r>
              <a:rPr lang="en-US" dirty="0" smtClean="0"/>
              <a:t>Creating our ‘trial types’ file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Always check very carefully that the Trial Types file specifies the conditions exactly as you want them. One very common place for mistakes in experiments is when the experimenter has forgotten to update the conditions correctly after copy/paste</a:t>
            </a:r>
          </a:p>
          <a:p>
            <a:r>
              <a:rPr lang="en-GB" dirty="0" smtClean="0"/>
              <a:t>Save the file as </a:t>
            </a:r>
            <a:r>
              <a:rPr lang="en-GB" dirty="0" err="1" smtClean="0"/>
              <a:t>trialtypes.xlsx</a:t>
            </a:r>
            <a:r>
              <a:rPr lang="en-GB" dirty="0" smtClean="0"/>
              <a:t> (or something else that’s obvious) </a:t>
            </a:r>
            <a:r>
              <a:rPr lang="en-GB" i="1" dirty="0" smtClean="0"/>
              <a:t>in the same folder as the experiment</a:t>
            </a:r>
          </a:p>
          <a:p>
            <a:endParaRPr lang="en-GB" dirty="0"/>
          </a:p>
        </p:txBody>
      </p:sp>
      <p:sp>
        <p:nvSpPr>
          <p:cNvPr id="3" name="Title 2"/>
          <p:cNvSpPr>
            <a:spLocks noGrp="1"/>
          </p:cNvSpPr>
          <p:nvPr>
            <p:ph type="title"/>
          </p:nvPr>
        </p:nvSpPr>
        <p:spPr/>
        <p:txBody>
          <a:bodyPr>
            <a:normAutofit fontScale="90000"/>
          </a:bodyPr>
          <a:lstStyle/>
          <a:p>
            <a:r>
              <a:rPr lang="en-US" dirty="0" smtClean="0"/>
              <a:t>Creating</a:t>
            </a:r>
            <a:r>
              <a:rPr lang="en-US" baseline="0" dirty="0" smtClean="0"/>
              <a:t> our ‘trial types’ file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96788"/>
            <a:ext cx="8229600" cy="4210312"/>
          </a:xfrm>
        </p:spPr>
        <p:txBody>
          <a:bodyPr/>
          <a:lstStyle/>
          <a:p>
            <a:r>
              <a:rPr lang="en-US" dirty="0" smtClean="0"/>
              <a:t>Open PsychoPy, go to the Builder view </a:t>
            </a:r>
          </a:p>
          <a:p>
            <a:r>
              <a:rPr lang="en-US" dirty="0" smtClean="0"/>
              <a:t>Set up the properties of the Experiment by clicking the button marked marked like the diagonal of a screen:</a:t>
            </a:r>
          </a:p>
          <a:p>
            <a:endParaRPr lang="en-US" dirty="0" smtClean="0"/>
          </a:p>
          <a:p>
            <a:endParaRPr lang="en-US" dirty="0" smtClean="0"/>
          </a:p>
          <a:p>
            <a:endParaRPr lang="en-US" dirty="0" smtClean="0">
              <a:solidFill>
                <a:srgbClr val="FF0000"/>
              </a:solidFill>
            </a:endParaRPr>
          </a:p>
          <a:p>
            <a:r>
              <a:rPr lang="en-US" dirty="0" smtClean="0">
                <a:solidFill>
                  <a:srgbClr val="FF0000"/>
                </a:solidFill>
              </a:rPr>
              <a:t>Remember, you can always get a hint about what a button does by hovering the mouse over it</a:t>
            </a:r>
            <a:endParaRPr lang="en-US" dirty="0">
              <a:solidFill>
                <a:srgbClr val="FF0000"/>
              </a:solidFill>
            </a:endParaRPr>
          </a:p>
        </p:txBody>
      </p:sp>
      <p:sp>
        <p:nvSpPr>
          <p:cNvPr id="3" name="Title 2"/>
          <p:cNvSpPr>
            <a:spLocks noGrp="1"/>
          </p:cNvSpPr>
          <p:nvPr>
            <p:ph type="title"/>
          </p:nvPr>
        </p:nvSpPr>
        <p:spPr/>
        <p:txBody>
          <a:bodyPr>
            <a:normAutofit fontScale="90000"/>
          </a:bodyPr>
          <a:lstStyle/>
          <a:p>
            <a:r>
              <a:rPr lang="en-US" dirty="0" smtClean="0"/>
              <a:t>Create a new experiment in PsychoPy Builder</a:t>
            </a:r>
            <a:endParaRPr lang="en-US" dirty="0"/>
          </a:p>
        </p:txBody>
      </p:sp>
      <p:grpSp>
        <p:nvGrpSpPr>
          <p:cNvPr id="11" name="Group 10"/>
          <p:cNvGrpSpPr/>
          <p:nvPr/>
        </p:nvGrpSpPr>
        <p:grpSpPr>
          <a:xfrm>
            <a:off x="361784" y="3478386"/>
            <a:ext cx="8325016" cy="621722"/>
            <a:chOff x="0" y="4240525"/>
            <a:chExt cx="9144001" cy="682885"/>
          </a:xfrm>
        </p:grpSpPr>
        <p:pic>
          <p:nvPicPr>
            <p:cNvPr id="1026" name="Picture 2"/>
            <p:cNvPicPr>
              <a:picLocks noChangeAspect="1" noChangeArrowheads="1"/>
            </p:cNvPicPr>
            <p:nvPr/>
          </p:nvPicPr>
          <p:blipFill>
            <a:blip r:embed="rId2"/>
            <a:srcRect/>
            <a:stretch>
              <a:fillRect/>
            </a:stretch>
          </p:blipFill>
          <p:spPr bwMode="auto">
            <a:xfrm>
              <a:off x="0" y="4240525"/>
              <a:ext cx="9057211" cy="682885"/>
            </a:xfrm>
            <a:prstGeom prst="rect">
              <a:avLst/>
            </a:prstGeom>
            <a:noFill/>
            <a:ln w="9525">
              <a:noFill/>
              <a:miter lim="800000"/>
              <a:headEnd/>
              <a:tailEnd/>
            </a:ln>
          </p:spPr>
        </p:pic>
        <p:sp>
          <p:nvSpPr>
            <p:cNvPr id="9" name="Rectangle 8"/>
            <p:cNvSpPr/>
            <p:nvPr/>
          </p:nvSpPr>
          <p:spPr>
            <a:xfrm>
              <a:off x="0" y="4240525"/>
              <a:ext cx="6125475" cy="682885"/>
            </a:xfrm>
            <a:prstGeom prst="rect">
              <a:avLst/>
            </a:prstGeom>
            <a:solidFill>
              <a:schemeClr val="bg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800724" y="4240525"/>
              <a:ext cx="2343277" cy="682885"/>
            </a:xfrm>
            <a:prstGeom prst="rect">
              <a:avLst/>
            </a:prstGeom>
            <a:solidFill>
              <a:schemeClr val="bg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2264" y="1884458"/>
            <a:ext cx="4433299" cy="4311364"/>
          </a:xfrm>
        </p:spPr>
        <p:txBody>
          <a:bodyPr/>
          <a:lstStyle/>
          <a:p>
            <a:r>
              <a:rPr lang="en-US" sz="2000" dirty="0" smtClean="0"/>
              <a:t>The dialog that comes up allows you to set various things about the experiment in general, such as the way the stimulus window appears and the dialog that gets info from subjects.</a:t>
            </a:r>
          </a:p>
          <a:p>
            <a:r>
              <a:rPr lang="en-US" sz="2000" dirty="0" smtClean="0"/>
              <a:t>For most dialogs, you can get help on what the settings mean by clicking the help icon.</a:t>
            </a:r>
            <a:endParaRPr lang="en-US" sz="2000" dirty="0"/>
          </a:p>
        </p:txBody>
      </p:sp>
      <p:sp>
        <p:nvSpPr>
          <p:cNvPr id="3" name="Title 2"/>
          <p:cNvSpPr>
            <a:spLocks noGrp="1"/>
          </p:cNvSpPr>
          <p:nvPr>
            <p:ph type="title"/>
          </p:nvPr>
        </p:nvSpPr>
        <p:spPr/>
        <p:txBody>
          <a:bodyPr>
            <a:normAutofit fontScale="90000"/>
          </a:bodyPr>
          <a:lstStyle/>
          <a:p>
            <a:r>
              <a:rPr lang="en-US" dirty="0" smtClean="0"/>
              <a:t>Setting the experiment properties</a:t>
            </a:r>
            <a:endParaRPr lang="en-US" dirty="0"/>
          </a:p>
        </p:txBody>
      </p:sp>
      <p:pic>
        <p:nvPicPr>
          <p:cNvPr id="2050" name="Picture 2"/>
          <p:cNvPicPr>
            <a:picLocks noChangeAspect="1" noChangeArrowheads="1"/>
          </p:cNvPicPr>
          <p:nvPr/>
        </p:nvPicPr>
        <p:blipFill>
          <a:blip r:embed="rId2"/>
          <a:srcRect/>
          <a:stretch>
            <a:fillRect/>
          </a:stretch>
        </p:blipFill>
        <p:spPr bwMode="auto">
          <a:xfrm>
            <a:off x="4660147" y="1884458"/>
            <a:ext cx="4370470" cy="3426681"/>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30178"/>
            <a:ext cx="8535819" cy="4358424"/>
          </a:xfrm>
        </p:spPr>
        <p:txBody>
          <a:bodyPr/>
          <a:lstStyle/>
          <a:p>
            <a:r>
              <a:rPr lang="en-US" sz="2000" dirty="0" smtClean="0"/>
              <a:t>In the dialog, one of the settings says ‘Experiment Info’ and another says ‘Show info </a:t>
            </a:r>
            <a:r>
              <a:rPr lang="en-US" sz="2000" dirty="0" err="1" smtClean="0"/>
              <a:t>dlg</a:t>
            </a:r>
            <a:r>
              <a:rPr lang="en-US" sz="2000" dirty="0" smtClean="0"/>
              <a:t>’</a:t>
            </a:r>
          </a:p>
          <a:p>
            <a:r>
              <a:rPr lang="en-US" sz="2000" dirty="0" smtClean="0"/>
              <a:t>This allows us to present a dialog to subjects and control what gets stored</a:t>
            </a:r>
          </a:p>
          <a:p>
            <a:r>
              <a:rPr lang="en-US" sz="2000" dirty="0" smtClean="0"/>
              <a:t>Let’s add boxes to ask for the subject age and gender, useful for writing the methods section</a:t>
            </a:r>
          </a:p>
          <a:p>
            <a:r>
              <a:rPr lang="en-US" sz="2000" dirty="0" smtClean="0"/>
              <a:t>Set Experiment info to read;</a:t>
            </a:r>
          </a:p>
          <a:p>
            <a:r>
              <a:rPr lang="en-US" sz="1800" dirty="0" smtClean="0">
                <a:solidFill>
                  <a:srgbClr val="000000"/>
                </a:solidFill>
                <a:latin typeface="Lucida Grande"/>
                <a:ea typeface="Lucida Grande"/>
                <a:cs typeface="Lucida Grande"/>
              </a:rPr>
              <a:t>{'participant’:</a:t>
            </a:r>
            <a:r>
              <a:rPr lang="en-US" sz="1800" dirty="0" smtClean="0">
                <a:solidFill>
                  <a:srgbClr val="FF0000"/>
                </a:solidFill>
                <a:latin typeface="Lucida Grande"/>
                <a:ea typeface="Lucida Grande"/>
                <a:cs typeface="Lucida Grande"/>
              </a:rPr>
              <a:t>' '</a:t>
            </a:r>
            <a:r>
              <a:rPr lang="en-US" sz="1800" dirty="0" smtClean="0">
                <a:solidFill>
                  <a:srgbClr val="000000"/>
                </a:solidFill>
                <a:latin typeface="Lucida Grande"/>
                <a:ea typeface="Lucida Grande"/>
                <a:cs typeface="Lucida Grande"/>
              </a:rPr>
              <a:t>, 'session':'00</a:t>
            </a:r>
            <a:r>
              <a:rPr lang="en-US" sz="1800" dirty="0" smtClean="0">
                <a:solidFill>
                  <a:srgbClr val="FF0000"/>
                </a:solidFill>
                <a:latin typeface="Lucida Grande"/>
                <a:ea typeface="Lucida Grande"/>
                <a:cs typeface="Lucida Grande"/>
              </a:rPr>
              <a:t>5', 'gender':' ', 'age':' '</a:t>
            </a:r>
            <a:r>
              <a:rPr lang="en-US" sz="1800" dirty="0" smtClean="0">
                <a:solidFill>
                  <a:srgbClr val="000000"/>
                </a:solidFill>
                <a:latin typeface="Lucida Grande"/>
                <a:ea typeface="Lucida Grande"/>
                <a:cs typeface="Lucida Grande"/>
              </a:rPr>
              <a:t>}</a:t>
            </a:r>
          </a:p>
          <a:p>
            <a:r>
              <a:rPr lang="en-US" sz="1800" dirty="0" smtClean="0">
                <a:solidFill>
                  <a:srgbClr val="000000"/>
                </a:solidFill>
                <a:latin typeface="Lucida Grande"/>
                <a:ea typeface="Lucida Grande"/>
                <a:cs typeface="Lucida Grande"/>
              </a:rPr>
              <a:t>Make sure your inverted comma’s match up!</a:t>
            </a:r>
          </a:p>
          <a:p>
            <a:r>
              <a:rPr lang="en-US" sz="2000" dirty="0" smtClean="0"/>
              <a:t>Hit OK to close the dialog</a:t>
            </a:r>
            <a:endParaRPr lang="en-US" sz="2000" dirty="0"/>
          </a:p>
        </p:txBody>
      </p:sp>
      <p:sp>
        <p:nvSpPr>
          <p:cNvPr id="3" name="Title 2"/>
          <p:cNvSpPr>
            <a:spLocks noGrp="1"/>
          </p:cNvSpPr>
          <p:nvPr>
            <p:ph type="title"/>
          </p:nvPr>
        </p:nvSpPr>
        <p:spPr/>
        <p:txBody>
          <a:bodyPr>
            <a:normAutofit fontScale="90000"/>
          </a:bodyPr>
          <a:lstStyle/>
          <a:p>
            <a:r>
              <a:rPr lang="en-US" dirty="0" smtClean="0"/>
              <a:t>Setting the experiment properties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73374"/>
            <a:ext cx="8229600" cy="3133725"/>
          </a:xfrm>
        </p:spPr>
        <p:txBody>
          <a:bodyPr/>
          <a:lstStyle/>
          <a:p>
            <a:r>
              <a:rPr lang="en-US" dirty="0" smtClean="0"/>
              <a:t>Save your PsychoPy experiment in the same folder as the trial types file and image files</a:t>
            </a:r>
            <a:endParaRPr lang="en-US" dirty="0"/>
          </a:p>
        </p:txBody>
      </p:sp>
      <p:sp>
        <p:nvSpPr>
          <p:cNvPr id="3" name="Title 2"/>
          <p:cNvSpPr>
            <a:spLocks noGrp="1"/>
          </p:cNvSpPr>
          <p:nvPr>
            <p:ph type="title"/>
          </p:nvPr>
        </p:nvSpPr>
        <p:spPr/>
        <p:txBody>
          <a:bodyPr/>
          <a:lstStyle/>
          <a:p>
            <a:r>
              <a:rPr lang="en-US" dirty="0" smtClean="0"/>
              <a:t>Save your experiment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Most experiments have several </a:t>
            </a:r>
            <a:r>
              <a:rPr lang="en-US" sz="2000" i="1" dirty="0" smtClean="0"/>
              <a:t>Routines</a:t>
            </a:r>
            <a:r>
              <a:rPr lang="en-US" sz="2000" dirty="0" smtClean="0"/>
              <a:t>, one of which usually controls a single trial</a:t>
            </a:r>
          </a:p>
          <a:p>
            <a:r>
              <a:rPr lang="en-US" sz="2000" dirty="0" smtClean="0"/>
              <a:t>Timing of events within a Routine is generally very precise</a:t>
            </a:r>
          </a:p>
          <a:p>
            <a:r>
              <a:rPr lang="en-US" sz="2000" dirty="0" smtClean="0"/>
              <a:t>Within a Routine you can have many </a:t>
            </a:r>
            <a:r>
              <a:rPr lang="en-US" sz="2000" i="1" dirty="0" smtClean="0"/>
              <a:t>Components</a:t>
            </a:r>
            <a:r>
              <a:rPr lang="en-US" sz="2000" dirty="0" smtClean="0"/>
              <a:t> that each control a stimulus, or method of responding etc</a:t>
            </a:r>
          </a:p>
          <a:p>
            <a:r>
              <a:rPr lang="en-US" sz="2000" dirty="0" smtClean="0"/>
              <a:t>Components get added to the Routine by clicking the buttons on the right of the Builder</a:t>
            </a:r>
          </a:p>
          <a:p>
            <a:r>
              <a:rPr lang="en-US" sz="2000" dirty="0" smtClean="0"/>
              <a:t>After being inserted you can edit a Component’s settings by clicking on its name or icon</a:t>
            </a:r>
          </a:p>
          <a:p>
            <a:r>
              <a:rPr lang="en-US" sz="2000" dirty="0" smtClean="0"/>
              <a:t>In our study, we want to have a fixation point, followed by our stimulus, and then give subjects the chance to respond with one of two keys</a:t>
            </a:r>
          </a:p>
          <a:p>
            <a:endParaRPr lang="en-US" sz="2000" dirty="0"/>
          </a:p>
        </p:txBody>
      </p:sp>
      <p:sp>
        <p:nvSpPr>
          <p:cNvPr id="3" name="Title 2"/>
          <p:cNvSpPr>
            <a:spLocks noGrp="1"/>
          </p:cNvSpPr>
          <p:nvPr>
            <p:ph type="title"/>
          </p:nvPr>
        </p:nvSpPr>
        <p:spPr/>
        <p:txBody>
          <a:bodyPr/>
          <a:lstStyle/>
          <a:p>
            <a:r>
              <a:rPr lang="en-US" dirty="0" smtClean="0"/>
              <a:t>Creating your trial Routine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Measuring Mental Imagery</a:t>
            </a:r>
          </a:p>
        </p:txBody>
      </p:sp>
      <p:sp>
        <p:nvSpPr>
          <p:cNvPr id="8195" name="Rectangle 3"/>
          <p:cNvSpPr>
            <a:spLocks noGrp="1" noChangeArrowheads="1"/>
          </p:cNvSpPr>
          <p:nvPr>
            <p:ph type="body" idx="1"/>
          </p:nvPr>
        </p:nvSpPr>
        <p:spPr/>
        <p:txBody>
          <a:bodyPr/>
          <a:lstStyle/>
          <a:p>
            <a:pPr>
              <a:lnSpc>
                <a:spcPct val="90000"/>
              </a:lnSpc>
            </a:pPr>
            <a:r>
              <a:rPr lang="en-GB" sz="2400" dirty="0" smtClean="0">
                <a:ea typeface="Times New Roman" pitchFamily="-106" charset="0"/>
                <a:cs typeface="Times New Roman" pitchFamily="-106" charset="0"/>
              </a:rPr>
              <a:t>The concept of mental imagery can be traced back to Galton </a:t>
            </a:r>
            <a:r>
              <a:rPr lang="en-GB" sz="2400" dirty="0">
                <a:ea typeface="Times New Roman" pitchFamily="-106" charset="0"/>
                <a:cs typeface="Times New Roman" pitchFamily="-106" charset="0"/>
              </a:rPr>
              <a:t>(1883)</a:t>
            </a:r>
          </a:p>
          <a:p>
            <a:pPr lvl="1">
              <a:lnSpc>
                <a:spcPct val="90000"/>
              </a:lnSpc>
            </a:pPr>
            <a:r>
              <a:rPr lang="en-GB" sz="2000" dirty="0">
                <a:ea typeface="Times New Roman" pitchFamily="-106" charset="0"/>
                <a:cs typeface="Times New Roman" pitchFamily="-106" charset="0"/>
              </a:rPr>
              <a:t>gave a questionnaire to 100 people asking them to remember their breakfast table and answer some questions about the images that they had</a:t>
            </a:r>
          </a:p>
          <a:p>
            <a:pPr>
              <a:lnSpc>
                <a:spcPct val="90000"/>
              </a:lnSpc>
            </a:pPr>
            <a:r>
              <a:rPr lang="en-GB" sz="2400" dirty="0">
                <a:ea typeface="Times New Roman" pitchFamily="-106" charset="0"/>
                <a:cs typeface="Times New Roman" pitchFamily="-106" charset="0"/>
              </a:rPr>
              <a:t>With the questionnaire, Galton created a measure of imagery that was related to sex, age, and other differences specific to individuals</a:t>
            </a:r>
          </a:p>
          <a:p>
            <a:pPr>
              <a:lnSpc>
                <a:spcPct val="90000"/>
              </a:lnSpc>
            </a:pPr>
            <a:r>
              <a:rPr lang="en-GB" sz="2400" dirty="0">
                <a:ea typeface="Times New Roman" pitchFamily="-106" charset="0"/>
                <a:cs typeface="Times New Roman" pitchFamily="-106" charset="0"/>
              </a:rPr>
              <a:t>The basic findings were that there are striking individual differences in the ability to form mental ‘images’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8380" y="1481138"/>
            <a:ext cx="7574444" cy="4525962"/>
          </a:xfrm>
        </p:spPr>
        <p:txBody>
          <a:bodyPr/>
          <a:lstStyle/>
          <a:p>
            <a:r>
              <a:rPr lang="en-US" sz="1800" dirty="0" smtClean="0"/>
              <a:t>There are various things we could use to guide our subjects’ fixation. A simple one is to create a cross by presenting subjects with the character ‘+’</a:t>
            </a:r>
          </a:p>
          <a:p>
            <a:r>
              <a:rPr lang="en-US" sz="1800" dirty="0" smtClean="0"/>
              <a:t>Add a Text Component to the </a:t>
            </a:r>
            <a:r>
              <a:rPr lang="en-US" sz="1800" i="1" dirty="0" smtClean="0"/>
              <a:t>trial </a:t>
            </a:r>
            <a:r>
              <a:rPr lang="en-US" sz="1800" dirty="0" smtClean="0"/>
              <a:t>Routine by hitting the button marked like a pair of Ts (as above)</a:t>
            </a:r>
          </a:p>
          <a:p>
            <a:r>
              <a:rPr lang="en-US" sz="1800" dirty="0" smtClean="0"/>
              <a:t>Give you text object the name </a:t>
            </a:r>
            <a:r>
              <a:rPr lang="en-US" sz="1800" i="1" dirty="0" smtClean="0"/>
              <a:t>fixation</a:t>
            </a:r>
            <a:endParaRPr lang="en-US" sz="1800" dirty="0" smtClean="0"/>
          </a:p>
          <a:p>
            <a:r>
              <a:rPr lang="en-US" sz="1800" dirty="0" smtClean="0"/>
              <a:t>Set its actual text to be simply +</a:t>
            </a:r>
          </a:p>
          <a:p>
            <a:r>
              <a:rPr lang="en-US" sz="1800" dirty="0" smtClean="0"/>
              <a:t>Set its duration to be 0.5 ( for 500ms)</a:t>
            </a:r>
          </a:p>
          <a:p>
            <a:r>
              <a:rPr lang="en-US" sz="1800" dirty="0" smtClean="0"/>
              <a:t>Set color to </a:t>
            </a:r>
            <a:r>
              <a:rPr lang="en-US" sz="1800" i="1" dirty="0" smtClean="0"/>
              <a:t>black</a:t>
            </a:r>
            <a:endParaRPr lang="en-US" sz="1800" dirty="0" smtClean="0"/>
          </a:p>
          <a:p>
            <a:r>
              <a:rPr lang="en-US" sz="1800" dirty="0" smtClean="0"/>
              <a:t>Hit OK</a:t>
            </a:r>
          </a:p>
          <a:p>
            <a:r>
              <a:rPr lang="en-US" sz="1800" dirty="0" smtClean="0"/>
              <a:t>You can always go back and edit the fixation by clicking on its name or icon</a:t>
            </a:r>
            <a:endParaRPr lang="en-US" sz="1800" dirty="0"/>
          </a:p>
        </p:txBody>
      </p:sp>
      <p:sp>
        <p:nvSpPr>
          <p:cNvPr id="3" name="Title 2"/>
          <p:cNvSpPr>
            <a:spLocks noGrp="1"/>
          </p:cNvSpPr>
          <p:nvPr>
            <p:ph type="title"/>
          </p:nvPr>
        </p:nvSpPr>
        <p:spPr/>
        <p:txBody>
          <a:bodyPr/>
          <a:lstStyle/>
          <a:p>
            <a:r>
              <a:rPr lang="en-US" dirty="0" smtClean="0"/>
              <a:t>Adding a fixation point</a:t>
            </a:r>
            <a:endParaRPr lang="en-US" dirty="0"/>
          </a:p>
        </p:txBody>
      </p:sp>
      <p:pic>
        <p:nvPicPr>
          <p:cNvPr id="4" name="Picture 3"/>
          <p:cNvPicPr>
            <a:picLocks noChangeAspect="1"/>
          </p:cNvPicPr>
          <p:nvPr/>
        </p:nvPicPr>
        <p:blipFill>
          <a:blip r:embed="rId2"/>
          <a:stretch>
            <a:fillRect/>
          </a:stretch>
        </p:blipFill>
        <p:spPr>
          <a:xfrm>
            <a:off x="346380" y="1250342"/>
            <a:ext cx="762000" cy="698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2918" y="1481138"/>
            <a:ext cx="7666052" cy="4525962"/>
          </a:xfrm>
        </p:spPr>
        <p:txBody>
          <a:bodyPr/>
          <a:lstStyle/>
          <a:p>
            <a:r>
              <a:rPr lang="en-US" sz="2000" dirty="0" smtClean="0"/>
              <a:t>We want to present one of </a:t>
            </a:r>
            <a:r>
              <a:rPr lang="en-US" sz="2000" dirty="0" smtClean="0"/>
              <a:t>four </a:t>
            </a:r>
            <a:r>
              <a:rPr lang="en-US" sz="2000" dirty="0" smtClean="0"/>
              <a:t>images, at many orientations, based on parameters in our trial types file</a:t>
            </a:r>
          </a:p>
          <a:p>
            <a:r>
              <a:rPr lang="en-US" sz="2000" dirty="0" smtClean="0"/>
              <a:t>Add a Patch Component (this is usually an image) with the icon above</a:t>
            </a:r>
          </a:p>
          <a:p>
            <a:r>
              <a:rPr lang="en-US" sz="2000" dirty="0" smtClean="0"/>
              <a:t>Set the name of the stimulus to be something that you will remember, and not the same as anything else, e.g. </a:t>
            </a:r>
            <a:r>
              <a:rPr lang="en-US" sz="2000" i="1" dirty="0" smtClean="0"/>
              <a:t>target</a:t>
            </a:r>
          </a:p>
          <a:p>
            <a:r>
              <a:rPr lang="en-US" sz="2000" dirty="0" smtClean="0"/>
              <a:t>Set the</a:t>
            </a:r>
            <a:r>
              <a:rPr lang="en-US" sz="2000" i="1" dirty="0" smtClean="0"/>
              <a:t> Start time</a:t>
            </a:r>
            <a:r>
              <a:rPr lang="en-US" sz="2000" dirty="0" smtClean="0"/>
              <a:t> for the patch to be 1.0 (seconds) and the </a:t>
            </a:r>
            <a:r>
              <a:rPr lang="en-US" sz="2000" i="1" dirty="0" smtClean="0"/>
              <a:t>duration</a:t>
            </a:r>
            <a:r>
              <a:rPr lang="en-US" sz="2000" dirty="0" smtClean="0"/>
              <a:t> to 3.0 (seconds)</a:t>
            </a:r>
          </a:p>
          <a:p>
            <a:endParaRPr lang="en-US" sz="2000" dirty="0" smtClean="0"/>
          </a:p>
        </p:txBody>
      </p:sp>
      <p:sp>
        <p:nvSpPr>
          <p:cNvPr id="3" name="Title 2"/>
          <p:cNvSpPr>
            <a:spLocks noGrp="1"/>
          </p:cNvSpPr>
          <p:nvPr>
            <p:ph type="title"/>
          </p:nvPr>
        </p:nvSpPr>
        <p:spPr/>
        <p:txBody>
          <a:bodyPr/>
          <a:lstStyle/>
          <a:p>
            <a:r>
              <a:rPr lang="en-US" dirty="0" smtClean="0"/>
              <a:t>Create the main stimulus</a:t>
            </a:r>
            <a:endParaRPr lang="en-US" dirty="0"/>
          </a:p>
        </p:txBody>
      </p:sp>
      <p:pic>
        <p:nvPicPr>
          <p:cNvPr id="3074" name="Picture 2"/>
          <p:cNvPicPr>
            <a:picLocks noChangeAspect="1" noChangeArrowheads="1"/>
          </p:cNvPicPr>
          <p:nvPr/>
        </p:nvPicPr>
        <p:blipFill>
          <a:blip r:embed="rId2"/>
          <a:srcRect b="64227"/>
          <a:stretch>
            <a:fillRect/>
          </a:stretch>
        </p:blipFill>
        <p:spPr bwMode="auto">
          <a:xfrm>
            <a:off x="3220277" y="4790219"/>
            <a:ext cx="5774705" cy="1349451"/>
          </a:xfrm>
          <a:prstGeom prst="rect">
            <a:avLst/>
          </a:prstGeom>
          <a:noFill/>
          <a:ln w="9525">
            <a:noFill/>
            <a:miter lim="800000"/>
            <a:headEnd/>
            <a:tailEnd/>
          </a:ln>
        </p:spPr>
      </p:pic>
      <p:pic>
        <p:nvPicPr>
          <p:cNvPr id="6" name="Picture 5"/>
          <p:cNvPicPr>
            <a:picLocks noChangeAspect="1"/>
          </p:cNvPicPr>
          <p:nvPr/>
        </p:nvPicPr>
        <p:blipFill>
          <a:blip r:embed="rId3"/>
          <a:stretch>
            <a:fillRect/>
          </a:stretch>
        </p:blipFill>
        <p:spPr>
          <a:xfrm>
            <a:off x="114299" y="1238251"/>
            <a:ext cx="878619" cy="742282"/>
          </a:xfrm>
          <a:prstGeom prst="rect">
            <a:avLst/>
          </a:prstGeom>
        </p:spPr>
      </p:pic>
      <p:sp>
        <p:nvSpPr>
          <p:cNvPr id="7" name="TextBox 6"/>
          <p:cNvSpPr txBox="1"/>
          <p:nvPr/>
        </p:nvSpPr>
        <p:spPr>
          <a:xfrm>
            <a:off x="4994035" y="5685693"/>
            <a:ext cx="750273" cy="230832"/>
          </a:xfrm>
          <a:prstGeom prst="rect">
            <a:avLst/>
          </a:prstGeom>
          <a:solidFill>
            <a:schemeClr val="bg1"/>
          </a:solidFill>
        </p:spPr>
        <p:txBody>
          <a:bodyPr wrap="square" rtlCol="0">
            <a:spAutoFit/>
          </a:bodyPr>
          <a:lstStyle/>
          <a:p>
            <a:r>
              <a:rPr lang="en-GB" sz="900" dirty="0" smtClean="0"/>
              <a:t>3.0</a:t>
            </a:r>
            <a:endParaRPr lang="en-GB" sz="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495967" y="1733385"/>
            <a:ext cx="5336879" cy="3471283"/>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Create the main stimulus</a:t>
            </a:r>
            <a:endParaRPr lang="en-US" dirty="0"/>
          </a:p>
        </p:txBody>
      </p:sp>
      <p:sp>
        <p:nvSpPr>
          <p:cNvPr id="5" name="Content Placeholder 4"/>
          <p:cNvSpPr>
            <a:spLocks noGrp="1"/>
          </p:cNvSpPr>
          <p:nvPr>
            <p:ph idx="1"/>
          </p:nvPr>
        </p:nvSpPr>
        <p:spPr>
          <a:xfrm>
            <a:off x="322264" y="1481138"/>
            <a:ext cx="3179788" cy="4525962"/>
          </a:xfrm>
        </p:spPr>
        <p:txBody>
          <a:bodyPr/>
          <a:lstStyle/>
          <a:p>
            <a:pPr marL="93663" lvl="0" indent="0"/>
            <a:r>
              <a:rPr lang="en-US" dirty="0" smtClean="0"/>
              <a:t>In the trial list we had a parameter called </a:t>
            </a:r>
            <a:r>
              <a:rPr lang="en-US" i="1" dirty="0" smtClean="0"/>
              <a:t>image</a:t>
            </a:r>
            <a:r>
              <a:rPr lang="en-US" dirty="0" smtClean="0"/>
              <a:t>. We can refer to that here using $</a:t>
            </a:r>
          </a:p>
          <a:p>
            <a:pPr marL="93663" lvl="0" indent="0"/>
            <a:endParaRPr lang="en-US" dirty="0" smtClean="0"/>
          </a:p>
          <a:p>
            <a:pPr marL="93663" lvl="0" indent="0"/>
            <a:r>
              <a:rPr lang="en-US" dirty="0" smtClean="0"/>
              <a:t>We need the stimulus to change on each repeat (i.e. each trial)</a:t>
            </a:r>
            <a:endParaRPr lang="en-US" dirty="0"/>
          </a:p>
        </p:txBody>
      </p:sp>
      <p:sp>
        <p:nvSpPr>
          <p:cNvPr id="6" name="Oval 5"/>
          <p:cNvSpPr/>
          <p:nvPr/>
        </p:nvSpPr>
        <p:spPr>
          <a:xfrm>
            <a:off x="4538119" y="2599147"/>
            <a:ext cx="1626288" cy="542134"/>
          </a:xfrm>
          <a:prstGeom prst="ellipse">
            <a:avLst/>
          </a:prstGeom>
          <a:noFill/>
          <a:ln w="38100" cap="flat" cmpd="sng" algn="ctr">
            <a:solidFill>
              <a:schemeClr val="accent2"/>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6" idx="2"/>
          </p:cNvCxnSpPr>
          <p:nvPr/>
        </p:nvCxnSpPr>
        <p:spPr>
          <a:xfrm rot="10800000" flipV="1">
            <a:off x="3268065" y="2870213"/>
            <a:ext cx="1270054" cy="7745"/>
          </a:xfrm>
          <a:prstGeom prst="line">
            <a:avLst/>
          </a:prstGeom>
          <a:ln w="38100" cap="flat" cmpd="sng" algn="ctr">
            <a:solidFill>
              <a:schemeClr val="accent2"/>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7435850" y="2662755"/>
            <a:ext cx="1626288" cy="542134"/>
          </a:xfrm>
          <a:prstGeom prst="ellipse">
            <a:avLst/>
          </a:prstGeom>
          <a:noFill/>
          <a:ln w="38100" cap="flat" cmpd="sng" algn="ctr">
            <a:solidFill>
              <a:schemeClr val="accent2"/>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10" idx="2"/>
          </p:cNvCxnSpPr>
          <p:nvPr/>
        </p:nvCxnSpPr>
        <p:spPr>
          <a:xfrm rot="10800000" flipV="1">
            <a:off x="3268066" y="2933821"/>
            <a:ext cx="4167785" cy="1486997"/>
          </a:xfrm>
          <a:prstGeom prst="line">
            <a:avLst/>
          </a:prstGeom>
          <a:ln w="38100" cap="flat" cmpd="sng" algn="ctr">
            <a:solidFill>
              <a:schemeClr val="accent2"/>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srcRect/>
          <a:stretch>
            <a:fillRect/>
          </a:stretch>
        </p:blipFill>
        <p:spPr bwMode="auto">
          <a:xfrm>
            <a:off x="3497705" y="1733385"/>
            <a:ext cx="5333403" cy="3471283"/>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Stimulus </a:t>
            </a:r>
            <a:r>
              <a:rPr lang="en-US" i="1" dirty="0" smtClean="0"/>
              <a:t>Orientation</a:t>
            </a:r>
            <a:endParaRPr lang="en-US" i="1" dirty="0"/>
          </a:p>
        </p:txBody>
      </p:sp>
      <p:sp>
        <p:nvSpPr>
          <p:cNvPr id="5" name="Content Placeholder 4"/>
          <p:cNvSpPr>
            <a:spLocks noGrp="1"/>
          </p:cNvSpPr>
          <p:nvPr>
            <p:ph idx="1"/>
          </p:nvPr>
        </p:nvSpPr>
        <p:spPr>
          <a:xfrm>
            <a:off x="322264" y="1714415"/>
            <a:ext cx="3179788" cy="4173419"/>
          </a:xfrm>
        </p:spPr>
        <p:txBody>
          <a:bodyPr/>
          <a:lstStyle/>
          <a:p>
            <a:pPr marL="93663" lvl="0" indent="0"/>
            <a:r>
              <a:rPr lang="en-US" dirty="0" smtClean="0"/>
              <a:t>Stimulus orientation also needs to be set from your file and changes on every repeat of the Routine</a:t>
            </a:r>
          </a:p>
          <a:p>
            <a:pPr marL="93663" lvl="0" indent="0"/>
            <a:endParaRPr lang="en-US" dirty="0" smtClean="0"/>
          </a:p>
        </p:txBody>
      </p:sp>
      <p:sp>
        <p:nvSpPr>
          <p:cNvPr id="6" name="Oval 5"/>
          <p:cNvSpPr/>
          <p:nvPr/>
        </p:nvSpPr>
        <p:spPr>
          <a:xfrm>
            <a:off x="4538119" y="3165680"/>
            <a:ext cx="1626288" cy="567302"/>
          </a:xfrm>
          <a:prstGeom prst="ellipse">
            <a:avLst/>
          </a:prstGeom>
          <a:noFill/>
          <a:ln w="38100" cap="flat" cmpd="sng" algn="ctr">
            <a:solidFill>
              <a:schemeClr val="accent2"/>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483556" y="3165680"/>
            <a:ext cx="1626288" cy="542134"/>
          </a:xfrm>
          <a:prstGeom prst="ellipse">
            <a:avLst/>
          </a:prstGeom>
          <a:noFill/>
          <a:ln w="38100" cap="flat" cmpd="sng" algn="ctr">
            <a:solidFill>
              <a:schemeClr val="accent2"/>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077745" y="2218262"/>
            <a:ext cx="6780213" cy="4410075"/>
            <a:chOff x="2077745" y="2218262"/>
            <a:chExt cx="6780213" cy="4410075"/>
          </a:xfrm>
        </p:grpSpPr>
        <p:pic>
          <p:nvPicPr>
            <p:cNvPr id="16386" name="Picture 2"/>
            <p:cNvPicPr>
              <a:picLocks noChangeAspect="1" noChangeArrowheads="1"/>
            </p:cNvPicPr>
            <p:nvPr/>
          </p:nvPicPr>
          <p:blipFill>
            <a:blip r:embed="rId2"/>
            <a:srcRect/>
            <a:stretch>
              <a:fillRect/>
            </a:stretch>
          </p:blipFill>
          <p:spPr bwMode="auto">
            <a:xfrm>
              <a:off x="2077745" y="2218262"/>
              <a:ext cx="6780213" cy="4410075"/>
            </a:xfrm>
            <a:prstGeom prst="rect">
              <a:avLst/>
            </a:prstGeom>
            <a:noFill/>
            <a:ln w="9525">
              <a:noFill/>
              <a:miter lim="800000"/>
              <a:headEnd/>
              <a:tailEnd/>
            </a:ln>
          </p:spPr>
        </p:pic>
        <p:sp>
          <p:nvSpPr>
            <p:cNvPr id="6" name="Rectangle 5"/>
            <p:cNvSpPr/>
            <p:nvPr/>
          </p:nvSpPr>
          <p:spPr>
            <a:xfrm>
              <a:off x="2077745" y="2218262"/>
              <a:ext cx="6780213" cy="2753233"/>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2" name="Content Placeholder 1"/>
          <p:cNvSpPr>
            <a:spLocks noGrp="1"/>
          </p:cNvSpPr>
          <p:nvPr>
            <p:ph idx="1"/>
          </p:nvPr>
        </p:nvSpPr>
        <p:spPr/>
        <p:txBody>
          <a:bodyPr/>
          <a:lstStyle/>
          <a:p>
            <a:r>
              <a:rPr lang="en-US" dirty="0" smtClean="0"/>
              <a:t>By default the size of our stimulus is based on fractions of screen (or something like it), and because our screen is not square they will come out looking odd</a:t>
            </a:r>
          </a:p>
          <a:p>
            <a:r>
              <a:rPr lang="en-US" dirty="0" smtClean="0"/>
              <a:t>Let’s make the images a fixed number of pixels in width and height, say, [400,400] and set the </a:t>
            </a:r>
            <a:r>
              <a:rPr lang="en-US" i="1" dirty="0" smtClean="0"/>
              <a:t>units</a:t>
            </a:r>
            <a:r>
              <a:rPr lang="en-US" dirty="0" smtClean="0"/>
              <a:t> to </a:t>
            </a:r>
            <a:r>
              <a:rPr lang="en-US" i="1" dirty="0" smtClean="0"/>
              <a:t>pix</a:t>
            </a:r>
            <a:endParaRPr lang="en-US" dirty="0" smtClean="0"/>
          </a:p>
          <a:p>
            <a:r>
              <a:rPr lang="en-US" dirty="0" smtClean="0"/>
              <a:t>Then we’re done, so hit </a:t>
            </a:r>
            <a:r>
              <a:rPr lang="en-US" i="1" dirty="0" smtClean="0"/>
              <a:t>OK</a:t>
            </a:r>
            <a:endParaRPr lang="en-GB" i="1" dirty="0"/>
          </a:p>
        </p:txBody>
      </p:sp>
      <p:sp>
        <p:nvSpPr>
          <p:cNvPr id="3" name="Title 2"/>
          <p:cNvSpPr>
            <a:spLocks noGrp="1"/>
          </p:cNvSpPr>
          <p:nvPr>
            <p:ph type="title"/>
          </p:nvPr>
        </p:nvSpPr>
        <p:spPr/>
        <p:txBody>
          <a:bodyPr/>
          <a:lstStyle/>
          <a:p>
            <a:r>
              <a:rPr lang="en-US" dirty="0" smtClean="0"/>
              <a:t>Stimulus </a:t>
            </a:r>
            <a:r>
              <a:rPr lang="en-US" i="1" dirty="0" smtClean="0"/>
              <a:t>size</a:t>
            </a:r>
            <a:endParaRPr lang="en-GB"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 a response</a:t>
            </a:r>
            <a:endParaRPr lang="en-US" dirty="0"/>
          </a:p>
        </p:txBody>
      </p:sp>
      <p:pic>
        <p:nvPicPr>
          <p:cNvPr id="6148" name="Picture 4"/>
          <p:cNvPicPr>
            <a:picLocks noChangeAspect="1" noChangeArrowheads="1"/>
          </p:cNvPicPr>
          <p:nvPr/>
        </p:nvPicPr>
        <p:blipFill>
          <a:blip r:embed="rId2"/>
          <a:srcRect/>
          <a:stretch>
            <a:fillRect/>
          </a:stretch>
        </p:blipFill>
        <p:spPr bwMode="auto">
          <a:xfrm>
            <a:off x="187186" y="1417638"/>
            <a:ext cx="805732" cy="642068"/>
          </a:xfrm>
          <a:prstGeom prst="rect">
            <a:avLst/>
          </a:prstGeom>
          <a:noFill/>
          <a:ln w="9525">
            <a:noFill/>
            <a:miter lim="800000"/>
            <a:headEnd/>
            <a:tailEnd/>
          </a:ln>
        </p:spPr>
      </p:pic>
      <p:pic>
        <p:nvPicPr>
          <p:cNvPr id="6149" name="Picture 5"/>
          <p:cNvPicPr>
            <a:picLocks noChangeAspect="1" noChangeArrowheads="1"/>
          </p:cNvPicPr>
          <p:nvPr/>
        </p:nvPicPr>
        <p:blipFill>
          <a:blip r:embed="rId3"/>
          <a:srcRect/>
          <a:stretch>
            <a:fillRect/>
          </a:stretch>
        </p:blipFill>
        <p:spPr bwMode="auto">
          <a:xfrm>
            <a:off x="3798631" y="3371352"/>
            <a:ext cx="5245978" cy="3121757"/>
          </a:xfrm>
          <a:prstGeom prst="rect">
            <a:avLst/>
          </a:prstGeom>
          <a:noFill/>
          <a:ln w="9525">
            <a:noFill/>
            <a:miter lim="800000"/>
            <a:headEnd/>
            <a:tailEnd/>
          </a:ln>
        </p:spPr>
      </p:pic>
      <p:sp>
        <p:nvSpPr>
          <p:cNvPr id="2" name="Content Placeholder 1"/>
          <p:cNvSpPr>
            <a:spLocks noGrp="1"/>
          </p:cNvSpPr>
          <p:nvPr>
            <p:ph idx="1"/>
          </p:nvPr>
        </p:nvSpPr>
        <p:spPr>
          <a:xfrm>
            <a:off x="992918" y="1481138"/>
            <a:ext cx="7693882" cy="4525962"/>
          </a:xfrm>
        </p:spPr>
        <p:txBody>
          <a:bodyPr/>
          <a:lstStyle/>
          <a:p>
            <a:r>
              <a:rPr lang="en-US" sz="2000" dirty="0" smtClean="0"/>
              <a:t>To get a response from the subject we usually use the keyboard</a:t>
            </a:r>
          </a:p>
          <a:p>
            <a:r>
              <a:rPr lang="en-US" sz="2000" dirty="0" smtClean="0"/>
              <a:t>Insert it with the keyboard icon</a:t>
            </a:r>
          </a:p>
          <a:p>
            <a:r>
              <a:rPr lang="en-US" sz="2000" dirty="0" smtClean="0"/>
              <a:t>This is already set to use the ‘left’ and ‘right’ keys (the 4 arrows under the return key)</a:t>
            </a:r>
          </a:p>
          <a:p>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a:srcRect/>
          <a:stretch>
            <a:fillRect/>
          </a:stretch>
        </p:blipFill>
        <p:spPr bwMode="auto">
          <a:xfrm>
            <a:off x="3797404" y="3371352"/>
            <a:ext cx="5247206" cy="3121756"/>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Get a response</a:t>
            </a:r>
            <a:endParaRPr lang="en-US" dirty="0"/>
          </a:p>
        </p:txBody>
      </p:sp>
      <p:pic>
        <p:nvPicPr>
          <p:cNvPr id="6148" name="Picture 4"/>
          <p:cNvPicPr>
            <a:picLocks noChangeAspect="1" noChangeArrowheads="1"/>
          </p:cNvPicPr>
          <p:nvPr/>
        </p:nvPicPr>
        <p:blipFill>
          <a:blip r:embed="rId3"/>
          <a:srcRect/>
          <a:stretch>
            <a:fillRect/>
          </a:stretch>
        </p:blipFill>
        <p:spPr bwMode="auto">
          <a:xfrm>
            <a:off x="187186" y="1417638"/>
            <a:ext cx="805732" cy="642068"/>
          </a:xfrm>
          <a:prstGeom prst="rect">
            <a:avLst/>
          </a:prstGeom>
          <a:noFill/>
          <a:ln w="9525">
            <a:noFill/>
            <a:miter lim="800000"/>
            <a:headEnd/>
            <a:tailEnd/>
          </a:ln>
        </p:spPr>
      </p:pic>
      <p:sp>
        <p:nvSpPr>
          <p:cNvPr id="2" name="Content Placeholder 1"/>
          <p:cNvSpPr>
            <a:spLocks noGrp="1"/>
          </p:cNvSpPr>
          <p:nvPr>
            <p:ph idx="1"/>
          </p:nvPr>
        </p:nvSpPr>
        <p:spPr>
          <a:xfrm>
            <a:off x="992918" y="1481138"/>
            <a:ext cx="7693882" cy="4525962"/>
          </a:xfrm>
        </p:spPr>
        <p:txBody>
          <a:bodyPr/>
          <a:lstStyle/>
          <a:p>
            <a:r>
              <a:rPr lang="en-US" sz="2000" dirty="0" smtClean="0"/>
              <a:t>We need to tell </a:t>
            </a:r>
            <a:r>
              <a:rPr lang="en-US" sz="2000" dirty="0" err="1" smtClean="0"/>
              <a:t>PsychoPy</a:t>
            </a:r>
            <a:r>
              <a:rPr lang="en-US" sz="2000" dirty="0" smtClean="0"/>
              <a:t> what the correct answers are. These are stored as </a:t>
            </a:r>
            <a:r>
              <a:rPr lang="en-US" sz="2000" dirty="0" err="1" smtClean="0"/>
              <a:t>corrAns</a:t>
            </a:r>
            <a:r>
              <a:rPr lang="en-US" sz="2000" dirty="0" smtClean="0"/>
              <a:t> in your file.</a:t>
            </a:r>
          </a:p>
          <a:p>
            <a:r>
              <a:rPr lang="en-US" sz="2000" dirty="0" smtClean="0"/>
              <a:t>Tick the box </a:t>
            </a:r>
            <a:r>
              <a:rPr lang="en-US" sz="2000" i="1" dirty="0" err="1" smtClean="0"/>
              <a:t>storeCorrect</a:t>
            </a:r>
            <a:r>
              <a:rPr lang="en-US" sz="2000" dirty="0" smtClean="0"/>
              <a:t> </a:t>
            </a:r>
            <a:br>
              <a:rPr lang="en-US" sz="2000" dirty="0" smtClean="0"/>
            </a:br>
            <a:r>
              <a:rPr lang="en-US" sz="2000" dirty="0" smtClean="0"/>
              <a:t>and set the </a:t>
            </a:r>
            <a:r>
              <a:rPr lang="en-US" sz="2000" i="1" dirty="0" err="1" smtClean="0"/>
              <a:t>correctAns</a:t>
            </a:r>
            <a:r>
              <a:rPr lang="en-US" sz="2000" dirty="0" smtClean="0"/>
              <a:t> to be $</a:t>
            </a:r>
            <a:r>
              <a:rPr lang="en-US" sz="2000" dirty="0" err="1" smtClean="0"/>
              <a:t>corrAns</a:t>
            </a:r>
            <a:endParaRPr lang="en-US" sz="2000" dirty="0" smtClean="0"/>
          </a:p>
          <a:p>
            <a:endParaRPr lang="en-US" sz="2000" dirty="0"/>
          </a:p>
        </p:txBody>
      </p:sp>
      <p:sp>
        <p:nvSpPr>
          <p:cNvPr id="7" name="Oval 6"/>
          <p:cNvSpPr/>
          <p:nvPr/>
        </p:nvSpPr>
        <p:spPr>
          <a:xfrm>
            <a:off x="4538119" y="4349363"/>
            <a:ext cx="1626288" cy="567302"/>
          </a:xfrm>
          <a:prstGeom prst="ellipse">
            <a:avLst/>
          </a:prstGeom>
          <a:noFill/>
          <a:ln w="38100" cap="flat" cmpd="sng" algn="ctr">
            <a:solidFill>
              <a:schemeClr val="accent2"/>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915986" y="5092918"/>
            <a:ext cx="1145058" cy="433238"/>
          </a:xfrm>
          <a:prstGeom prst="ellipse">
            <a:avLst/>
          </a:prstGeom>
          <a:noFill/>
          <a:ln w="38100" cap="flat" cmpd="sng" algn="ctr">
            <a:solidFill>
              <a:schemeClr val="accent2"/>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57200" y="3752166"/>
            <a:ext cx="3340204" cy="1754326"/>
          </a:xfrm>
          <a:prstGeom prst="rect">
            <a:avLst/>
          </a:prstGeom>
        </p:spPr>
        <p:txBody>
          <a:bodyPr wrap="square">
            <a:spAutoFit/>
          </a:bodyPr>
          <a:lstStyle/>
          <a:p>
            <a:r>
              <a:rPr lang="en-US" dirty="0" smtClean="0">
                <a:latin typeface="+mn-lt"/>
              </a:rPr>
              <a:t>You can leave duration blank (infinite) but set the start time to be 1.0. We don’t want the subject responding </a:t>
            </a:r>
            <a:r>
              <a:rPr lang="en-US" i="1" dirty="0" smtClean="0">
                <a:latin typeface="+mn-lt"/>
              </a:rPr>
              <a:t>before</a:t>
            </a:r>
            <a:r>
              <a:rPr lang="en-US" dirty="0" smtClean="0">
                <a:latin typeface="+mn-lt"/>
              </a:rPr>
              <a:t> the stimulus is visible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381169"/>
            <a:ext cx="8229600" cy="1625931"/>
          </a:xfrm>
        </p:spPr>
        <p:txBody>
          <a:bodyPr/>
          <a:lstStyle/>
          <a:p>
            <a:r>
              <a:rPr lang="en-US" dirty="0" smtClean="0"/>
              <a:t>Your trial should look like this. </a:t>
            </a:r>
          </a:p>
          <a:p>
            <a:r>
              <a:rPr lang="en-US" dirty="0" smtClean="0"/>
              <a:t>Note how the </a:t>
            </a:r>
            <a:r>
              <a:rPr lang="en-US" i="1" dirty="0" err="1" smtClean="0"/>
              <a:t>resp</a:t>
            </a:r>
            <a:r>
              <a:rPr lang="en-US" i="1" dirty="0" smtClean="0"/>
              <a:t> </a:t>
            </a:r>
            <a:r>
              <a:rPr lang="en-US" dirty="0" smtClean="0"/>
              <a:t>time bar goes off the end of the view (to infinite), because it only stops when a key is pressed</a:t>
            </a:r>
            <a:endParaRPr lang="en-GB" dirty="0"/>
          </a:p>
        </p:txBody>
      </p:sp>
      <p:sp>
        <p:nvSpPr>
          <p:cNvPr id="3" name="Title 2"/>
          <p:cNvSpPr>
            <a:spLocks noGrp="1"/>
          </p:cNvSpPr>
          <p:nvPr>
            <p:ph type="title"/>
          </p:nvPr>
        </p:nvSpPr>
        <p:spPr/>
        <p:txBody>
          <a:bodyPr/>
          <a:lstStyle/>
          <a:p>
            <a:r>
              <a:rPr lang="en-US" dirty="0" smtClean="0"/>
              <a:t>Overview of </a:t>
            </a:r>
            <a:r>
              <a:rPr lang="en-US" i="1" dirty="0" smtClean="0"/>
              <a:t>trial</a:t>
            </a:r>
            <a:endParaRPr lang="en-GB" dirty="0"/>
          </a:p>
        </p:txBody>
      </p:sp>
      <p:pic>
        <p:nvPicPr>
          <p:cNvPr id="8194" name="Picture 2"/>
          <p:cNvPicPr>
            <a:picLocks noChangeAspect="1" noChangeArrowheads="1"/>
          </p:cNvPicPr>
          <p:nvPr/>
        </p:nvPicPr>
        <p:blipFill>
          <a:blip r:embed="rId2"/>
          <a:srcRect/>
          <a:stretch>
            <a:fillRect/>
          </a:stretch>
        </p:blipFill>
        <p:spPr bwMode="auto">
          <a:xfrm>
            <a:off x="1081378" y="1433397"/>
            <a:ext cx="6854024" cy="284879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want the trials to repeat. In the Flow panel (bottom of the Builder view) click the ‘Insert Loop’ button once</a:t>
            </a:r>
          </a:p>
          <a:p>
            <a:endParaRPr lang="en-US" dirty="0" smtClean="0"/>
          </a:p>
          <a:p>
            <a:endParaRPr lang="en-US" dirty="0" smtClean="0"/>
          </a:p>
          <a:p>
            <a:endParaRPr lang="en-US" dirty="0" smtClean="0"/>
          </a:p>
          <a:p>
            <a:r>
              <a:rPr lang="en-US" dirty="0" smtClean="0"/>
              <a:t>An icon will come up showing an insertion point. Click once on each side of the trial box</a:t>
            </a:r>
          </a:p>
          <a:p>
            <a:endParaRPr lang="en-GB" dirty="0"/>
          </a:p>
        </p:txBody>
      </p:sp>
      <p:sp>
        <p:nvSpPr>
          <p:cNvPr id="3" name="Title 2"/>
          <p:cNvSpPr>
            <a:spLocks noGrp="1"/>
          </p:cNvSpPr>
          <p:nvPr>
            <p:ph type="title"/>
          </p:nvPr>
        </p:nvSpPr>
        <p:spPr/>
        <p:txBody>
          <a:bodyPr/>
          <a:lstStyle/>
          <a:p>
            <a:r>
              <a:rPr lang="en-US" dirty="0" smtClean="0"/>
              <a:t>Add a loop to repeat trials</a:t>
            </a:r>
            <a:endParaRPr lang="en-GB" dirty="0"/>
          </a:p>
        </p:txBody>
      </p:sp>
      <p:pic>
        <p:nvPicPr>
          <p:cNvPr id="9219" name="Picture 3"/>
          <p:cNvPicPr>
            <a:picLocks noChangeAspect="1" noChangeArrowheads="1"/>
          </p:cNvPicPr>
          <p:nvPr/>
        </p:nvPicPr>
        <p:blipFill>
          <a:blip r:embed="rId2"/>
          <a:srcRect/>
          <a:stretch>
            <a:fillRect/>
          </a:stretch>
        </p:blipFill>
        <p:spPr bwMode="auto">
          <a:xfrm>
            <a:off x="2344972" y="2722660"/>
            <a:ext cx="3387918" cy="138282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As you select the second endpoint for your loop a dialog appears</a:t>
            </a:r>
          </a:p>
          <a:p>
            <a:r>
              <a:rPr lang="en-US" sz="1800" dirty="0" smtClean="0"/>
              <a:t>Click on the Browse… button select your trial types file (from excel). </a:t>
            </a:r>
            <a:r>
              <a:rPr lang="en-US" sz="1800" dirty="0" err="1" smtClean="0"/>
              <a:t>PsychoPy</a:t>
            </a:r>
            <a:r>
              <a:rPr lang="en-US" sz="1800" dirty="0" smtClean="0"/>
              <a:t> will </a:t>
            </a:r>
            <a:r>
              <a:rPr lang="en-US" sz="1800" dirty="0" err="1" smtClean="0"/>
              <a:t>summarise</a:t>
            </a:r>
            <a:r>
              <a:rPr lang="en-US" sz="1800" dirty="0" smtClean="0"/>
              <a:t> how many types of trial there are and how many parameters/variables</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solidFill>
                <a:srgbClr val="FF0000"/>
              </a:solidFill>
            </a:endParaRPr>
          </a:p>
          <a:p>
            <a:r>
              <a:rPr lang="en-US" sz="1800" dirty="0" smtClean="0">
                <a:solidFill>
                  <a:srgbClr val="FF0000"/>
                </a:solidFill>
              </a:rPr>
              <a:t>Also, set the </a:t>
            </a:r>
            <a:r>
              <a:rPr lang="en-US" sz="1800" dirty="0" err="1" smtClean="0">
                <a:solidFill>
                  <a:srgbClr val="FF0000"/>
                </a:solidFill>
              </a:rPr>
              <a:t>nReps</a:t>
            </a:r>
            <a:r>
              <a:rPr lang="en-US" sz="1800" dirty="0" smtClean="0">
                <a:solidFill>
                  <a:srgbClr val="FF0000"/>
                </a:solidFill>
              </a:rPr>
              <a:t> to 2 (5x76 will take too long!)</a:t>
            </a:r>
          </a:p>
          <a:p>
            <a:endParaRPr lang="en-GB" sz="1800" dirty="0"/>
          </a:p>
        </p:txBody>
      </p:sp>
      <p:sp>
        <p:nvSpPr>
          <p:cNvPr id="3" name="Title 2"/>
          <p:cNvSpPr>
            <a:spLocks noGrp="1"/>
          </p:cNvSpPr>
          <p:nvPr>
            <p:ph type="title"/>
          </p:nvPr>
        </p:nvSpPr>
        <p:spPr/>
        <p:txBody>
          <a:bodyPr/>
          <a:lstStyle/>
          <a:p>
            <a:r>
              <a:rPr lang="en-US" dirty="0" smtClean="0"/>
              <a:t>Add a loop to repeat trials</a:t>
            </a:r>
            <a:endParaRPr lang="en-GB" dirty="0"/>
          </a:p>
        </p:txBody>
      </p:sp>
      <p:pic>
        <p:nvPicPr>
          <p:cNvPr id="10243" name="Picture 3"/>
          <p:cNvPicPr>
            <a:picLocks noChangeAspect="1" noChangeArrowheads="1"/>
          </p:cNvPicPr>
          <p:nvPr/>
        </p:nvPicPr>
        <p:blipFill>
          <a:blip r:embed="rId2"/>
          <a:srcRect/>
          <a:stretch>
            <a:fillRect/>
          </a:stretch>
        </p:blipFill>
        <p:spPr bwMode="auto">
          <a:xfrm>
            <a:off x="3003992" y="2902544"/>
            <a:ext cx="5682808" cy="235501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t>Dual Coding Hypothesis</a:t>
            </a:r>
          </a:p>
        </p:txBody>
      </p:sp>
      <p:sp>
        <p:nvSpPr>
          <p:cNvPr id="9219" name="Rectangle 3"/>
          <p:cNvSpPr>
            <a:spLocks noGrp="1" noChangeArrowheads="1"/>
          </p:cNvSpPr>
          <p:nvPr>
            <p:ph type="body" idx="1"/>
          </p:nvPr>
        </p:nvSpPr>
        <p:spPr/>
        <p:txBody>
          <a:bodyPr/>
          <a:lstStyle/>
          <a:p>
            <a:pPr>
              <a:lnSpc>
                <a:spcPct val="90000"/>
              </a:lnSpc>
            </a:pPr>
            <a:r>
              <a:rPr lang="en-GB" sz="2400">
                <a:ea typeface="Times New Roman" pitchFamily="-106" charset="0"/>
                <a:cs typeface="Times New Roman" pitchFamily="-106" charset="0"/>
              </a:rPr>
              <a:t>Paivio (1971) proposed the Dual-Coding hypothesis</a:t>
            </a:r>
          </a:p>
          <a:p>
            <a:pPr>
              <a:lnSpc>
                <a:spcPct val="90000"/>
              </a:lnSpc>
            </a:pPr>
            <a:r>
              <a:rPr lang="en-GB" sz="2400">
                <a:ea typeface="Times New Roman" pitchFamily="-106" charset="0"/>
                <a:cs typeface="Times New Roman" pitchFamily="-106" charset="0"/>
              </a:rPr>
              <a:t>The basic tenet of this theory is that information may be mentally represented either in a verbal system or a nonverbal (analogical) system</a:t>
            </a:r>
          </a:p>
          <a:p>
            <a:pPr lvl="1">
              <a:lnSpc>
                <a:spcPct val="90000"/>
              </a:lnSpc>
            </a:pPr>
            <a:r>
              <a:rPr lang="en-GB" sz="2000">
                <a:ea typeface="Times New Roman" pitchFamily="-106" charset="0"/>
                <a:cs typeface="Times New Roman" pitchFamily="-106" charset="0"/>
              </a:rPr>
              <a:t>Each system contains different kinds of information. </a:t>
            </a:r>
          </a:p>
          <a:p>
            <a:pPr lvl="1">
              <a:lnSpc>
                <a:spcPct val="90000"/>
              </a:lnSpc>
            </a:pPr>
            <a:r>
              <a:rPr lang="en-GB" sz="2000">
                <a:ea typeface="Times New Roman" pitchFamily="-106" charset="0"/>
                <a:cs typeface="Times New Roman" pitchFamily="-106" charset="0"/>
              </a:rPr>
              <a:t>Each concept is connected to other related concepts in the same system and the other system. </a:t>
            </a:r>
          </a:p>
          <a:p>
            <a:pPr lvl="1">
              <a:lnSpc>
                <a:spcPct val="90000"/>
              </a:lnSpc>
            </a:pPr>
            <a:r>
              <a:rPr lang="en-GB" sz="2000">
                <a:ea typeface="Times New Roman" pitchFamily="-106" charset="0"/>
                <a:cs typeface="Times New Roman" pitchFamily="-106" charset="0"/>
              </a:rPr>
              <a:t>Activating any one concept also leads to activation of closely related concepts. </a:t>
            </a:r>
          </a:p>
          <a:p>
            <a:pPr>
              <a:lnSpc>
                <a:spcPct val="90000"/>
              </a:lnSpc>
            </a:pPr>
            <a:endParaRPr lang="en-GB"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add some instructions</a:t>
            </a:r>
          </a:p>
          <a:p>
            <a:r>
              <a:rPr lang="en-US" dirty="0" smtClean="0"/>
              <a:t>For this we need an extra Routine, to be positioned outside the trials loop</a:t>
            </a:r>
          </a:p>
          <a:p>
            <a:r>
              <a:rPr lang="en-US" dirty="0" smtClean="0"/>
              <a:t>From the &gt;</a:t>
            </a:r>
            <a:r>
              <a:rPr lang="en-US" i="1" dirty="0" smtClean="0"/>
              <a:t>Experiment</a:t>
            </a:r>
            <a:r>
              <a:rPr lang="en-US" dirty="0" smtClean="0"/>
              <a:t> menu select </a:t>
            </a:r>
            <a:r>
              <a:rPr lang="en-US" i="1" dirty="0" smtClean="0"/>
              <a:t>New Routine</a:t>
            </a:r>
          </a:p>
          <a:p>
            <a:r>
              <a:rPr lang="en-US" dirty="0" smtClean="0"/>
              <a:t>Give the new Routine the name </a:t>
            </a:r>
            <a:r>
              <a:rPr lang="en-US" i="1" dirty="0" smtClean="0"/>
              <a:t>instructions</a:t>
            </a:r>
            <a:endParaRPr lang="en-US" dirty="0" smtClean="0"/>
          </a:p>
          <a:p>
            <a:r>
              <a:rPr lang="en-US" dirty="0" smtClean="0"/>
              <a:t>A new tab will appear in the set of Routines, but you may need to select it</a:t>
            </a:r>
            <a:endParaRPr lang="en-GB" dirty="0"/>
          </a:p>
        </p:txBody>
      </p:sp>
      <p:sp>
        <p:nvSpPr>
          <p:cNvPr id="3" name="Title 2"/>
          <p:cNvSpPr>
            <a:spLocks noGrp="1"/>
          </p:cNvSpPr>
          <p:nvPr>
            <p:ph type="title"/>
          </p:nvPr>
        </p:nvSpPr>
        <p:spPr/>
        <p:txBody>
          <a:bodyPr/>
          <a:lstStyle/>
          <a:p>
            <a:r>
              <a:rPr lang="en-US" dirty="0" smtClean="0"/>
              <a:t>Adding instructions</a:t>
            </a:r>
            <a:endParaRPr lang="en-GB" dirty="0"/>
          </a:p>
        </p:txBody>
      </p:sp>
      <p:pic>
        <p:nvPicPr>
          <p:cNvPr id="11266" name="Picture 2"/>
          <p:cNvPicPr>
            <a:picLocks noChangeAspect="1" noChangeArrowheads="1"/>
          </p:cNvPicPr>
          <p:nvPr/>
        </p:nvPicPr>
        <p:blipFill>
          <a:blip r:embed="rId2"/>
          <a:srcRect/>
          <a:stretch>
            <a:fillRect/>
          </a:stretch>
        </p:blipFill>
        <p:spPr bwMode="auto">
          <a:xfrm>
            <a:off x="5553697" y="4572208"/>
            <a:ext cx="2409825" cy="16097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2474" y="1481138"/>
            <a:ext cx="7934325" cy="4525962"/>
          </a:xfrm>
        </p:spPr>
        <p:txBody>
          <a:bodyPr/>
          <a:lstStyle/>
          <a:p>
            <a:r>
              <a:rPr lang="en-US" dirty="0" smtClean="0"/>
              <a:t>Insert a new Text Component</a:t>
            </a:r>
          </a:p>
          <a:p>
            <a:r>
              <a:rPr lang="en-US" dirty="0" smtClean="0"/>
              <a:t>Give it the name </a:t>
            </a:r>
            <a:r>
              <a:rPr lang="en-US" i="1" dirty="0" err="1" smtClean="0"/>
              <a:t>instrText</a:t>
            </a:r>
            <a:r>
              <a:rPr lang="en-US" i="1" dirty="0" smtClean="0"/>
              <a:t> </a:t>
            </a:r>
            <a:r>
              <a:rPr lang="en-US" sz="1800" dirty="0" smtClean="0"/>
              <a:t>(we can’t call it </a:t>
            </a:r>
            <a:r>
              <a:rPr lang="en-US" sz="1800" i="1" dirty="0" smtClean="0"/>
              <a:t>instructions</a:t>
            </a:r>
            <a:r>
              <a:rPr lang="en-US" sz="1800" dirty="0" smtClean="0"/>
              <a:t> because we used that name for the Routine we just created)</a:t>
            </a:r>
          </a:p>
          <a:p>
            <a:r>
              <a:rPr lang="en-US" dirty="0" smtClean="0"/>
              <a:t>Set the </a:t>
            </a:r>
            <a:r>
              <a:rPr lang="en-US" i="1" dirty="0" smtClean="0"/>
              <a:t>duration</a:t>
            </a:r>
            <a:r>
              <a:rPr lang="en-US" dirty="0" smtClean="0"/>
              <a:t> to be blank (infinite)</a:t>
            </a:r>
          </a:p>
          <a:p>
            <a:r>
              <a:rPr lang="en-US" dirty="0" smtClean="0"/>
              <a:t>Type some instructions into the </a:t>
            </a:r>
            <a:r>
              <a:rPr lang="en-US" i="1" dirty="0" smtClean="0"/>
              <a:t>text</a:t>
            </a:r>
            <a:r>
              <a:rPr lang="en-US" dirty="0" smtClean="0"/>
              <a:t> field, telling the subject what to do</a:t>
            </a:r>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lang="en-US" dirty="0" smtClean="0"/>
              <a:t>Adding instructions</a:t>
            </a:r>
            <a:endParaRPr lang="en-GB" dirty="0"/>
          </a:p>
        </p:txBody>
      </p:sp>
      <p:pic>
        <p:nvPicPr>
          <p:cNvPr id="12290" name="Picture 2"/>
          <p:cNvPicPr>
            <a:picLocks noChangeAspect="1" noChangeArrowheads="1"/>
          </p:cNvPicPr>
          <p:nvPr/>
        </p:nvPicPr>
        <p:blipFill>
          <a:blip r:embed="rId3"/>
          <a:srcRect/>
          <a:stretch>
            <a:fillRect/>
          </a:stretch>
        </p:blipFill>
        <p:spPr bwMode="auto">
          <a:xfrm>
            <a:off x="161925" y="1417638"/>
            <a:ext cx="590550" cy="495300"/>
          </a:xfrm>
          <a:prstGeom prst="rect">
            <a:avLst/>
          </a:prstGeom>
          <a:noFill/>
          <a:ln w="9525">
            <a:noFill/>
            <a:miter lim="800000"/>
            <a:headEnd/>
            <a:tailEnd/>
          </a:ln>
        </p:spPr>
      </p:pic>
      <p:sp>
        <p:nvSpPr>
          <p:cNvPr id="10" name="Rectangle 9"/>
          <p:cNvSpPr/>
          <p:nvPr/>
        </p:nvSpPr>
        <p:spPr>
          <a:xfrm>
            <a:off x="1367481" y="5898292"/>
            <a:ext cx="6427132" cy="6951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NB. If you have lots of text you may need to reduce the height of the letters a little</a:t>
            </a:r>
            <a:endParaRPr lang="en-GB" dirty="0"/>
          </a:p>
        </p:txBody>
      </p:sp>
      <p:pic>
        <p:nvPicPr>
          <p:cNvPr id="8" name="Picture 7"/>
          <p:cNvPicPr>
            <a:picLocks noChangeAspect="1"/>
          </p:cNvPicPr>
          <p:nvPr/>
        </p:nvPicPr>
        <p:blipFill>
          <a:blip r:embed="rId4"/>
          <a:stretch>
            <a:fillRect/>
          </a:stretch>
        </p:blipFill>
        <p:spPr>
          <a:xfrm>
            <a:off x="4965699" y="3987094"/>
            <a:ext cx="3721100" cy="1536700"/>
          </a:xfrm>
          <a:prstGeom prst="rect">
            <a:avLst/>
          </a:prstGeom>
          <a:ln>
            <a:solidFill>
              <a:srgbClr val="2DA2BF"/>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481138"/>
            <a:ext cx="8364323" cy="4525962"/>
          </a:xfrm>
        </p:spPr>
        <p:txBody>
          <a:bodyPr/>
          <a:lstStyle/>
          <a:p>
            <a:pPr marL="90488" indent="0"/>
            <a:r>
              <a:rPr lang="en-US" sz="2000" dirty="0" smtClean="0"/>
              <a:t>We told the user to press any key to begin. We better set that up!</a:t>
            </a:r>
          </a:p>
          <a:p>
            <a:pPr marL="90488" indent="0"/>
            <a:r>
              <a:rPr lang="en-US" sz="2000" dirty="0" smtClean="0"/>
              <a:t>Insert a Keyboard Component</a:t>
            </a:r>
          </a:p>
          <a:p>
            <a:pPr marL="346076" lvl="1" indent="0">
              <a:buNone/>
            </a:pPr>
            <a:r>
              <a:rPr lang="en-US" sz="2000" dirty="0" smtClean="0"/>
              <a:t>Set the </a:t>
            </a:r>
            <a:r>
              <a:rPr lang="en-US" sz="2000" i="1" dirty="0" smtClean="0"/>
              <a:t>name </a:t>
            </a:r>
            <a:r>
              <a:rPr lang="en-US" sz="2000" dirty="0" smtClean="0"/>
              <a:t>to be </a:t>
            </a:r>
            <a:r>
              <a:rPr lang="en-US" sz="2000" i="1" dirty="0" err="1" smtClean="0"/>
              <a:t>endInstr</a:t>
            </a:r>
            <a:endParaRPr lang="en-US" sz="2000" dirty="0" smtClean="0"/>
          </a:p>
          <a:p>
            <a:pPr marL="346076" lvl="1" indent="0">
              <a:buNone/>
            </a:pPr>
            <a:r>
              <a:rPr lang="en-US" sz="2000" dirty="0" smtClean="0"/>
              <a:t>Set the </a:t>
            </a:r>
            <a:r>
              <a:rPr lang="en-US" sz="2000" i="1" dirty="0" err="1" smtClean="0"/>
              <a:t>allowedKeys</a:t>
            </a:r>
            <a:r>
              <a:rPr lang="en-US" sz="2000" dirty="0" smtClean="0"/>
              <a:t> to be blank so that any key can be pressed</a:t>
            </a:r>
          </a:p>
          <a:p>
            <a:pPr marL="346076" lvl="1" indent="0">
              <a:buNone/>
            </a:pPr>
            <a:r>
              <a:rPr lang="en-US" sz="2000" dirty="0" smtClean="0"/>
              <a:t>Set the </a:t>
            </a:r>
            <a:r>
              <a:rPr lang="en-US" sz="2000" i="1" dirty="0" smtClean="0"/>
              <a:t>store</a:t>
            </a:r>
            <a:r>
              <a:rPr lang="en-US" sz="2000" dirty="0" smtClean="0"/>
              <a:t> value to be ‘nothing’</a:t>
            </a:r>
          </a:p>
          <a:p>
            <a:pPr marL="346076" lvl="1" indent="0">
              <a:buNone/>
            </a:pPr>
            <a:r>
              <a:rPr lang="en-US" sz="2000" dirty="0" smtClean="0"/>
              <a:t>Also uncheck the </a:t>
            </a:r>
            <a:r>
              <a:rPr lang="en-US" sz="2000" i="1" dirty="0" err="1" smtClean="0"/>
              <a:t>storeResponseTime</a:t>
            </a:r>
            <a:r>
              <a:rPr lang="en-US" sz="2000" dirty="0" smtClean="0"/>
              <a:t> setting at the bottom:</a:t>
            </a:r>
          </a:p>
          <a:p>
            <a:pPr marL="346076" lvl="1" indent="0">
              <a:buNone/>
            </a:pPr>
            <a:endParaRPr lang="en-US" sz="2000" dirty="0" smtClean="0"/>
          </a:p>
          <a:p>
            <a:pPr marL="346076" lvl="1" indent="0">
              <a:buNone/>
            </a:pPr>
            <a:endParaRPr lang="en-US" sz="2000" dirty="0" smtClean="0"/>
          </a:p>
          <a:p>
            <a:pPr marL="346076" lvl="1" indent="0">
              <a:buNone/>
            </a:pPr>
            <a:r>
              <a:rPr lang="en-US" sz="2000" dirty="0" smtClean="0"/>
              <a:t>Hit OK</a:t>
            </a:r>
            <a:endParaRPr lang="en-GB" sz="2000" dirty="0"/>
          </a:p>
        </p:txBody>
      </p:sp>
      <p:sp>
        <p:nvSpPr>
          <p:cNvPr id="3" name="Title 2"/>
          <p:cNvSpPr>
            <a:spLocks noGrp="1"/>
          </p:cNvSpPr>
          <p:nvPr>
            <p:ph type="title"/>
          </p:nvPr>
        </p:nvSpPr>
        <p:spPr/>
        <p:txBody>
          <a:bodyPr/>
          <a:lstStyle/>
          <a:p>
            <a:r>
              <a:rPr lang="en-US" dirty="0" smtClean="0"/>
              <a:t>Ending instructions</a:t>
            </a:r>
            <a:endParaRPr lang="en-GB" dirty="0"/>
          </a:p>
        </p:txBody>
      </p:sp>
      <p:pic>
        <p:nvPicPr>
          <p:cNvPr id="13315" name="Picture 3"/>
          <p:cNvPicPr>
            <a:picLocks noChangeAspect="1" noChangeArrowheads="1"/>
          </p:cNvPicPr>
          <p:nvPr/>
        </p:nvPicPr>
        <p:blipFill>
          <a:blip r:embed="rId2"/>
          <a:srcRect/>
          <a:stretch>
            <a:fillRect/>
          </a:stretch>
        </p:blipFill>
        <p:spPr bwMode="auto">
          <a:xfrm>
            <a:off x="4073481" y="4009961"/>
            <a:ext cx="4748041" cy="2714754"/>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we need to add that Routine to the Flow</a:t>
            </a:r>
          </a:p>
          <a:p>
            <a:r>
              <a:rPr lang="en-US" dirty="0" smtClean="0"/>
              <a:t>In the Flow panel press (once) the </a:t>
            </a:r>
            <a:r>
              <a:rPr lang="en-US" i="1" dirty="0" smtClean="0"/>
              <a:t>Insert Routine </a:t>
            </a:r>
            <a:r>
              <a:rPr lang="en-US" dirty="0" smtClean="0"/>
              <a:t>button</a:t>
            </a:r>
          </a:p>
          <a:p>
            <a:endParaRPr lang="en-US" dirty="0" smtClean="0"/>
          </a:p>
          <a:p>
            <a:endParaRPr lang="en-GB" dirty="0"/>
          </a:p>
        </p:txBody>
      </p:sp>
      <p:sp>
        <p:nvSpPr>
          <p:cNvPr id="3" name="Title 2"/>
          <p:cNvSpPr>
            <a:spLocks noGrp="1"/>
          </p:cNvSpPr>
          <p:nvPr>
            <p:ph type="title"/>
          </p:nvPr>
        </p:nvSpPr>
        <p:spPr/>
        <p:txBody>
          <a:bodyPr/>
          <a:lstStyle/>
          <a:p>
            <a:r>
              <a:rPr lang="en-US" dirty="0" smtClean="0"/>
              <a:t>Inserting instructions</a:t>
            </a:r>
            <a:endParaRPr lang="en-GB" dirty="0"/>
          </a:p>
        </p:txBody>
      </p:sp>
      <p:pic>
        <p:nvPicPr>
          <p:cNvPr id="14338" name="Picture 2"/>
          <p:cNvPicPr>
            <a:picLocks noChangeAspect="1" noChangeArrowheads="1"/>
          </p:cNvPicPr>
          <p:nvPr/>
        </p:nvPicPr>
        <p:blipFill>
          <a:blip r:embed="rId2"/>
          <a:srcRect/>
          <a:stretch>
            <a:fillRect/>
          </a:stretch>
        </p:blipFill>
        <p:spPr bwMode="auto">
          <a:xfrm>
            <a:off x="4712450" y="2725281"/>
            <a:ext cx="3974350" cy="1667446"/>
          </a:xfrm>
          <a:prstGeom prst="rect">
            <a:avLst/>
          </a:prstGeom>
          <a:noFill/>
          <a:ln w="9525">
            <a:noFill/>
            <a:miter lim="800000"/>
            <a:headEnd/>
            <a:tailEnd/>
          </a:ln>
        </p:spPr>
      </p:pic>
      <p:sp>
        <p:nvSpPr>
          <p:cNvPr id="5" name="Rectangle 4"/>
          <p:cNvSpPr/>
          <p:nvPr/>
        </p:nvSpPr>
        <p:spPr>
          <a:xfrm>
            <a:off x="648579" y="3244334"/>
            <a:ext cx="3942105" cy="369332"/>
          </a:xfrm>
          <a:prstGeom prst="rect">
            <a:avLst/>
          </a:prstGeom>
        </p:spPr>
        <p:txBody>
          <a:bodyPr wrap="none">
            <a:spAutoFit/>
          </a:bodyPr>
          <a:lstStyle/>
          <a:p>
            <a:r>
              <a:rPr lang="en-US" dirty="0" smtClean="0"/>
              <a:t>Select the Routine you want to insert</a:t>
            </a:r>
            <a:endParaRPr lang="en-GB" dirty="0"/>
          </a:p>
        </p:txBody>
      </p:sp>
      <p:sp>
        <p:nvSpPr>
          <p:cNvPr id="6" name="Rectangle 5"/>
          <p:cNvSpPr/>
          <p:nvPr/>
        </p:nvSpPr>
        <p:spPr>
          <a:xfrm>
            <a:off x="334261" y="4731952"/>
            <a:ext cx="4429418" cy="369332"/>
          </a:xfrm>
          <a:prstGeom prst="rect">
            <a:avLst/>
          </a:prstGeom>
        </p:spPr>
        <p:txBody>
          <a:bodyPr wrap="none">
            <a:spAutoFit/>
          </a:bodyPr>
          <a:lstStyle/>
          <a:p>
            <a:r>
              <a:rPr lang="en-US" dirty="0" smtClean="0"/>
              <a:t>…and then the place you want to insert it</a:t>
            </a:r>
            <a:endParaRPr lang="en-GB" dirty="0"/>
          </a:p>
        </p:txBody>
      </p:sp>
      <p:pic>
        <p:nvPicPr>
          <p:cNvPr id="14339" name="Picture 3"/>
          <p:cNvPicPr>
            <a:picLocks noChangeAspect="1" noChangeArrowheads="1"/>
          </p:cNvPicPr>
          <p:nvPr/>
        </p:nvPicPr>
        <p:blipFill>
          <a:blip r:embed="rId3"/>
          <a:srcRect/>
          <a:stretch>
            <a:fillRect/>
          </a:stretch>
        </p:blipFill>
        <p:spPr bwMode="auto">
          <a:xfrm>
            <a:off x="4960723" y="4497070"/>
            <a:ext cx="2762250" cy="1066800"/>
          </a:xfrm>
          <a:prstGeom prst="rect">
            <a:avLst/>
          </a:prstGeom>
          <a:noFill/>
          <a:ln w="9525">
            <a:noFill/>
            <a:miter lim="800000"/>
            <a:headEnd/>
            <a:tailEnd/>
          </a:ln>
        </p:spPr>
      </p:pic>
      <p:sp>
        <p:nvSpPr>
          <p:cNvPr id="8" name="Rectangle 7"/>
          <p:cNvSpPr/>
          <p:nvPr/>
        </p:nvSpPr>
        <p:spPr>
          <a:xfrm>
            <a:off x="1367481" y="5898292"/>
            <a:ext cx="6427132" cy="6951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NB. If you insert your Loop or Routine in the wrong place you can right-click it and ‘remove’</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You could also add a thank you/goodbye message (that encourages subjects to leave once you’re finished!)</a:t>
            </a:r>
          </a:p>
          <a:p>
            <a:r>
              <a:rPr lang="en-US" sz="2000" dirty="0" smtClean="0"/>
              <a:t>That’s going to be very similar to your instructions Routine</a:t>
            </a:r>
          </a:p>
          <a:p>
            <a:r>
              <a:rPr lang="en-US" sz="2000" dirty="0" smtClean="0"/>
              <a:t>Make sure your </a:t>
            </a:r>
            <a:r>
              <a:rPr lang="en-US" sz="2000" i="1" dirty="0" smtClean="0"/>
              <a:t>instructions </a:t>
            </a:r>
            <a:r>
              <a:rPr lang="en-US" sz="2000" dirty="0" smtClean="0"/>
              <a:t>Routine is selected and go to &gt;Experiment&gt;Copy Routine</a:t>
            </a:r>
          </a:p>
          <a:p>
            <a:r>
              <a:rPr lang="en-US" sz="2000" dirty="0" smtClean="0"/>
              <a:t>Then select &gt;Experiment&gt;Paste Routine</a:t>
            </a:r>
          </a:p>
          <a:p>
            <a:endParaRPr lang="en-US" sz="2000" dirty="0" smtClean="0"/>
          </a:p>
          <a:p>
            <a:r>
              <a:rPr lang="en-US" sz="2000" dirty="0" smtClean="0"/>
              <a:t>This is particularly handy for long/complex routines, and it can be done between different experiments too – but then you may need to make sure that the variables have the same names!</a:t>
            </a:r>
            <a:endParaRPr lang="en-GB" sz="2000" dirty="0"/>
          </a:p>
        </p:txBody>
      </p:sp>
      <p:sp>
        <p:nvSpPr>
          <p:cNvPr id="3" name="Title 2"/>
          <p:cNvSpPr>
            <a:spLocks noGrp="1"/>
          </p:cNvSpPr>
          <p:nvPr>
            <p:ph type="title"/>
          </p:nvPr>
        </p:nvSpPr>
        <p:spPr/>
        <p:txBody>
          <a:bodyPr>
            <a:normAutofit/>
          </a:bodyPr>
          <a:lstStyle/>
          <a:p>
            <a:r>
              <a:rPr lang="en-US" dirty="0" smtClean="0"/>
              <a:t>Copy/paste a Routine</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your goodbye Routine, you need to;</a:t>
            </a:r>
          </a:p>
          <a:p>
            <a:pPr lvl="1"/>
            <a:r>
              <a:rPr lang="en-US" dirty="0" smtClean="0"/>
              <a:t>Rename the </a:t>
            </a:r>
            <a:r>
              <a:rPr lang="en-US" i="1" dirty="0" err="1" smtClean="0"/>
              <a:t>instrText</a:t>
            </a:r>
            <a:r>
              <a:rPr lang="en-US" dirty="0" smtClean="0"/>
              <a:t> Component to be called something new (e.g. </a:t>
            </a:r>
            <a:r>
              <a:rPr lang="en-US" i="1" dirty="0" err="1" smtClean="0"/>
              <a:t>thanksText</a:t>
            </a:r>
            <a:r>
              <a:rPr lang="en-US" dirty="0" smtClean="0"/>
              <a:t>)</a:t>
            </a:r>
          </a:p>
          <a:p>
            <a:pPr lvl="1"/>
            <a:r>
              <a:rPr lang="en-US" dirty="0" smtClean="0"/>
              <a:t>Give it some new text (obviously!)</a:t>
            </a:r>
          </a:p>
          <a:p>
            <a:pPr lvl="1"/>
            <a:endParaRPr lang="en-US" dirty="0" smtClean="0"/>
          </a:p>
          <a:p>
            <a:pPr lvl="1"/>
            <a:r>
              <a:rPr lang="en-US" dirty="0" smtClean="0"/>
              <a:t>Rename the Keyboard Component too</a:t>
            </a:r>
            <a:endParaRPr lang="en-GB" dirty="0"/>
          </a:p>
        </p:txBody>
      </p:sp>
      <p:sp>
        <p:nvSpPr>
          <p:cNvPr id="3" name="Title 2"/>
          <p:cNvSpPr>
            <a:spLocks noGrp="1"/>
          </p:cNvSpPr>
          <p:nvPr>
            <p:ph type="title"/>
          </p:nvPr>
        </p:nvSpPr>
        <p:spPr/>
        <p:txBody>
          <a:bodyPr>
            <a:normAutofit fontScale="90000"/>
          </a:bodyPr>
          <a:lstStyle/>
          <a:p>
            <a:r>
              <a:rPr lang="en-US" dirty="0" smtClean="0"/>
              <a:t>Alter your goodbye message</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end product</a:t>
            </a:r>
            <a:endParaRPr lang="en-GB" dirty="0"/>
          </a:p>
        </p:txBody>
      </p:sp>
      <p:pic>
        <p:nvPicPr>
          <p:cNvPr id="15364" name="Picture 4"/>
          <p:cNvPicPr>
            <a:picLocks noChangeAspect="1" noChangeArrowheads="1"/>
          </p:cNvPicPr>
          <p:nvPr/>
        </p:nvPicPr>
        <p:blipFill>
          <a:blip r:embed="rId2"/>
          <a:srcRect/>
          <a:stretch>
            <a:fillRect/>
          </a:stretch>
        </p:blipFill>
        <p:spPr bwMode="auto">
          <a:xfrm>
            <a:off x="1326064" y="1688757"/>
            <a:ext cx="7649013" cy="4994399"/>
          </a:xfrm>
          <a:prstGeom prst="rect">
            <a:avLst/>
          </a:prstGeom>
          <a:noFill/>
          <a:ln w="9525">
            <a:noFill/>
            <a:miter lim="800000"/>
            <a:headEnd/>
            <a:tailEnd/>
          </a:ln>
        </p:spPr>
      </p:pic>
      <p:sp>
        <p:nvSpPr>
          <p:cNvPr id="7" name="Content Placeholder 6"/>
          <p:cNvSpPr>
            <a:spLocks noGrp="1"/>
          </p:cNvSpPr>
          <p:nvPr>
            <p:ph idx="1"/>
          </p:nvPr>
        </p:nvSpPr>
        <p:spPr>
          <a:xfrm>
            <a:off x="457200" y="1216241"/>
            <a:ext cx="8229600" cy="4790859"/>
          </a:xfrm>
        </p:spPr>
        <p:txBody>
          <a:bodyPr/>
          <a:lstStyle/>
          <a:p>
            <a:r>
              <a:rPr lang="en-US" dirty="0" smtClean="0"/>
              <a:t>Remember to save!</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t>Pictures in the Head</a:t>
            </a:r>
          </a:p>
        </p:txBody>
      </p:sp>
      <p:sp>
        <p:nvSpPr>
          <p:cNvPr id="10243" name="Rectangle 3"/>
          <p:cNvSpPr>
            <a:spLocks noGrp="1" noChangeArrowheads="1"/>
          </p:cNvSpPr>
          <p:nvPr>
            <p:ph type="body" idx="1"/>
          </p:nvPr>
        </p:nvSpPr>
        <p:spPr/>
        <p:txBody>
          <a:bodyPr/>
          <a:lstStyle/>
          <a:p>
            <a:r>
              <a:rPr lang="en-GB" sz="2800" dirty="0" err="1"/>
              <a:t>Pylyshyn</a:t>
            </a:r>
            <a:r>
              <a:rPr lang="en-GB" sz="2800" dirty="0"/>
              <a:t> (1973) argues that whatever </a:t>
            </a:r>
            <a:r>
              <a:rPr lang="en-GB" sz="2800" dirty="0" smtClean="0"/>
              <a:t>a imagery might be, </a:t>
            </a:r>
            <a:r>
              <a:rPr lang="en-GB" sz="2800" dirty="0"/>
              <a:t>it cannot be a ‘picture in the head’ or a ‘mental photograph’</a:t>
            </a:r>
          </a:p>
          <a:p>
            <a:pPr lvl="1"/>
            <a:r>
              <a:rPr lang="en-GB" sz="2400" dirty="0"/>
              <a:t>There would be far to many of them</a:t>
            </a:r>
          </a:p>
          <a:p>
            <a:pPr lvl="1"/>
            <a:r>
              <a:rPr lang="en-GB" sz="2400" dirty="0"/>
              <a:t>There no possible means of organising them</a:t>
            </a:r>
          </a:p>
          <a:p>
            <a:r>
              <a:rPr lang="en-GB" sz="2800" dirty="0"/>
              <a:t>Imagery is ‘conceptual’ and must be constructed from a more abstract form</a:t>
            </a:r>
          </a:p>
          <a:p>
            <a:pPr lvl="1"/>
            <a:r>
              <a:rPr lang="en-GB" sz="2400" dirty="0"/>
              <a:t>The presence of imagery is epiphenomenal, i.e. not the functional process itself</a:t>
            </a:r>
          </a:p>
          <a:p>
            <a:pPr lvl="1"/>
            <a:endParaRPr lang="en-GB"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GB" sz="4000"/>
              <a:t>Experiments on the Rotation of Mental Images</a:t>
            </a:r>
          </a:p>
        </p:txBody>
      </p:sp>
      <p:sp>
        <p:nvSpPr>
          <p:cNvPr id="11267" name="Rectangle 3"/>
          <p:cNvSpPr>
            <a:spLocks noGrp="1" noChangeArrowheads="1"/>
          </p:cNvSpPr>
          <p:nvPr>
            <p:ph type="body" idx="1"/>
          </p:nvPr>
        </p:nvSpPr>
        <p:spPr>
          <a:xfrm>
            <a:off x="457200" y="1857374"/>
            <a:ext cx="8229600" cy="4149725"/>
          </a:xfrm>
        </p:spPr>
        <p:txBody>
          <a:bodyPr/>
          <a:lstStyle/>
          <a:p>
            <a:pPr>
              <a:lnSpc>
                <a:spcPct val="80000"/>
              </a:lnSpc>
            </a:pPr>
            <a:r>
              <a:rPr lang="en-GB" sz="2800" dirty="0"/>
              <a:t>Roger </a:t>
            </a:r>
            <a:r>
              <a:rPr lang="en-GB" sz="2800" dirty="0" err="1"/>
              <a:t>Shepard</a:t>
            </a:r>
            <a:r>
              <a:rPr lang="en-GB" sz="2800" dirty="0"/>
              <a:t> and his colleagues designed a series of studies that looked at the extent to which people could manipulate their own mental images</a:t>
            </a:r>
          </a:p>
          <a:p>
            <a:pPr>
              <a:lnSpc>
                <a:spcPct val="80000"/>
              </a:lnSpc>
            </a:pPr>
            <a:r>
              <a:rPr lang="en-GB" sz="2800" dirty="0" err="1"/>
              <a:t>Shepard</a:t>
            </a:r>
            <a:r>
              <a:rPr lang="en-GB" sz="2800" dirty="0"/>
              <a:t> &amp; Metzler (1971) </a:t>
            </a:r>
          </a:p>
          <a:p>
            <a:pPr lvl="1">
              <a:lnSpc>
                <a:spcPct val="80000"/>
              </a:lnSpc>
            </a:pPr>
            <a:r>
              <a:rPr lang="en-GB" sz="2400" dirty="0"/>
              <a:t>showed subjects pairs of 3-D line drawings</a:t>
            </a:r>
          </a:p>
          <a:p>
            <a:pPr lvl="1">
              <a:lnSpc>
                <a:spcPct val="80000"/>
              </a:lnSpc>
            </a:pPr>
            <a:r>
              <a:rPr lang="en-GB" sz="2400" dirty="0"/>
              <a:t>1600 pairs were generated</a:t>
            </a:r>
          </a:p>
          <a:p>
            <a:pPr lvl="2">
              <a:lnSpc>
                <a:spcPct val="80000"/>
              </a:lnSpc>
            </a:pPr>
            <a:r>
              <a:rPr lang="en-GB" sz="2000" dirty="0"/>
              <a:t>In some pairs the second image was a rotation of the first</a:t>
            </a:r>
          </a:p>
          <a:p>
            <a:pPr lvl="2">
              <a:lnSpc>
                <a:spcPct val="80000"/>
              </a:lnSpc>
            </a:pPr>
            <a:r>
              <a:rPr lang="en-GB" sz="2000" dirty="0"/>
              <a:t>Some pairs contained two different images</a:t>
            </a:r>
          </a:p>
          <a:p>
            <a:pPr lvl="1">
              <a:lnSpc>
                <a:spcPct val="80000"/>
              </a:lnSpc>
            </a:pPr>
            <a:r>
              <a:rPr lang="en-GB" sz="2400" dirty="0"/>
              <a:t>The rotations varied from 0 to 180 degrees</a:t>
            </a:r>
          </a:p>
          <a:p>
            <a:pPr lvl="2">
              <a:lnSpc>
                <a:spcPct val="80000"/>
              </a:lnSpc>
            </a:pPr>
            <a:endParaRPr lang="en-GB" sz="2000" dirty="0"/>
          </a:p>
          <a:p>
            <a:pPr>
              <a:lnSpc>
                <a:spcPct val="80000"/>
              </a:lnSpc>
            </a:pPr>
            <a:endParaRPr lang="en-GB" sz="28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t>An example pair of stimuli</a:t>
            </a:r>
          </a:p>
        </p:txBody>
      </p:sp>
      <p:sp>
        <p:nvSpPr>
          <p:cNvPr id="12291" name="Rectangle 3"/>
          <p:cNvSpPr>
            <a:spLocks noGrp="1" noChangeArrowheads="1"/>
          </p:cNvSpPr>
          <p:nvPr>
            <p:ph type="body" sz="half" idx="1"/>
          </p:nvPr>
        </p:nvSpPr>
        <p:spPr>
          <a:xfrm>
            <a:off x="174929" y="1981200"/>
            <a:ext cx="4810539" cy="4114800"/>
          </a:xfrm>
        </p:spPr>
        <p:txBody>
          <a:bodyPr/>
          <a:lstStyle/>
          <a:p>
            <a:r>
              <a:rPr lang="en-GB" sz="2800" dirty="0"/>
              <a:t>The picture to the right shows some typical pairs of stimuli taken from </a:t>
            </a:r>
            <a:r>
              <a:rPr lang="en-GB" sz="2800" dirty="0" err="1"/>
              <a:t>Shepard</a:t>
            </a:r>
            <a:r>
              <a:rPr lang="en-GB" sz="2800" dirty="0"/>
              <a:t> &amp; Metzler (1971) </a:t>
            </a:r>
          </a:p>
          <a:p>
            <a:pPr lvl="1"/>
            <a:r>
              <a:rPr lang="en-GB" sz="2400" i="1" dirty="0"/>
              <a:t>Science</a:t>
            </a:r>
            <a:r>
              <a:rPr lang="en-GB" sz="2400" dirty="0"/>
              <a:t>, 171, pp701-703.</a:t>
            </a:r>
          </a:p>
        </p:txBody>
      </p:sp>
      <p:pic>
        <p:nvPicPr>
          <p:cNvPr id="12293" name="Picture 5" descr="rotation006"/>
          <p:cNvPicPr>
            <a:picLocks noChangeAspect="1" noChangeArrowheads="1"/>
          </p:cNvPicPr>
          <p:nvPr/>
        </p:nvPicPr>
        <p:blipFill>
          <a:blip r:embed="rId2"/>
          <a:srcRect/>
          <a:stretch>
            <a:fillRect/>
          </a:stretch>
        </p:blipFill>
        <p:spPr bwMode="auto">
          <a:xfrm>
            <a:off x="5402704" y="1704975"/>
            <a:ext cx="2990850" cy="439102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Results of the Experiment</a:t>
            </a:r>
          </a:p>
        </p:txBody>
      </p:sp>
      <p:sp>
        <p:nvSpPr>
          <p:cNvPr id="13315" name="AutoShape 3"/>
          <p:cNvSpPr>
            <a:spLocks noGrp="1" noChangeAspect="1" noChangeArrowheads="1"/>
          </p:cNvSpPr>
          <p:nvPr>
            <p:ph type="body" idx="1"/>
          </p:nvPr>
        </p:nvSpPr>
        <p:spPr>
          <a:xfrm>
            <a:off x="314082" y="1775284"/>
            <a:ext cx="4997395" cy="4114800"/>
          </a:xfrm>
          <a:noFill/>
          <a:ln/>
        </p:spPr>
        <p:txBody>
          <a:bodyPr/>
          <a:lstStyle/>
          <a:p>
            <a:pPr>
              <a:lnSpc>
                <a:spcPct val="90000"/>
              </a:lnSpc>
            </a:pPr>
            <a:r>
              <a:rPr lang="en-GB" dirty="0"/>
              <a:t>The </a:t>
            </a:r>
            <a:r>
              <a:rPr lang="en-GB" dirty="0" smtClean="0"/>
              <a:t>subjects’ </a:t>
            </a:r>
            <a:r>
              <a:rPr lang="en-GB" dirty="0"/>
              <a:t>task in the experiment was to decide whether the two images were the same or different</a:t>
            </a:r>
          </a:p>
          <a:p>
            <a:pPr>
              <a:lnSpc>
                <a:spcPct val="90000"/>
              </a:lnSpc>
            </a:pPr>
            <a:r>
              <a:rPr lang="en-GB" dirty="0"/>
              <a:t>The graph on the right shows the time</a:t>
            </a:r>
            <a:r>
              <a:rPr lang="en-GB" dirty="0" smtClean="0"/>
              <a:t> to </a:t>
            </a:r>
            <a:r>
              <a:rPr lang="en-GB" dirty="0"/>
              <a:t>respond to pairs of stimuli as a function of the difference in degrees between the members of the pair</a:t>
            </a:r>
          </a:p>
        </p:txBody>
      </p:sp>
      <p:cxnSp>
        <p:nvCxnSpPr>
          <p:cNvPr id="6" name="Straight Connector 5"/>
          <p:cNvCxnSpPr/>
          <p:nvPr/>
        </p:nvCxnSpPr>
        <p:spPr>
          <a:xfrm rot="5400000">
            <a:off x="5164381" y="3192438"/>
            <a:ext cx="2186609"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6257686" y="4285743"/>
            <a:ext cx="2361537" cy="0"/>
          </a:xfrm>
          <a:prstGeom prst="line">
            <a:avLst/>
          </a:prstGeom>
          <a:ln w="25400"/>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101233" y="4378764"/>
            <a:ext cx="312906" cy="369332"/>
          </a:xfrm>
          <a:prstGeom prst="rect">
            <a:avLst/>
          </a:prstGeom>
          <a:noFill/>
        </p:spPr>
        <p:txBody>
          <a:bodyPr wrap="none" rtlCol="0">
            <a:spAutoFit/>
          </a:bodyPr>
          <a:lstStyle/>
          <a:p>
            <a:r>
              <a:rPr lang="en-GB" dirty="0" smtClean="0"/>
              <a:t>0</a:t>
            </a:r>
            <a:endParaRPr lang="en-GB" dirty="0"/>
          </a:p>
        </p:txBody>
      </p:sp>
      <p:sp>
        <p:nvSpPr>
          <p:cNvPr id="10" name="TextBox 9"/>
          <p:cNvSpPr txBox="1"/>
          <p:nvPr/>
        </p:nvSpPr>
        <p:spPr>
          <a:xfrm>
            <a:off x="8344034" y="4378764"/>
            <a:ext cx="569387" cy="369332"/>
          </a:xfrm>
          <a:prstGeom prst="rect">
            <a:avLst/>
          </a:prstGeom>
          <a:noFill/>
        </p:spPr>
        <p:txBody>
          <a:bodyPr wrap="none" rtlCol="0">
            <a:spAutoFit/>
          </a:bodyPr>
          <a:lstStyle/>
          <a:p>
            <a:r>
              <a:rPr lang="en-GB" dirty="0" smtClean="0"/>
              <a:t>180</a:t>
            </a:r>
            <a:endParaRPr lang="en-GB" dirty="0"/>
          </a:p>
        </p:txBody>
      </p:sp>
      <p:cxnSp>
        <p:nvCxnSpPr>
          <p:cNvPr id="12" name="Straight Connector 11"/>
          <p:cNvCxnSpPr/>
          <p:nvPr/>
        </p:nvCxnSpPr>
        <p:spPr>
          <a:xfrm flipV="1">
            <a:off x="6257685" y="2099133"/>
            <a:ext cx="2218414" cy="1351723"/>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6829494" y="4707446"/>
            <a:ext cx="1646605" cy="369332"/>
          </a:xfrm>
          <a:prstGeom prst="rect">
            <a:avLst/>
          </a:prstGeom>
          <a:noFill/>
        </p:spPr>
        <p:txBody>
          <a:bodyPr wrap="none" rtlCol="0">
            <a:spAutoFit/>
          </a:bodyPr>
          <a:lstStyle/>
          <a:p>
            <a:r>
              <a:rPr lang="en-GB" dirty="0" smtClean="0"/>
              <a:t>Rotation (deg)</a:t>
            </a:r>
            <a:endParaRPr lang="en-GB" dirty="0"/>
          </a:p>
        </p:txBody>
      </p:sp>
      <p:sp>
        <p:nvSpPr>
          <p:cNvPr id="14" name="TextBox 13"/>
          <p:cNvSpPr txBox="1"/>
          <p:nvPr/>
        </p:nvSpPr>
        <p:spPr>
          <a:xfrm rot="16200000">
            <a:off x="4745957" y="3023095"/>
            <a:ext cx="2056973" cy="369332"/>
          </a:xfrm>
          <a:prstGeom prst="rect">
            <a:avLst/>
          </a:prstGeom>
          <a:noFill/>
        </p:spPr>
        <p:txBody>
          <a:bodyPr wrap="none" rtlCol="0">
            <a:spAutoFit/>
          </a:bodyPr>
          <a:lstStyle/>
          <a:p>
            <a:r>
              <a:rPr lang="en-GB" dirty="0" smtClean="0"/>
              <a:t>Response time (s)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t>Rotating Letters</a:t>
            </a:r>
          </a:p>
        </p:txBody>
      </p:sp>
      <p:sp>
        <p:nvSpPr>
          <p:cNvPr id="14339" name="Rectangle 3"/>
          <p:cNvSpPr>
            <a:spLocks noGrp="1" noChangeArrowheads="1"/>
          </p:cNvSpPr>
          <p:nvPr>
            <p:ph type="body" idx="1"/>
          </p:nvPr>
        </p:nvSpPr>
        <p:spPr/>
        <p:txBody>
          <a:bodyPr/>
          <a:lstStyle/>
          <a:p>
            <a:pPr>
              <a:lnSpc>
                <a:spcPct val="80000"/>
              </a:lnSpc>
            </a:pPr>
            <a:r>
              <a:rPr lang="en-GB" sz="2400" dirty="0"/>
              <a:t>Cooper &amp; </a:t>
            </a:r>
            <a:r>
              <a:rPr lang="en-GB" sz="2400" dirty="0" err="1"/>
              <a:t>Shepard</a:t>
            </a:r>
            <a:r>
              <a:rPr lang="en-GB" sz="2400" dirty="0"/>
              <a:t> (1973) extended the findings by examining whether similar effects could be found when subjects had to recall a particular image</a:t>
            </a:r>
          </a:p>
          <a:p>
            <a:pPr>
              <a:lnSpc>
                <a:spcPct val="80000"/>
              </a:lnSpc>
            </a:pPr>
            <a:r>
              <a:rPr lang="en-GB" sz="2400" dirty="0"/>
              <a:t>Subjects had to judge whether the letter was ‘normal’ or presented as a ‘mirror’ image</a:t>
            </a:r>
          </a:p>
          <a:p>
            <a:pPr>
              <a:lnSpc>
                <a:spcPct val="80000"/>
              </a:lnSpc>
            </a:pPr>
            <a:endParaRPr lang="en-GB" sz="2400" dirty="0"/>
          </a:p>
          <a:p>
            <a:pPr>
              <a:lnSpc>
                <a:spcPct val="80000"/>
              </a:lnSpc>
            </a:pPr>
            <a:endParaRPr lang="en-GB" sz="2400" dirty="0"/>
          </a:p>
          <a:p>
            <a:pPr>
              <a:lnSpc>
                <a:spcPct val="80000"/>
              </a:lnSpc>
            </a:pPr>
            <a:endParaRPr lang="en-GB" sz="2400" dirty="0"/>
          </a:p>
          <a:p>
            <a:pPr>
              <a:lnSpc>
                <a:spcPct val="80000"/>
              </a:lnSpc>
            </a:pPr>
            <a:endParaRPr lang="en-GB" sz="2400" dirty="0"/>
          </a:p>
          <a:p>
            <a:pPr>
              <a:lnSpc>
                <a:spcPct val="80000"/>
              </a:lnSpc>
            </a:pPr>
            <a:r>
              <a:rPr lang="en-GB" sz="2400" dirty="0"/>
              <a:t>When the letters were rotated the same results were found</a:t>
            </a:r>
          </a:p>
          <a:p>
            <a:pPr>
              <a:lnSpc>
                <a:spcPct val="80000"/>
              </a:lnSpc>
            </a:pPr>
            <a:endParaRPr lang="en-GB" sz="2400" dirty="0"/>
          </a:p>
        </p:txBody>
      </p:sp>
      <p:pic>
        <p:nvPicPr>
          <p:cNvPr id="14340" name="Picture 4"/>
          <p:cNvPicPr>
            <a:picLocks noChangeAspect="1" noChangeArrowheads="1"/>
          </p:cNvPicPr>
          <p:nvPr/>
        </p:nvPicPr>
        <p:blipFill>
          <a:blip r:embed="rId2"/>
          <a:srcRect/>
          <a:stretch>
            <a:fillRect/>
          </a:stretch>
        </p:blipFill>
        <p:spPr bwMode="auto">
          <a:xfrm>
            <a:off x="3924300" y="3706813"/>
            <a:ext cx="1123950" cy="1162050"/>
          </a:xfrm>
          <a:prstGeom prst="rect">
            <a:avLst/>
          </a:prstGeom>
          <a:noFill/>
          <a:ln w="9525">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Today’s Practical</a:t>
            </a:r>
          </a:p>
        </p:txBody>
      </p:sp>
      <p:sp>
        <p:nvSpPr>
          <p:cNvPr id="15363" name="Rectangle 3"/>
          <p:cNvSpPr>
            <a:spLocks noGrp="1" noChangeArrowheads="1"/>
          </p:cNvSpPr>
          <p:nvPr>
            <p:ph type="body" idx="1"/>
          </p:nvPr>
        </p:nvSpPr>
        <p:spPr>
          <a:xfrm>
            <a:off x="457200" y="1619250"/>
            <a:ext cx="5132577" cy="4476750"/>
          </a:xfrm>
        </p:spPr>
        <p:txBody>
          <a:bodyPr/>
          <a:lstStyle/>
          <a:p>
            <a:pPr>
              <a:lnSpc>
                <a:spcPct val="80000"/>
              </a:lnSpc>
            </a:pPr>
            <a:r>
              <a:rPr lang="en-GB" dirty="0" smtClean="0"/>
              <a:t>A replication of Cooper &amp; </a:t>
            </a:r>
            <a:r>
              <a:rPr lang="en-GB" dirty="0" err="1" smtClean="0"/>
              <a:t>Shepard’s</a:t>
            </a:r>
            <a:r>
              <a:rPr lang="en-GB" dirty="0" smtClean="0"/>
              <a:t> (1973) experiment using letters</a:t>
            </a:r>
          </a:p>
          <a:p>
            <a:pPr>
              <a:lnSpc>
                <a:spcPct val="80000"/>
              </a:lnSpc>
            </a:pPr>
            <a:r>
              <a:rPr lang="en-GB" dirty="0" smtClean="0"/>
              <a:t>The analysis of the data will look at the correlation between the RT and the angle of rotation</a:t>
            </a:r>
          </a:p>
          <a:p>
            <a:pPr>
              <a:lnSpc>
                <a:spcPct val="80000"/>
              </a:lnSpc>
            </a:pPr>
            <a:r>
              <a:rPr lang="en-GB" dirty="0" smtClean="0">
                <a:solidFill>
                  <a:srgbClr val="FF0000"/>
                </a:solidFill>
              </a:rPr>
              <a:t>NB It is possible to use Pearson’s coefficient of correlation to examine experimental data, not just data from </a:t>
            </a:r>
            <a:r>
              <a:rPr lang="en-GB" i="1" dirty="0" err="1" smtClean="0">
                <a:solidFill>
                  <a:srgbClr val="FF0000"/>
                </a:solidFill>
              </a:rPr>
              <a:t>correlational</a:t>
            </a:r>
            <a:r>
              <a:rPr lang="en-GB" i="1" dirty="0" smtClean="0">
                <a:solidFill>
                  <a:srgbClr val="FF0000"/>
                </a:solidFill>
              </a:rPr>
              <a:t> design</a:t>
            </a:r>
            <a:r>
              <a:rPr lang="en-GB" dirty="0" smtClean="0">
                <a:solidFill>
                  <a:srgbClr val="FF0000"/>
                </a:solidFill>
              </a:rPr>
              <a:t>!</a:t>
            </a:r>
          </a:p>
          <a:p>
            <a:pPr>
              <a:lnSpc>
                <a:spcPct val="80000"/>
              </a:lnSpc>
            </a:pPr>
            <a:endParaRPr lang="en-GB" dirty="0"/>
          </a:p>
        </p:txBody>
      </p:sp>
      <p:cxnSp>
        <p:nvCxnSpPr>
          <p:cNvPr id="5" name="Straight Connector 4"/>
          <p:cNvCxnSpPr/>
          <p:nvPr/>
        </p:nvCxnSpPr>
        <p:spPr>
          <a:xfrm rot="5400000">
            <a:off x="5164381" y="3192438"/>
            <a:ext cx="2186609"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257686" y="4285743"/>
            <a:ext cx="2361537" cy="0"/>
          </a:xfrm>
          <a:prstGeom prst="line">
            <a:avLst/>
          </a:prstGeom>
          <a:ln w="25400"/>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6101233" y="4378764"/>
            <a:ext cx="312906" cy="369332"/>
          </a:xfrm>
          <a:prstGeom prst="rect">
            <a:avLst/>
          </a:prstGeom>
          <a:noFill/>
        </p:spPr>
        <p:txBody>
          <a:bodyPr wrap="none" rtlCol="0">
            <a:spAutoFit/>
          </a:bodyPr>
          <a:lstStyle/>
          <a:p>
            <a:r>
              <a:rPr lang="en-GB" dirty="0" smtClean="0"/>
              <a:t>0</a:t>
            </a:r>
            <a:endParaRPr lang="en-GB" dirty="0"/>
          </a:p>
        </p:txBody>
      </p:sp>
      <p:sp>
        <p:nvSpPr>
          <p:cNvPr id="8" name="TextBox 7"/>
          <p:cNvSpPr txBox="1"/>
          <p:nvPr/>
        </p:nvSpPr>
        <p:spPr>
          <a:xfrm>
            <a:off x="8344034" y="4378764"/>
            <a:ext cx="569387" cy="369332"/>
          </a:xfrm>
          <a:prstGeom prst="rect">
            <a:avLst/>
          </a:prstGeom>
          <a:noFill/>
        </p:spPr>
        <p:txBody>
          <a:bodyPr wrap="none" rtlCol="0">
            <a:spAutoFit/>
          </a:bodyPr>
          <a:lstStyle/>
          <a:p>
            <a:r>
              <a:rPr lang="en-GB" dirty="0" smtClean="0"/>
              <a:t>180</a:t>
            </a:r>
            <a:endParaRPr lang="en-GB" dirty="0"/>
          </a:p>
        </p:txBody>
      </p:sp>
      <p:cxnSp>
        <p:nvCxnSpPr>
          <p:cNvPr id="9" name="Straight Connector 8"/>
          <p:cNvCxnSpPr/>
          <p:nvPr/>
        </p:nvCxnSpPr>
        <p:spPr>
          <a:xfrm flipV="1">
            <a:off x="6257685" y="2099133"/>
            <a:ext cx="2218414" cy="1351723"/>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6829494" y="4707446"/>
            <a:ext cx="1646605" cy="369332"/>
          </a:xfrm>
          <a:prstGeom prst="rect">
            <a:avLst/>
          </a:prstGeom>
          <a:noFill/>
        </p:spPr>
        <p:txBody>
          <a:bodyPr wrap="none" rtlCol="0">
            <a:spAutoFit/>
          </a:bodyPr>
          <a:lstStyle/>
          <a:p>
            <a:r>
              <a:rPr lang="en-GB" dirty="0" smtClean="0"/>
              <a:t>Rotation (deg)</a:t>
            </a:r>
            <a:endParaRPr lang="en-GB" dirty="0"/>
          </a:p>
        </p:txBody>
      </p:sp>
      <p:sp>
        <p:nvSpPr>
          <p:cNvPr id="11" name="TextBox 10"/>
          <p:cNvSpPr txBox="1"/>
          <p:nvPr/>
        </p:nvSpPr>
        <p:spPr>
          <a:xfrm rot="16200000">
            <a:off x="4745957" y="3023095"/>
            <a:ext cx="2056973" cy="369332"/>
          </a:xfrm>
          <a:prstGeom prst="rect">
            <a:avLst/>
          </a:prstGeom>
          <a:noFill/>
        </p:spPr>
        <p:txBody>
          <a:bodyPr wrap="none" rtlCol="0">
            <a:spAutoFit/>
          </a:bodyPr>
          <a:lstStyle/>
          <a:p>
            <a:r>
              <a:rPr lang="en-GB" dirty="0" smtClean="0"/>
              <a:t>Response time (s)</a:t>
            </a:r>
            <a:endParaRPr lang="en-GB"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Concourse.thmx</Template>
  <TotalTime>13798</TotalTime>
  <Words>2387</Words>
  <Application>Microsoft Macintosh PowerPoint</Application>
  <PresentationFormat>On-screen Show (4:3)</PresentationFormat>
  <Paragraphs>224</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Concourse</vt:lpstr>
      <vt:lpstr>First year practicals</vt:lpstr>
      <vt:lpstr>Measuring Mental Imagery</vt:lpstr>
      <vt:lpstr>Dual Coding Hypothesis</vt:lpstr>
      <vt:lpstr>Pictures in the Head</vt:lpstr>
      <vt:lpstr>Experiments on the Rotation of Mental Images</vt:lpstr>
      <vt:lpstr>An example pair of stimuli</vt:lpstr>
      <vt:lpstr>Results of the Experiment</vt:lpstr>
      <vt:lpstr>Rotating Letters</vt:lpstr>
      <vt:lpstr>Today’s Practical</vt:lpstr>
      <vt:lpstr>Creating the PsychoPy experiment</vt:lpstr>
      <vt:lpstr>Setting up trial types</vt:lpstr>
      <vt:lpstr>Creating our ‘trial types’ file</vt:lpstr>
      <vt:lpstr>Creating our ‘trial types’ file</vt:lpstr>
      <vt:lpstr>Creating our ‘trial types’ file</vt:lpstr>
      <vt:lpstr>Create a new experiment in PsychoPy Builder</vt:lpstr>
      <vt:lpstr>Setting the experiment properties</vt:lpstr>
      <vt:lpstr>Setting the experiment properties</vt:lpstr>
      <vt:lpstr>Save your experiment</vt:lpstr>
      <vt:lpstr>Creating your trial Routine</vt:lpstr>
      <vt:lpstr>Adding a fixation point</vt:lpstr>
      <vt:lpstr>Create the main stimulus</vt:lpstr>
      <vt:lpstr>Create the main stimulus</vt:lpstr>
      <vt:lpstr>Stimulus Orientation</vt:lpstr>
      <vt:lpstr>Stimulus size</vt:lpstr>
      <vt:lpstr>Get a response</vt:lpstr>
      <vt:lpstr>Get a response</vt:lpstr>
      <vt:lpstr>Overview of trial</vt:lpstr>
      <vt:lpstr>Add a loop to repeat trials</vt:lpstr>
      <vt:lpstr>Add a loop to repeat trials</vt:lpstr>
      <vt:lpstr>Adding instructions</vt:lpstr>
      <vt:lpstr>Adding instructions</vt:lpstr>
      <vt:lpstr>Ending instructions</vt:lpstr>
      <vt:lpstr>Inserting instructions</vt:lpstr>
      <vt:lpstr>Copy/paste a Routine</vt:lpstr>
      <vt:lpstr>Alter your goodbye message</vt:lpstr>
      <vt:lpstr>The end product</vt:lpstr>
    </vt:vector>
  </TitlesOfParts>
  <Company>School of Psychology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year practicals</dc:title>
  <dc:creator>Jon Peirce</dc:creator>
  <cp:lastModifiedBy>Jon Peirce</cp:lastModifiedBy>
  <cp:revision>154</cp:revision>
  <dcterms:created xsi:type="dcterms:W3CDTF">2010-11-24T14:18:12Z</dcterms:created>
  <dcterms:modified xsi:type="dcterms:W3CDTF">2011-06-21T07:58:51Z</dcterms:modified>
</cp:coreProperties>
</file>