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14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5B64"/>
    <a:srgbClr val="2DA2BF"/>
    <a:srgbClr val="DA1F28"/>
    <a:srgbClr val="4EB0CA"/>
    <a:srgbClr val="DB3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1" autoAdjust="0"/>
    <p:restoredTop sz="86398" autoAdjust="0"/>
  </p:normalViewPr>
  <p:slideViewPr>
    <p:cSldViewPr snapToGrid="0" snapToObjects="1">
      <p:cViewPr varScale="1">
        <p:scale>
          <a:sx n="127" d="100"/>
          <a:sy n="127" d="100"/>
        </p:scale>
        <p:origin x="-656" y="-96"/>
      </p:cViewPr>
      <p:guideLst>
        <p:guide orient="horz" pos="2160"/>
        <p:guide pos="2040"/>
      </p:guideLst>
    </p:cSldViewPr>
  </p:slideViewPr>
  <p:outlineViewPr>
    <p:cViewPr>
      <p:scale>
        <a:sx n="33" d="100"/>
        <a:sy n="33" d="100"/>
      </p:scale>
      <p:origin x="0" y="2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DB1B6E9-EB5A-4CCA-8912-2E2937C71F4A}" type="datetimeFigureOut">
              <a:rPr lang="en-US"/>
              <a:pPr>
                <a:defRPr/>
              </a:pPr>
              <a:t>21/06/2011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599E37-0461-4ADD-9E00-FF4EB380A6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718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046C58D-EB06-476A-A8A4-C2D22E4C101B}" type="datetimeFigureOut">
              <a:rPr lang="en-US"/>
              <a:pPr>
                <a:defRPr/>
              </a:pPr>
              <a:t>21/06/2011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D82A289-F2B5-4A70-9B7D-7292CDB4104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56F0E-FD02-4E1F-8652-03788413A4D0}" type="datetimeFigureOut">
              <a:rPr lang="en-US"/>
              <a:pPr>
                <a:defRPr/>
              </a:pPr>
              <a:t>21/06/2011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57E02-95F8-4FEA-919B-9B4B8555C6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77707-0A15-4DC5-BD11-8C601720EDEA}" type="datetimeFigureOut">
              <a:rPr lang="en-US"/>
              <a:pPr>
                <a:defRPr/>
              </a:pPr>
              <a:t>21/06/2011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0A415-1384-4197-A59D-435DC0BFD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15D93-2745-4CE7-96E2-9DED5DCD2F00}" type="datetimeFigureOut">
              <a:rPr lang="en-US"/>
              <a:pPr>
                <a:defRPr/>
              </a:pPr>
              <a:t>21/06/2011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C7379-A8C2-4BF2-9821-66465A653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8AE2A-5E27-4C29-BBDD-7C4E38F29B3E}" type="datetimeFigureOut">
              <a:rPr lang="en-US"/>
              <a:pPr>
                <a:defRPr/>
              </a:pPr>
              <a:t>21/06/2011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3378F-72CB-4CCE-A633-142A6E33D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13139-FF08-4D89-B549-B226E83B41F6}" type="datetimeFigureOut">
              <a:rPr lang="en-US"/>
              <a:pPr>
                <a:defRPr/>
              </a:pPr>
              <a:t>21/06/2011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7C835-8FDF-4EB0-AE9B-C299B470C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03E19-AD37-49F2-9ADE-7D9199E7AE28}" type="datetimeFigureOut">
              <a:rPr lang="en-US"/>
              <a:pPr>
                <a:defRPr/>
              </a:pPr>
              <a:t>21/06/2011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0F014-3AFA-4E40-BE0F-0F17147F7B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FC09F-B04C-4FB3-A427-21D87B80B689}" type="datetimeFigureOut">
              <a:rPr lang="en-US"/>
              <a:pPr>
                <a:defRPr/>
              </a:pPr>
              <a:t>21/06/2011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41471-5A78-4B3B-B7F3-C6229912D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90FAE-C9A2-4EFD-AD7C-312044DB7820}" type="datetimeFigureOut">
              <a:rPr lang="en-US"/>
              <a:pPr>
                <a:defRPr/>
              </a:pPr>
              <a:t>21/06/2011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95F4A-7EAA-497C-B6BF-28A8D9B6F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71B8A-4E5F-44F0-ACEC-1E62EDBC35F2}" type="datetimeFigureOut">
              <a:rPr lang="en-US"/>
              <a:pPr>
                <a:defRPr/>
              </a:pPr>
              <a:t>21/06/2011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076D6-816D-43EA-B497-45090AA10165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77E087-8B66-46AE-AC7B-354999425D0D}" type="datetimeFigureOut">
              <a:rPr lang="en-US"/>
              <a:pPr>
                <a:defRPr/>
              </a:pPr>
              <a:t>21/06/2011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D660AE-88FC-4D06-8826-C9182091C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7865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FADC02C-4639-44E6-B332-373850CFDF19}" type="datetimeFigureOut">
              <a:rPr lang="en-US"/>
              <a:pPr>
                <a:defRPr/>
              </a:pPr>
              <a:t>21/06/2011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C484EE39-5173-4229-A14F-71CCBC62C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7" name="Picture 10" descr="un_tf_cmyk.eps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435850" y="69850"/>
            <a:ext cx="16446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  <p:sldLayoutId id="2147484425" r:id="rId2"/>
    <p:sldLayoutId id="2147484427" r:id="rId3"/>
    <p:sldLayoutId id="2147484428" r:id="rId4"/>
    <p:sldLayoutId id="2147484429" r:id="rId5"/>
    <p:sldLayoutId id="2147484430" r:id="rId6"/>
    <p:sldLayoutId id="2147484424" r:id="rId7"/>
    <p:sldLayoutId id="2147484431" r:id="rId8"/>
    <p:sldLayoutId id="2147484432" r:id="rId9"/>
    <p:sldLayoutId id="2147484423" r:id="rId10"/>
    <p:sldLayoutId id="214748442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</p:titleStyle>
    <p:bodyStyle>
      <a:lvl1pPr marL="365125" indent="-255588" algn="l" rtl="0" fontAlgn="base">
        <a:spcBef>
          <a:spcPts val="12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of data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97306"/>
            <a:ext cx="8229600" cy="4409794"/>
          </a:xfrm>
        </p:spPr>
        <p:txBody>
          <a:bodyPr/>
          <a:lstStyle/>
          <a:p>
            <a:r>
              <a:rPr lang="en-GB" dirty="0" smtClean="0"/>
              <a:t>Today, we’re going to determine</a:t>
            </a:r>
          </a:p>
          <a:p>
            <a:pPr lvl="1"/>
            <a:r>
              <a:rPr lang="en-GB" dirty="0" smtClean="0"/>
              <a:t>for each participant, the strength of relationship between orientation and RT (using a correlation coefficient)</a:t>
            </a:r>
          </a:p>
          <a:p>
            <a:pPr lvl="1"/>
            <a:r>
              <a:rPr lang="en-GB" dirty="0" smtClean="0"/>
              <a:t>whether this is significantly greater than zero on average across subjects (using a </a:t>
            </a:r>
            <a:r>
              <a:rPr lang="en-GB" b="1" dirty="0" smtClean="0"/>
              <a:t>one-sample </a:t>
            </a:r>
            <a:r>
              <a:rPr lang="en-GB" b="1" dirty="0" err="1" smtClean="0"/>
              <a:t>t</a:t>
            </a:r>
            <a:r>
              <a:rPr lang="en-GB" b="1" dirty="0" smtClean="0"/>
              <a:t>-test</a:t>
            </a:r>
            <a:r>
              <a:rPr lang="en-GB" dirty="0" smtClean="0"/>
              <a:t>)</a:t>
            </a:r>
          </a:p>
          <a:p>
            <a:r>
              <a:rPr lang="en-GB" dirty="0" smtClean="0"/>
              <a:t>Before we start the analysis:</a:t>
            </a:r>
          </a:p>
          <a:p>
            <a:pPr lvl="1"/>
            <a:r>
              <a:rPr lang="en-GB" dirty="0" smtClean="0"/>
              <a:t>Drag a copy of the data file (not the whole data folder) to the network drive as usual</a:t>
            </a:r>
          </a:p>
          <a:p>
            <a:pPr lvl="1"/>
            <a:r>
              <a:rPr lang="en-GB" dirty="0" smtClean="0"/>
              <a:t>Create a new copy of the data file for yourself, so that your analysis doesn’t change the original file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55256"/>
            <a:ext cx="8229600" cy="4151844"/>
          </a:xfrm>
        </p:spPr>
        <p:txBody>
          <a:bodyPr/>
          <a:lstStyle/>
          <a:p>
            <a:r>
              <a:rPr lang="en-GB" dirty="0" smtClean="0"/>
              <a:t>In excel we need to:</a:t>
            </a:r>
          </a:p>
          <a:p>
            <a:pPr lvl="1"/>
            <a:r>
              <a:rPr lang="en-GB" dirty="0" smtClean="0"/>
              <a:t>get rid of the trials for the reversed stimuli (they might differ from trials with the ‘normal’ stimuli)</a:t>
            </a:r>
          </a:p>
          <a:p>
            <a:pPr lvl="1"/>
            <a:r>
              <a:rPr lang="en-GB" dirty="0" smtClean="0"/>
              <a:t>filter out incorrect trials</a:t>
            </a:r>
          </a:p>
          <a:p>
            <a:pPr lvl="1"/>
            <a:r>
              <a:rPr lang="en-GB" dirty="0" smtClean="0"/>
              <a:t>take the average RT for the 4 remaining trials for each orientation (2 trials with ‘G’, 2 trials with ‘R’)</a:t>
            </a:r>
          </a:p>
          <a:p>
            <a:pPr lvl="1"/>
            <a:r>
              <a:rPr lang="en-GB" dirty="0" smtClean="0"/>
              <a:t>correlate this average RT with the orientation of the stimulus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Excel analysis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44546"/>
            <a:ext cx="8229600" cy="4062553"/>
          </a:xfrm>
        </p:spPr>
        <p:txBody>
          <a:bodyPr/>
          <a:lstStyle/>
          <a:p>
            <a:r>
              <a:rPr lang="en-GB" dirty="0" smtClean="0"/>
              <a:t>Select the spreadsheet rows for stimulus </a:t>
            </a:r>
            <a:r>
              <a:rPr lang="en-GB" dirty="0" err="1" smtClean="0"/>
              <a:t>revG.png</a:t>
            </a:r>
            <a:endParaRPr lang="en-GB" dirty="0" smtClean="0"/>
          </a:p>
          <a:p>
            <a:r>
              <a:rPr lang="en-GB" dirty="0" smtClean="0"/>
              <a:t>Right click on them and select delete</a:t>
            </a:r>
          </a:p>
          <a:p>
            <a:pPr lvl="1"/>
            <a:r>
              <a:rPr lang="en-GB" dirty="0" smtClean="0"/>
              <a:t>note that hitting the delete key on the keyboard doesn’t work (that just empties the cells without getting rid of them)</a:t>
            </a:r>
          </a:p>
          <a:p>
            <a:r>
              <a:rPr lang="en-GB" dirty="0" smtClean="0"/>
              <a:t>Do the same for </a:t>
            </a:r>
            <a:r>
              <a:rPr lang="en-GB" dirty="0" err="1" smtClean="0"/>
              <a:t>revR.png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Get rid of the ‘reverse’ trials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filter out incorrect responses, we need to filter </a:t>
            </a:r>
            <a:r>
              <a:rPr lang="en-US" dirty="0" err="1" smtClean="0"/>
              <a:t>th</a:t>
            </a:r>
            <a:r>
              <a:rPr lang="en-GB" dirty="0" err="1" smtClean="0"/>
              <a:t>e</a:t>
            </a:r>
            <a:r>
              <a:rPr lang="en-GB" dirty="0" smtClean="0"/>
              <a:t> </a:t>
            </a:r>
            <a:r>
              <a:rPr lang="en-GB" dirty="0" err="1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resp.rt_raw</a:t>
            </a:r>
            <a:r>
              <a:rPr lang="en-GB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 (cols M and N) based on</a:t>
            </a:r>
            <a:r>
              <a:rPr lang="en-GB" dirty="0" smtClean="0"/>
              <a:t> </a:t>
            </a:r>
            <a:r>
              <a:rPr lang="en-GB" i="1" dirty="0" err="1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resp.corr_raw</a:t>
            </a:r>
            <a:r>
              <a:rPr lang="en-GB" i="1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(cols G and H)</a:t>
            </a:r>
          </a:p>
          <a:p>
            <a:r>
              <a:rPr lang="en-GB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In cell R2, create a filter by typing:</a:t>
            </a:r>
          </a:p>
          <a:p>
            <a:r>
              <a:rPr lang="en-GB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	=IF</a:t>
            </a:r>
            <a:r>
              <a:rPr lang="en-GB" dirty="0" smtClean="0">
                <a:solidFill>
                  <a:srgbClr val="0000FF"/>
                </a:solidFill>
                <a:latin typeface="Geneva"/>
                <a:ea typeface="Geneva"/>
                <a:cs typeface="Geneva"/>
              </a:rPr>
              <a:t>(G2</a:t>
            </a:r>
            <a:r>
              <a:rPr lang="en-GB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=1,</a:t>
            </a:r>
            <a:r>
              <a:rPr lang="en-GB" dirty="0" smtClean="0">
                <a:solidFill>
                  <a:srgbClr val="008000"/>
                </a:solidFill>
                <a:latin typeface="Geneva"/>
                <a:ea typeface="Geneva"/>
                <a:cs typeface="Geneva"/>
              </a:rPr>
              <a:t>M2</a:t>
            </a:r>
            <a:r>
              <a:rPr lang="en-GB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,""</a:t>
            </a:r>
            <a:r>
              <a:rPr lang="en-GB" dirty="0" smtClean="0">
                <a:solidFill>
                  <a:srgbClr val="0000FF"/>
                </a:solidFill>
                <a:latin typeface="Geneva"/>
                <a:ea typeface="Geneva"/>
                <a:cs typeface="Geneva"/>
              </a:rPr>
              <a:t>)</a:t>
            </a:r>
          </a:p>
          <a:p>
            <a:r>
              <a:rPr lang="en-GB" dirty="0" smtClean="0">
                <a:latin typeface="Geneva"/>
                <a:ea typeface="Geneva"/>
                <a:cs typeface="Geneva"/>
              </a:rPr>
              <a:t>Auto-fill this downwards, to fill the rest of the R column (the 1</a:t>
            </a:r>
            <a:r>
              <a:rPr lang="en-GB" baseline="30000" dirty="0" smtClean="0">
                <a:latin typeface="Geneva"/>
                <a:ea typeface="Geneva"/>
                <a:cs typeface="Geneva"/>
              </a:rPr>
              <a:t>st</a:t>
            </a:r>
            <a:r>
              <a:rPr lang="en-GB" dirty="0" smtClean="0">
                <a:latin typeface="Geneva"/>
                <a:ea typeface="Geneva"/>
                <a:cs typeface="Geneva"/>
              </a:rPr>
              <a:t> repeat of each stimulus)</a:t>
            </a:r>
          </a:p>
          <a:p>
            <a:r>
              <a:rPr lang="en-GB" dirty="0" smtClean="0">
                <a:latin typeface="Geneva"/>
                <a:ea typeface="Geneva"/>
                <a:cs typeface="Geneva"/>
              </a:rPr>
              <a:t>Then auto-fill this to the right, which will create a similar column for the 2</a:t>
            </a:r>
            <a:r>
              <a:rPr lang="en-GB" baseline="30000" dirty="0" smtClean="0">
                <a:latin typeface="Geneva"/>
                <a:ea typeface="Geneva"/>
                <a:cs typeface="Geneva"/>
              </a:rPr>
              <a:t>nd</a:t>
            </a:r>
            <a:r>
              <a:rPr lang="en-GB" dirty="0" smtClean="0">
                <a:latin typeface="Geneva"/>
                <a:ea typeface="Geneva"/>
                <a:cs typeface="Geneva"/>
              </a:rPr>
              <a:t> repeat of each stimulus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Filter out incorrect responses (and missed trials)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4453995" cy="4525962"/>
          </a:xfrm>
        </p:spPr>
        <p:txBody>
          <a:bodyPr/>
          <a:lstStyle/>
          <a:p>
            <a:r>
              <a:rPr lang="en-GB" sz="2000" dirty="0" smtClean="0"/>
              <a:t>To make things easier, copy over the orientation </a:t>
            </a:r>
            <a:r>
              <a:rPr lang="en-GB" sz="2000" dirty="0" err="1" smtClean="0"/>
              <a:t>column(col</a:t>
            </a:r>
            <a:r>
              <a:rPr lang="en-GB" sz="2000" dirty="0" smtClean="0"/>
              <a:t> B) to column Q</a:t>
            </a:r>
          </a:p>
          <a:p>
            <a:r>
              <a:rPr lang="en-GB" sz="2000" dirty="0" smtClean="0"/>
              <a:t>Select and drag the filtered data (cols R,S) from ‘</a:t>
            </a:r>
            <a:r>
              <a:rPr lang="en-GB" sz="2000" dirty="0" err="1" smtClean="0"/>
              <a:t>R.png</a:t>
            </a:r>
            <a:r>
              <a:rPr lang="en-GB" sz="2000" dirty="0" smtClean="0"/>
              <a:t>’ trials to sit next to the right of the ‘G’ trials</a:t>
            </a:r>
          </a:p>
          <a:p>
            <a:r>
              <a:rPr lang="en-GB" sz="2000" dirty="0" smtClean="0"/>
              <a:t>Label the columns from R to U so you remember what they are </a:t>
            </a:r>
            <a:r>
              <a:rPr lang="en-GB" sz="1600" dirty="0" smtClean="0"/>
              <a:t>(e.g. G1, G2, R1, R2 for the 1</a:t>
            </a:r>
            <a:r>
              <a:rPr lang="en-GB" sz="1600" baseline="30000" dirty="0" smtClean="0"/>
              <a:t>st</a:t>
            </a:r>
            <a:r>
              <a:rPr lang="en-GB" sz="1600" dirty="0" smtClean="0"/>
              <a:t> 2</a:t>
            </a:r>
            <a:r>
              <a:rPr lang="en-GB" sz="1600" baseline="30000" dirty="0" smtClean="0"/>
              <a:t>nd</a:t>
            </a:r>
            <a:r>
              <a:rPr lang="en-GB" sz="1600" dirty="0" smtClean="0"/>
              <a:t> trials of ‘R’ and ‘G’)</a:t>
            </a:r>
            <a:endParaRPr lang="en-GB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Average the 4 trials for each rotation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608" y="1481138"/>
            <a:ext cx="3653895" cy="431887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7" idx="3"/>
          </p:cNvCxnSpPr>
          <p:nvPr/>
        </p:nvCxnSpPr>
        <p:spPr>
          <a:xfrm flipV="1">
            <a:off x="7818225" y="3740279"/>
            <a:ext cx="518601" cy="1000104"/>
          </a:xfrm>
          <a:prstGeom prst="straightConnector1">
            <a:avLst/>
          </a:prstGeom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65751" y="3740278"/>
            <a:ext cx="952474" cy="2000210"/>
          </a:xfrm>
          <a:prstGeom prst="rect">
            <a:avLst/>
          </a:prstGeom>
          <a:noFill/>
          <a:ln w="25400" cap="flat" cmpd="sng" algn="ctr">
            <a:solidFill>
              <a:srgbClr val="DA1F2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Create a new column heading, </a:t>
            </a:r>
            <a:r>
              <a:rPr lang="en-GB" sz="2000" i="1" dirty="0" err="1" smtClean="0"/>
              <a:t>meanRT</a:t>
            </a:r>
            <a:r>
              <a:rPr lang="en-GB" sz="2000" i="1" dirty="0" smtClean="0"/>
              <a:t> </a:t>
            </a:r>
            <a:r>
              <a:rPr lang="en-GB" sz="2000" dirty="0" smtClean="0"/>
              <a:t>in Column V</a:t>
            </a:r>
          </a:p>
          <a:p>
            <a:r>
              <a:rPr lang="en-GB" sz="2000" dirty="0" smtClean="0"/>
              <a:t>In this, create the average of the previous 4 columns</a:t>
            </a:r>
          </a:p>
          <a:p>
            <a:pPr lvl="1"/>
            <a:r>
              <a:rPr lang="en-GB" sz="2000" dirty="0" smtClean="0"/>
              <a:t>where the value is blank (because of an incorrect response) this won’t be included in the average</a:t>
            </a:r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Average the 4 trials for each rotation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388" y="3184690"/>
            <a:ext cx="4019963" cy="33963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35850" y="2986267"/>
            <a:ext cx="952474" cy="3363273"/>
          </a:xfrm>
          <a:prstGeom prst="rect">
            <a:avLst/>
          </a:prstGeom>
          <a:noFill/>
          <a:ln w="25400" cap="flat" cmpd="sng" algn="ctr">
            <a:solidFill>
              <a:srgbClr val="DA1F2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3884" y="1481138"/>
            <a:ext cx="7912915" cy="4525962"/>
          </a:xfrm>
        </p:spPr>
        <p:txBody>
          <a:bodyPr/>
          <a:lstStyle/>
          <a:p>
            <a:r>
              <a:rPr lang="en-GB" sz="2000" dirty="0" smtClean="0"/>
              <a:t>(You could copy your two columns to SPSS and do the following there if you prefer)</a:t>
            </a:r>
          </a:p>
          <a:p>
            <a:r>
              <a:rPr lang="en-GB" sz="2000" dirty="0" smtClean="0"/>
              <a:t>Create an XY scatter plot of the two variables:</a:t>
            </a:r>
          </a:p>
          <a:p>
            <a:pPr lvl="1"/>
            <a:r>
              <a:rPr lang="en-GB" sz="2000" dirty="0" smtClean="0"/>
              <a:t>Select the rotation and </a:t>
            </a:r>
            <a:r>
              <a:rPr lang="en-GB" sz="2000" dirty="0" err="1" smtClean="0"/>
              <a:t>meanRT</a:t>
            </a:r>
            <a:r>
              <a:rPr lang="en-GB" sz="2000" dirty="0" smtClean="0"/>
              <a:t> columns (select one, press and hold Ctrl, then select the other)</a:t>
            </a:r>
          </a:p>
          <a:p>
            <a:pPr lvl="1"/>
            <a:r>
              <a:rPr lang="en-GB" sz="2000" dirty="0" smtClean="0"/>
              <a:t>Insert chart, X-Y scatter (for fun, Microsoft moves this to a different location in every version of Excel </a:t>
            </a:r>
            <a:r>
              <a:rPr lang="en-US" sz="2000" dirty="0" smtClean="0"/>
              <a:t>–</a:t>
            </a:r>
            <a:r>
              <a:rPr lang="en-GB" sz="2000" dirty="0" smtClean="0"/>
              <a:t> you’ll just have to search!)</a:t>
            </a:r>
          </a:p>
          <a:p>
            <a:r>
              <a:rPr lang="en-GB" sz="2000" dirty="0" smtClean="0"/>
              <a:t>Excel can do very basic stats, such as correlation coefficients:</a:t>
            </a:r>
          </a:p>
          <a:p>
            <a:pPr lvl="1"/>
            <a:r>
              <a:rPr lang="en-GB" sz="2000" dirty="0" smtClean="0"/>
              <a:t>In a new cell type </a:t>
            </a:r>
            <a:r>
              <a:rPr lang="en-GB" sz="2000" dirty="0" smtClean="0">
                <a:solidFill>
                  <a:srgbClr val="0000FF"/>
                </a:solidFill>
              </a:rPr>
              <a:t>=correl(Q2:Q20,V2:V20) 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or </a:t>
            </a:r>
            <a:r>
              <a:rPr lang="en-GB" sz="2000" dirty="0" smtClean="0"/>
              <a:t>go to &gt;insert&gt;</a:t>
            </a:r>
            <a:r>
              <a:rPr lang="en-GB" sz="2000" dirty="0" smtClean="0"/>
              <a:t>function (if you can find it</a:t>
            </a:r>
            <a:r>
              <a:rPr lang="en-GB" sz="2000" dirty="0" smtClean="0"/>
              <a:t>!)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Relate this to orientation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" y="2907886"/>
            <a:ext cx="1225824" cy="8819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usual, y</a:t>
            </a:r>
            <a:r>
              <a:rPr lang="en-US" dirty="0" smtClean="0"/>
              <a:t>ou </a:t>
            </a:r>
            <a:r>
              <a:rPr lang="en-US" dirty="0" smtClean="0"/>
              <a:t>will need various details about the experiment, which you can fetch from </a:t>
            </a:r>
            <a:r>
              <a:rPr lang="en-US" dirty="0" err="1" smtClean="0"/>
              <a:t>PsychoPy</a:t>
            </a:r>
            <a:r>
              <a:rPr lang="en-US" dirty="0" smtClean="0"/>
              <a:t> e.g.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GB" sz="2400" dirty="0" smtClean="0"/>
              <a:t>How long was each component presented (e.g. fixation cross) on?</a:t>
            </a:r>
          </a:p>
          <a:p>
            <a:pPr lvl="1"/>
            <a:r>
              <a:rPr lang="en-GB" sz="2400" dirty="0" smtClean="0"/>
              <a:t>How many/what stimulus conditions? </a:t>
            </a:r>
          </a:p>
          <a:p>
            <a:pPr lvl="1"/>
            <a:r>
              <a:rPr lang="en-GB" sz="2400" dirty="0" smtClean="0"/>
              <a:t>…</a:t>
            </a:r>
          </a:p>
          <a:p>
            <a:pPr lvl="1"/>
            <a:endParaRPr lang="en-GB" sz="2000" dirty="0"/>
          </a:p>
          <a:p>
            <a:r>
              <a:rPr lang="en-GB" dirty="0" smtClean="0"/>
              <a:t>Spend some time now fetching those details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your report…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5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If, on average, there is no (straight line) relationship between orientation and RT, then on average </a:t>
            </a:r>
            <a:r>
              <a:rPr lang="en-US" i="1" dirty="0" smtClean="0"/>
              <a:t>r</a:t>
            </a:r>
            <a:r>
              <a:rPr lang="en-US" dirty="0" smtClean="0"/>
              <a:t> will be 0</a:t>
            </a:r>
          </a:p>
          <a:p>
            <a:r>
              <a:rPr lang="en-US" dirty="0" smtClean="0"/>
              <a:t>To test if </a:t>
            </a:r>
            <a:r>
              <a:rPr lang="en-US" i="1" dirty="0" smtClean="0"/>
              <a:t>r</a:t>
            </a:r>
            <a:r>
              <a:rPr lang="en-US" dirty="0" smtClean="0"/>
              <a:t> is, on average, different from 0 we can perform a </a:t>
            </a:r>
            <a:r>
              <a:rPr lang="en-US" i="1" dirty="0" smtClean="0"/>
              <a:t>one-sample t-test </a:t>
            </a:r>
            <a:r>
              <a:rPr lang="en-US" dirty="0" smtClean="0"/>
              <a:t>comparing</a:t>
            </a:r>
            <a:r>
              <a:rPr lang="en-US" i="1" dirty="0" smtClean="0"/>
              <a:t> r </a:t>
            </a:r>
            <a:r>
              <a:rPr lang="en-US" dirty="0" smtClean="0"/>
              <a:t>with 0</a:t>
            </a:r>
          </a:p>
          <a:p>
            <a:endParaRPr lang="en-US" dirty="0" smtClean="0"/>
          </a:p>
          <a:p>
            <a:r>
              <a:rPr lang="en-US" dirty="0" smtClean="0"/>
              <a:t>You will also need information about the number of subjects and mean </a:t>
            </a:r>
            <a:r>
              <a:rPr lang="en-US" smtClean="0"/>
              <a:t>age etc.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20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23839</TotalTime>
  <Words>631</Words>
  <Application>Microsoft Macintosh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Analysis of data</vt:lpstr>
      <vt:lpstr>Excel analysis</vt:lpstr>
      <vt:lpstr>Get rid of the ‘reverse’ trials</vt:lpstr>
      <vt:lpstr>Filter out incorrect responses (and missed trials)</vt:lpstr>
      <vt:lpstr>Average the 4 trials for each rotation</vt:lpstr>
      <vt:lpstr>Average the 4 trials for each rotation</vt:lpstr>
      <vt:lpstr>Relate this to orientation</vt:lpstr>
      <vt:lpstr>For your report…</vt:lpstr>
      <vt:lpstr>Group analysis</vt:lpstr>
    </vt:vector>
  </TitlesOfParts>
  <Company>School of Psychology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practicals</dc:title>
  <dc:creator>Jon Peirce</dc:creator>
  <cp:lastModifiedBy>Jon Peirce</cp:lastModifiedBy>
  <cp:revision>160</cp:revision>
  <dcterms:created xsi:type="dcterms:W3CDTF">2010-11-24T12:20:56Z</dcterms:created>
  <dcterms:modified xsi:type="dcterms:W3CDTF">2011-06-21T08:20:20Z</dcterms:modified>
</cp:coreProperties>
</file>