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96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7574-23BA-6D45-B016-536AB0396E64}" type="datetimeFigureOut">
              <a:rPr lang="en-US" smtClean="0"/>
              <a:pPr/>
              <a:t>14/09/2011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F30F-0345-1A44-9E30-41AA7A035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3A86-FA83-AF41-BB61-F172BE58BC20}" type="datetimeFigureOut">
              <a:rPr lang="en-US" smtClean="0"/>
              <a:pPr/>
              <a:t>14/09/2011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2918-7D3C-0E40-891B-54D9324B8B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796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A5FE7-6A22-074E-A6F8-59CA589A2DE8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B9F1-9E54-0849-BFCF-4EA3B9A9F413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B80-7264-4448-9E0B-B251BE1447BB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677-F7D3-0D40-8813-E933FDB757EC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816B-EFF2-A54C-A1D6-FA8FAB1FB13E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1066-235A-7F47-801C-2948F10EDEF5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0D9-F157-EC4E-A366-7FF322A0093E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BD-EF5E-B84B-81D3-7C57B59CF4CF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C3B-81E3-794A-BCF4-10A9D2FE94EB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10A4DD-E832-4044-B32C-5E038ABFF8D2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BA07ED-0714-9744-AD27-ECB95011C5E7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91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GB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dirty="0" smtClean="0"/>
              <a:t>Click to edit Master text styles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65D17EE-0E77-7442-A7EA-D211E6486163}" type="datetime1">
              <a:rPr lang="en-US" smtClean="0"/>
              <a:pPr/>
              <a:t>14/09/2011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B549F5D-CAE6-DF41-8961-4F1202148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n_tf_cmyk.eps"/>
          <p:cNvPicPr>
            <a:picLocks noChangeAspect="1"/>
          </p:cNvPicPr>
          <p:nvPr userDrawn="1"/>
        </p:nvPicPr>
        <p:blipFill>
          <a:blip r:embed="rId13">
            <a:lum/>
          </a:blip>
          <a:stretch>
            <a:fillRect/>
          </a:stretch>
        </p:blipFill>
        <p:spPr>
          <a:xfrm>
            <a:off x="7435891" y="69666"/>
            <a:ext cx="1644877" cy="4946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68000"/>
        <a:buFont typeface="Wingdings 3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800"/>
        </a:spcBef>
        <a:buClr>
          <a:schemeClr val="accent1"/>
        </a:buClr>
        <a:buFont typeface="Verdana"/>
        <a:buChar char="◦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Inhibition of Return (IOR)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the Posner cueing task in PsychoPy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 smtClean="0"/>
              <a:t>A </a:t>
            </a:r>
            <a:r>
              <a:rPr lang="en-GB" b="1" dirty="0"/>
              <a:t>fixation</a:t>
            </a:r>
            <a:r>
              <a:rPr lang="en-GB" dirty="0"/>
              <a:t> cross/spot (controlling eye gaze will be important </a:t>
            </a:r>
            <a:r>
              <a:rPr lang="en-GB" dirty="0" smtClean="0"/>
              <a:t>in this study)</a:t>
            </a:r>
          </a:p>
          <a:p>
            <a:pPr lvl="1"/>
            <a:r>
              <a:rPr lang="en-GB" dirty="0" smtClean="0"/>
              <a:t>We want the fixation to flash a different colour. To do this briefly draw another one ‘in front’ of the fixation</a:t>
            </a:r>
            <a:endParaRPr lang="en-GB" dirty="0"/>
          </a:p>
          <a:p>
            <a:pPr lvl="1"/>
            <a:r>
              <a:rPr lang="en-GB" dirty="0"/>
              <a:t>A </a:t>
            </a:r>
            <a:r>
              <a:rPr lang="en-GB" b="1" dirty="0"/>
              <a:t>target</a:t>
            </a:r>
            <a:r>
              <a:rPr lang="en-GB" dirty="0"/>
              <a:t> (another cross?) that could be on left or right</a:t>
            </a:r>
          </a:p>
          <a:p>
            <a:pPr lvl="1"/>
            <a:r>
              <a:rPr lang="en-GB" dirty="0"/>
              <a:t>A method for subjects to respond (</a:t>
            </a:r>
            <a:r>
              <a:rPr lang="en-GB" b="1" dirty="0"/>
              <a:t>keyboard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pair of rectangles</a:t>
            </a:r>
            <a:r>
              <a:rPr lang="en-GB" dirty="0"/>
              <a:t> (left and right, to help locate the target in space)</a:t>
            </a:r>
          </a:p>
          <a:p>
            <a:pPr lvl="1"/>
            <a:r>
              <a:rPr lang="en-GB" dirty="0"/>
              <a:t>A </a:t>
            </a:r>
            <a:r>
              <a:rPr lang="en-GB" b="1" dirty="0" smtClean="0"/>
              <a:t>cue</a:t>
            </a:r>
            <a:endParaRPr lang="en-GB" dirty="0"/>
          </a:p>
          <a:p>
            <a:pPr lvl="2"/>
            <a:r>
              <a:rPr lang="en-GB" dirty="0" smtClean="0"/>
              <a:t>draw </a:t>
            </a:r>
            <a:r>
              <a:rPr lang="en-GB" dirty="0"/>
              <a:t>a yellow square, bigger than the locating rectangles and </a:t>
            </a:r>
            <a:r>
              <a:rPr lang="en-GB" dirty="0" smtClean="0"/>
              <a:t>‘behind them’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 </a:t>
            </a:r>
            <a:r>
              <a:rPr lang="en-GB" dirty="0">
                <a:solidFill>
                  <a:srgbClr val="FF0000"/>
                </a:solidFill>
              </a:rPr>
              <a:t>PsychoPy, to have something draw </a:t>
            </a:r>
            <a:r>
              <a:rPr lang="en-GB" dirty="0" smtClean="0">
                <a:solidFill>
                  <a:srgbClr val="FF0000"/>
                </a:solidFill>
              </a:rPr>
              <a:t>‘behind’ </a:t>
            </a:r>
            <a:r>
              <a:rPr lang="en-GB" dirty="0">
                <a:solidFill>
                  <a:srgbClr val="FF0000"/>
                </a:solidFill>
              </a:rPr>
              <a:t>the others, it needs to be higher in the </a:t>
            </a:r>
            <a:r>
              <a:rPr lang="en-GB" dirty="0" smtClean="0">
                <a:solidFill>
                  <a:srgbClr val="FF0000"/>
                </a:solidFill>
              </a:rPr>
              <a:t>list of Components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 needs…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9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need (roughly)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51" y="1417637"/>
            <a:ext cx="7909104" cy="39076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40965" y="1979916"/>
            <a:ext cx="103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Flash in front of fixation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965" y="2605451"/>
            <a:ext cx="103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Cue behind rectangles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0965" y="4052834"/>
            <a:ext cx="103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Target in front of rectangles</a:t>
            </a:r>
            <a:endParaRPr lang="en-US" sz="1200" dirty="0">
              <a:solidFill>
                <a:srgbClr val="8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83187" y="2007220"/>
            <a:ext cx="0" cy="5162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83187" y="3918857"/>
            <a:ext cx="0" cy="4877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94686" y="2713388"/>
            <a:ext cx="0" cy="4954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4220" y="1652201"/>
            <a:ext cx="6595560" cy="43550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58170" y="3399626"/>
            <a:ext cx="3716467" cy="860240"/>
            <a:chOff x="2658170" y="3399626"/>
            <a:chExt cx="3716467" cy="860240"/>
          </a:xfrm>
        </p:grpSpPr>
        <p:sp>
          <p:nvSpPr>
            <p:cNvPr id="11" name="Rectangle 10"/>
            <p:cNvSpPr/>
            <p:nvPr/>
          </p:nvSpPr>
          <p:spPr>
            <a:xfrm>
              <a:off x="2658170" y="3399626"/>
              <a:ext cx="1000746" cy="8602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87921" y="3645080"/>
              <a:ext cx="368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6279" y="3495209"/>
              <a:ext cx="778358" cy="669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9364" y="3495209"/>
              <a:ext cx="778358" cy="669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23774" y="3632770"/>
            <a:ext cx="307503" cy="38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74637" y="4682853"/>
            <a:ext cx="241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Target (left or right)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4762" y="5351926"/>
            <a:ext cx="212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Cue (left or right)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8916" y="4682853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9749" y="2381072"/>
            <a:ext cx="139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Rectangles</a:t>
            </a:r>
          </a:p>
        </p:txBody>
      </p:sp>
      <p:cxnSp>
        <p:nvCxnSpPr>
          <p:cNvPr id="19" name="Straight Arrow Connector 18"/>
          <p:cNvCxnSpPr>
            <a:stCxn id="17" idx="0"/>
            <a:endCxn id="6" idx="2"/>
          </p:cNvCxnSpPr>
          <p:nvPr/>
        </p:nvCxnSpPr>
        <p:spPr>
          <a:xfrm flipV="1">
            <a:off x="4200065" y="4014412"/>
            <a:ext cx="371936" cy="66844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8" idx="0"/>
          </p:cNvCxnSpPr>
          <p:nvPr/>
        </p:nvCxnSpPr>
        <p:spPr>
          <a:xfrm>
            <a:off x="4045481" y="2750404"/>
            <a:ext cx="1939977" cy="74480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0"/>
            <a:endCxn id="11" idx="2"/>
          </p:cNvCxnSpPr>
          <p:nvPr/>
        </p:nvCxnSpPr>
        <p:spPr>
          <a:xfrm flipV="1">
            <a:off x="2486242" y="4259866"/>
            <a:ext cx="672301" cy="109206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9" idx="0"/>
          </p:cNvCxnSpPr>
          <p:nvPr/>
        </p:nvCxnSpPr>
        <p:spPr>
          <a:xfrm flipH="1">
            <a:off x="3158543" y="2750404"/>
            <a:ext cx="886938" cy="74480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  <a:endCxn id="14" idx="3"/>
          </p:cNvCxnSpPr>
          <p:nvPr/>
        </p:nvCxnSpPr>
        <p:spPr>
          <a:xfrm flipH="1" flipV="1">
            <a:off x="6131277" y="3823591"/>
            <a:ext cx="1452435" cy="8592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6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94047"/>
            <a:ext cx="6978691" cy="1143000"/>
          </a:xfrm>
        </p:spPr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21889"/>
              </p:ext>
            </p:extLst>
          </p:nvPr>
        </p:nvGraphicFramePr>
        <p:xfrm>
          <a:off x="3148446" y="832228"/>
          <a:ext cx="5498826" cy="5627899"/>
        </p:xfrm>
        <a:graphic>
          <a:graphicData uri="http://schemas.openxmlformats.org/drawingml/2006/table">
            <a:tbl>
              <a:tblPr/>
              <a:tblGrid>
                <a:gridCol w="916471"/>
                <a:gridCol w="916471"/>
                <a:gridCol w="916471"/>
                <a:gridCol w="916471"/>
                <a:gridCol w="916471"/>
                <a:gridCol w="916471"/>
              </a:tblGrid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TargetX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Validity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SOA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SOA_ms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corrAns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No_target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5065" y="1048954"/>
            <a:ext cx="3120516" cy="4958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 Excel file like this</a:t>
            </a:r>
          </a:p>
          <a:p>
            <a:endParaRPr lang="en-US" sz="1800" dirty="0"/>
          </a:p>
          <a:p>
            <a:r>
              <a:rPr lang="en-US" sz="1800" dirty="0" smtClean="0"/>
              <a:t>NB:</a:t>
            </a:r>
          </a:p>
          <a:p>
            <a:r>
              <a:rPr lang="en-US" sz="1400" dirty="0" smtClean="0"/>
              <a:t>Cue/Target X positions:</a:t>
            </a:r>
          </a:p>
          <a:p>
            <a:pPr lvl="1"/>
            <a:r>
              <a:rPr lang="en-US" sz="1200" dirty="0" smtClean="0"/>
              <a:t>-10 = 10cm left of </a:t>
            </a:r>
            <a:r>
              <a:rPr lang="en-US" sz="1200" dirty="0" err="1" smtClean="0"/>
              <a:t>centre</a:t>
            </a:r>
            <a:endParaRPr lang="en-US" sz="1200" dirty="0" smtClean="0"/>
          </a:p>
          <a:p>
            <a:pPr lvl="1"/>
            <a:r>
              <a:rPr lang="en-US" sz="1200" dirty="0" smtClean="0"/>
              <a:t>10 = 10cm right </a:t>
            </a:r>
            <a:r>
              <a:rPr lang="en-US" sz="1200" dirty="0"/>
              <a:t>of </a:t>
            </a:r>
            <a:r>
              <a:rPr lang="en-US" sz="1200" dirty="0" err="1"/>
              <a:t>centre</a:t>
            </a:r>
            <a:endParaRPr lang="en-US" sz="1200" dirty="0" smtClean="0"/>
          </a:p>
          <a:p>
            <a:pPr lvl="1"/>
            <a:r>
              <a:rPr lang="en-US" sz="1200" dirty="0" smtClean="0"/>
              <a:t>400 = off screen (so invisible)</a:t>
            </a:r>
          </a:p>
          <a:p>
            <a:r>
              <a:rPr lang="en-US" sz="1400" i="1" dirty="0" smtClean="0"/>
              <a:t>SOA</a:t>
            </a:r>
            <a:r>
              <a:rPr lang="en-US" sz="1400" dirty="0" smtClean="0"/>
              <a:t> is given in number of frames (1/60s) for precision</a:t>
            </a:r>
          </a:p>
          <a:p>
            <a:r>
              <a:rPr lang="en-US" sz="1400" i="1" dirty="0" smtClean="0"/>
              <a:t>Validity</a:t>
            </a:r>
            <a:r>
              <a:rPr lang="en-US" sz="1400" dirty="0" smtClean="0"/>
              <a:t> and </a:t>
            </a:r>
            <a:r>
              <a:rPr lang="en-US" sz="1400" i="1" dirty="0" err="1" smtClean="0"/>
              <a:t>SOA_ms</a:t>
            </a:r>
            <a:r>
              <a:rPr lang="en-US" sz="1400" dirty="0" smtClean="0"/>
              <a:t> are just for our records</a:t>
            </a:r>
          </a:p>
          <a:p>
            <a:r>
              <a:rPr lang="en-US" sz="1400" i="1" dirty="0" err="1" smtClean="0"/>
              <a:t>corrAns</a:t>
            </a:r>
            <a:r>
              <a:rPr lang="en-US" sz="1400" dirty="0" smtClean="0"/>
              <a:t> is space bar if target present and nothing (no response) if not present</a:t>
            </a:r>
          </a:p>
        </p:txBody>
      </p:sp>
    </p:spTree>
    <p:extLst>
      <p:ext uri="{BB962C8B-B14F-4D97-AF65-F5344CB8AC3E}">
        <p14:creationId xmlns:p14="http://schemas.microsoft.com/office/powerpoint/2010/main" val="334960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study, the time differences are going to be very small so precise timing is going to be very important</a:t>
            </a:r>
          </a:p>
          <a:p>
            <a:r>
              <a:rPr lang="en-US" dirty="0" smtClean="0"/>
              <a:t>We should use number of frames to control onset/offset with greatest precision</a:t>
            </a:r>
          </a:p>
          <a:p>
            <a:r>
              <a:rPr lang="en-US" dirty="0" smtClean="0"/>
              <a:t>3 frames = 3 x 1/60s = 0.05s = 50ms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Stimulus timing and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Component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Rectangles and cue:</a:t>
            </a:r>
          </a:p>
          <a:p>
            <a:pPr lvl="1"/>
            <a:r>
              <a:rPr lang="en-US" dirty="0" smtClean="0"/>
              <a:t>To create a grey square add a Patch Component with;</a:t>
            </a:r>
          </a:p>
          <a:p>
            <a:pPr lvl="2"/>
            <a:r>
              <a:rPr lang="en-US" dirty="0" smtClean="0"/>
              <a:t>Image = None</a:t>
            </a:r>
          </a:p>
          <a:p>
            <a:pPr lvl="2"/>
            <a:r>
              <a:rPr lang="en-US" dirty="0" err="1" smtClean="0"/>
              <a:t>Colour</a:t>
            </a:r>
            <a:r>
              <a:rPr lang="en-US" dirty="0" smtClean="0"/>
              <a:t> (advanced properties) right-click and select a </a:t>
            </a:r>
            <a:r>
              <a:rPr lang="en-US" dirty="0" err="1" smtClean="0"/>
              <a:t>colour</a:t>
            </a:r>
            <a:r>
              <a:rPr lang="en-US" dirty="0" smtClean="0"/>
              <a:t> (e.g. light grey for rectangle, yellow for cue)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2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685353"/>
              </p:ext>
            </p:extLst>
          </p:nvPr>
        </p:nvGraphicFramePr>
        <p:xfrm>
          <a:off x="457200" y="1481138"/>
          <a:ext cx="8229600" cy="419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expected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Finish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expected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fixate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Text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fixFlash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 (+)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Patch</a:t>
                      </a:r>
                      <a:r>
                        <a:rPr lang="en-US" sz="1400" baseline="0" dirty="0" smtClean="0"/>
                        <a:t> (image=None)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rectL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Patch</a:t>
                      </a:r>
                      <a:r>
                        <a:rPr lang="en-US" sz="1400" baseline="0" dirty="0" smtClean="0"/>
                        <a:t> (image=None)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rectR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Patch</a:t>
                      </a:r>
                      <a:r>
                        <a:rPr lang="en-US" sz="1400" baseline="0" dirty="0" smtClean="0"/>
                        <a:t> (image=None)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 (X)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key_resp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Component Details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8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5033</TotalTime>
  <Words>556</Words>
  <Application>Microsoft Macintosh PowerPoint</Application>
  <PresentationFormat>On-screen Show (4:3)</PresentationFormat>
  <Paragraphs>211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Inhibition of Return (IOR)</vt:lpstr>
      <vt:lpstr>The experiment needs…</vt:lpstr>
      <vt:lpstr>So we need (roughly)</vt:lpstr>
      <vt:lpstr>Spatial layout</vt:lpstr>
      <vt:lpstr>Conditions</vt:lpstr>
      <vt:lpstr>Stimulus timing and layout</vt:lpstr>
      <vt:lpstr>Component Details</vt:lpstr>
      <vt:lpstr>Component Details Summary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76</cp:revision>
  <dcterms:created xsi:type="dcterms:W3CDTF">2011-09-09T14:08:42Z</dcterms:created>
  <dcterms:modified xsi:type="dcterms:W3CDTF">2011-09-15T16:45:23Z</dcterms:modified>
</cp:coreProperties>
</file>