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4" r:id="rId1"/>
  </p:sldMasterIdLst>
  <p:notesMasterIdLst>
    <p:notesMasterId r:id="rId37"/>
  </p:notesMasterIdLst>
  <p:handoutMasterIdLst>
    <p:handoutMasterId r:id="rId3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7" autoAdjust="0"/>
    <p:restoredTop sz="86369" autoAdjust="0"/>
  </p:normalViewPr>
  <p:slideViewPr>
    <p:cSldViewPr snapToGrid="0" snapToObjects="1" showGuides="1">
      <p:cViewPr varScale="1">
        <p:scale>
          <a:sx n="97" d="100"/>
          <a:sy n="97" d="100"/>
        </p:scale>
        <p:origin x="-96" y="-208"/>
      </p:cViewPr>
      <p:guideLst>
        <p:guide orient="horz" pos="2160"/>
        <p:guide pos="2880"/>
      </p:guideLst>
    </p:cSldViewPr>
  </p:slideViewPr>
  <p:outlineViewPr>
    <p:cViewPr>
      <p:scale>
        <a:sx n="33" d="100"/>
        <a:sy n="33" d="100"/>
      </p:scale>
      <p:origin x="84504"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4E7574-23BA-6D45-B016-536AB0396E64}" type="datetimeFigureOut">
              <a:rPr lang="en-US" smtClean="0"/>
              <a:pPr/>
              <a:t>14/09/2011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23F30F-0345-1A44-9E30-41AA7A0355C9}" type="slidenum">
              <a:rPr lang="en-US" smtClean="0"/>
              <a:pPr/>
              <a:t>‹#›</a:t>
            </a:fld>
            <a:endParaRPr lang="en-US"/>
          </a:p>
        </p:txBody>
      </p:sp>
    </p:spTree>
    <p:extLst>
      <p:ext uri="{BB962C8B-B14F-4D97-AF65-F5344CB8AC3E}">
        <p14:creationId xmlns:p14="http://schemas.microsoft.com/office/powerpoint/2010/main" val="15712456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B3A86-FA83-AF41-BB61-F172BE58BC20}" type="datetimeFigureOut">
              <a:rPr lang="en-US" smtClean="0"/>
              <a:pPr/>
              <a:t>14/09/2011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A2918-7D3C-0E40-891B-54D9324B8BFE}" type="slidenum">
              <a:rPr lang="en-GB" smtClean="0"/>
              <a:pPr/>
              <a:t>‹#›</a:t>
            </a:fld>
            <a:endParaRPr lang="en-GB"/>
          </a:p>
        </p:txBody>
      </p:sp>
    </p:spTree>
    <p:extLst>
      <p:ext uri="{BB962C8B-B14F-4D97-AF65-F5344CB8AC3E}">
        <p14:creationId xmlns:p14="http://schemas.microsoft.com/office/powerpoint/2010/main" val="60277968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A0040-C2FA-0040-BEE2-5C265AC8C043}" type="slidenum">
              <a:rPr lang="en-GB"/>
              <a:pPr/>
              <a:t>2</a:t>
            </a:fld>
            <a:endParaRPr lang="en-GB"/>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CA17C-9024-8A4C-AAAF-D81BB58DF0A2}" type="slidenum">
              <a:rPr lang="en-GB"/>
              <a:pPr/>
              <a:t>12</a:t>
            </a:fld>
            <a:endParaRPr lang="en-GB"/>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BEF62-0498-2D42-8E4C-5D27CE2423FE}" type="slidenum">
              <a:rPr lang="en-GB"/>
              <a:pPr/>
              <a:t>14</a:t>
            </a:fld>
            <a:endParaRPr lang="en-GB"/>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E191F6-E5D8-9941-9338-9C3AC640C7B2}" type="slidenum">
              <a:rPr lang="en-GB"/>
              <a:pPr/>
              <a:t>15</a:t>
            </a:fld>
            <a:endParaRPr lang="en-GB"/>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382FB1-7EC1-4443-8A73-D5FC85FE1F05}" type="slidenum">
              <a:rPr lang="en-GB"/>
              <a:pPr/>
              <a:t>17</a:t>
            </a:fld>
            <a:endParaRPr lang="en-GB"/>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FB437B-908F-F14C-9C89-06A85245F305}" type="slidenum">
              <a:rPr lang="en-GB"/>
              <a:pPr/>
              <a:t>21</a:t>
            </a:fld>
            <a:endParaRPr lang="en-GB"/>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FDA1EB-AE7C-324F-8B33-F584817E6B31}" type="slidenum">
              <a:rPr lang="en-GB"/>
              <a:pPr/>
              <a:t>22</a:t>
            </a:fld>
            <a:endParaRPr lang="en-GB"/>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F2CE75-D8A0-D546-B96A-1BDF80A2D5C3}" type="slidenum">
              <a:rPr lang="en-GB"/>
              <a:pPr/>
              <a:t>23</a:t>
            </a:fld>
            <a:endParaRPr lang="en-GB"/>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F30797-ED8F-5841-8E3A-3DDF6BB65C0F}" type="slidenum">
              <a:rPr lang="en-GB"/>
              <a:pPr/>
              <a:t>24</a:t>
            </a:fld>
            <a:endParaRPr lang="en-GB"/>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68632-341D-BD4E-AD86-7937E6D66840}" type="slidenum">
              <a:rPr lang="en-GB"/>
              <a:pPr/>
              <a:t>25</a:t>
            </a:fld>
            <a:endParaRPr lang="en-GB"/>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70E0A-C03B-F74D-90BC-8F49CA0D9E94}" type="slidenum">
              <a:rPr lang="en-GB"/>
              <a:pPr/>
              <a:t>26</a:t>
            </a:fld>
            <a:endParaRPr lang="en-GB"/>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3DE8D-1785-8D49-B180-CE4F7BF9B58F}" type="slidenum">
              <a:rPr lang="en-GB"/>
              <a:pPr/>
              <a:t>3</a:t>
            </a:fld>
            <a:endParaRPr lang="en-GB"/>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301682-B9DE-2D4E-9F1A-78891959FB30}" type="slidenum">
              <a:rPr lang="en-GB"/>
              <a:pPr/>
              <a:t>27</a:t>
            </a:fld>
            <a:endParaRPr lang="en-GB"/>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FD5A47-5611-1F4F-91E5-F7FDB08F01B6}" type="slidenum">
              <a:rPr lang="en-GB"/>
              <a:pPr/>
              <a:t>28</a:t>
            </a:fld>
            <a:endParaRPr lang="en-GB"/>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2E5F29-B93B-7441-8117-75A9ECD02F12}" type="slidenum">
              <a:rPr lang="en-GB"/>
              <a:pPr/>
              <a:t>29</a:t>
            </a:fld>
            <a:endParaRPr lang="en-GB"/>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23D8A-0F55-C843-923C-8018B10F2249}" type="slidenum">
              <a:rPr lang="en-GB"/>
              <a:pPr/>
              <a:t>30</a:t>
            </a:fld>
            <a:endParaRPr lang="en-GB"/>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FDA63-104C-9C4F-9164-46029EC18034}" type="slidenum">
              <a:rPr lang="en-GB"/>
              <a:pPr/>
              <a:t>31</a:t>
            </a:fld>
            <a:endParaRPr lang="en-GB"/>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C5E1D-310A-9B46-9CAD-FA747E18D7D8}" type="slidenum">
              <a:rPr lang="en-GB"/>
              <a:pPr/>
              <a:t>32</a:t>
            </a:fld>
            <a:endParaRPr lang="en-GB"/>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38818-9F4D-C649-924E-5074DCE5E1E1}" type="slidenum">
              <a:rPr lang="en-GB"/>
              <a:pPr/>
              <a:t>33</a:t>
            </a:fld>
            <a:endParaRPr lang="en-GB"/>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40255A-25EB-7E4C-A0EB-4DB56F51702D}" type="slidenum">
              <a:rPr lang="en-GB"/>
              <a:pPr/>
              <a:t>34</a:t>
            </a:fld>
            <a:endParaRPr lang="en-GB"/>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CEBDBD-D251-3D4E-8E10-E3AA84FDA3B2}" type="slidenum">
              <a:rPr lang="en-GB"/>
              <a:pPr/>
              <a:t>35</a:t>
            </a:fld>
            <a:endParaRPr lang="en-GB"/>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25C70-8B72-924A-B039-AF9D3A82A961}" type="slidenum">
              <a:rPr lang="en-GB"/>
              <a:pPr/>
              <a:t>4</a:t>
            </a:fld>
            <a:endParaRPr lang="en-GB"/>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22655F-7FE7-4544-B69A-26EA802341AB}" type="slidenum">
              <a:rPr lang="en-GB"/>
              <a:pPr/>
              <a:t>5</a:t>
            </a:fld>
            <a:endParaRPr lang="en-GB"/>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2C881-276F-6E4A-9686-DA43BEE9398C}" type="slidenum">
              <a:rPr lang="en-GB"/>
              <a:pPr/>
              <a:t>6</a:t>
            </a:fld>
            <a:endParaRPr lang="en-GB"/>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47D47-EFAA-6644-B04B-44790E4E9105}" type="slidenum">
              <a:rPr lang="en-GB"/>
              <a:pPr/>
              <a:t>7</a:t>
            </a:fld>
            <a:endParaRPr lang="en-GB"/>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E102D-968A-DE4E-9CCF-164A703C5538}" type="slidenum">
              <a:rPr lang="en-GB"/>
              <a:pPr/>
              <a:t>8</a:t>
            </a:fld>
            <a:endParaRPr lang="en-GB"/>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41E179-5D83-6E4F-8BBE-97578CAD0BA4}" type="slidenum">
              <a:rPr lang="en-GB"/>
              <a:pPr/>
              <a:t>9</a:t>
            </a:fld>
            <a:endParaRPr lang="en-GB"/>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341D13-9CE1-664F-8197-5EAB35C85E87}" type="slidenum">
              <a:rPr lang="en-GB"/>
              <a:pPr/>
              <a:t>10</a:t>
            </a:fld>
            <a:endParaRPr lang="en-GB"/>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GB"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236A5FE7-6A22-074E-A6F8-59CA589A2DE8}" type="datetime1">
              <a:rPr lang="en-US" smtClean="0"/>
              <a:pPr/>
              <a:t>14/09/2011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BB8AB9F1-9E54-0849-BFCF-4EA3B9A9F413}" type="datetime1">
              <a:rPr lang="en-US" smtClean="0"/>
              <a:pPr/>
              <a:t>14/09/2011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98BA5-CD8E-B24A-AAC9-F3BF9CA9F5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34D1EB80-7264-4448-9E0B-B251BE1447BB}" type="datetime1">
              <a:rPr lang="en-US" smtClean="0"/>
              <a:pPr/>
              <a:t>14/09/2011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98BA5-CD8E-B24A-AAC9-F3BF9CA9F56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301625" y="1600200"/>
            <a:ext cx="8540750" cy="21732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301625" y="3925888"/>
            <a:ext cx="8540750" cy="2173287"/>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a:xfrm>
            <a:off x="301625" y="6245225"/>
            <a:ext cx="2289175"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289175" cy="476250"/>
          </a:xfrm>
        </p:spPr>
        <p:txBody>
          <a:bodyPr/>
          <a:lstStyle>
            <a:lvl1pPr>
              <a:defRPr smtClean="0"/>
            </a:lvl1pPr>
          </a:lstStyle>
          <a:p>
            <a:fld id="{C1AD0349-77E1-D845-B949-179B58EF4F3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301625" y="1600200"/>
            <a:ext cx="4194175" cy="4498975"/>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194175" cy="4498975"/>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a:xfrm>
            <a:off x="301625" y="6245225"/>
            <a:ext cx="2289175"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289175" cy="476250"/>
          </a:xfrm>
        </p:spPr>
        <p:txBody>
          <a:bodyPr/>
          <a:lstStyle>
            <a:lvl1pPr>
              <a:defRPr smtClean="0"/>
            </a:lvl1pPr>
          </a:lstStyle>
          <a:p>
            <a:fld id="{EBC45D7A-6248-434B-B8A3-9C903936CEF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104A1677-F7D3-0D40-8813-E933FDB757EC}" type="datetime1">
              <a:rPr lang="en-US" smtClean="0"/>
              <a:pPr/>
              <a:t>14/09/2011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98BA5-CD8E-B24A-AAC9-F3BF9CA9F566}" type="slidenum">
              <a:rPr lang="en-US" smtClean="0"/>
              <a:pPr/>
              <a:t>‹#›</a:t>
            </a:fld>
            <a:endParaRPr lang="en-US"/>
          </a:p>
        </p:txBody>
      </p:sp>
      <p:sp>
        <p:nvSpPr>
          <p:cNvPr id="7" name="Title 6"/>
          <p:cNvSpPr>
            <a:spLocks noGrp="1"/>
          </p:cNvSpPr>
          <p:nvPr>
            <p:ph type="title"/>
          </p:nvPr>
        </p:nvSpPr>
        <p:spPr/>
        <p:txBody>
          <a:bodyPr rtlCol="0"/>
          <a:lstStyle/>
          <a:p>
            <a:r>
              <a:rPr kumimoji="0" lang="en-GB"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smtClean="0"/>
              <a:t>Click to edit Master text styles</a:t>
            </a:r>
          </a:p>
        </p:txBody>
      </p:sp>
      <p:sp>
        <p:nvSpPr>
          <p:cNvPr id="4" name="Date Placeholder 3"/>
          <p:cNvSpPr>
            <a:spLocks noGrp="1"/>
          </p:cNvSpPr>
          <p:nvPr>
            <p:ph type="dt" sz="half" idx="10"/>
          </p:nvPr>
        </p:nvSpPr>
        <p:spPr/>
        <p:txBody>
          <a:bodyPr/>
          <a:lstStyle/>
          <a:p>
            <a:fld id="{60D8816B-EFF2-A54C-A1D6-FA8FAB1FB13E}" type="datetime1">
              <a:rPr lang="en-US" smtClean="0"/>
              <a:pPr/>
              <a:t>14/09/2011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E4600-0381-4CF3-88F2-7ED7D2E3F9C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p:txBody>
          <a:bodyPr/>
          <a:lstStyle/>
          <a:p>
            <a:fld id="{081C1066-235A-7F47-801C-2948F10EDEF5}" type="datetime1">
              <a:rPr lang="en-US" smtClean="0"/>
              <a:pPr/>
              <a:t>14/09/2011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98BA5-CD8E-B24A-AAC9-F3BF9CA9F566}" type="slidenum">
              <a:rPr lang="en-US" smtClean="0"/>
              <a:pPr/>
              <a:t>‹#›</a:t>
            </a:fld>
            <a:endParaRPr lang="en-US"/>
          </a:p>
        </p:txBody>
      </p:sp>
      <p:sp>
        <p:nvSpPr>
          <p:cNvPr id="8" name="Title 7"/>
          <p:cNvSpPr>
            <a:spLocks noGrp="1"/>
          </p:cNvSpPr>
          <p:nvPr>
            <p:ph type="title"/>
          </p:nvPr>
        </p:nvSpPr>
        <p:spPr/>
        <p:txBody>
          <a:bodyPr rtlCol="0"/>
          <a:lstStyle/>
          <a:p>
            <a:r>
              <a:rPr kumimoji="0" lang="en-GB"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7" name="Date Placeholder 6"/>
          <p:cNvSpPr>
            <a:spLocks noGrp="1"/>
          </p:cNvSpPr>
          <p:nvPr>
            <p:ph type="dt" sz="half" idx="10"/>
          </p:nvPr>
        </p:nvSpPr>
        <p:spPr/>
        <p:txBody>
          <a:bodyPr/>
          <a:lstStyle/>
          <a:p>
            <a:fld id="{1E3920D9-F157-EC4E-A366-7FF322A0093E}" type="datetime1">
              <a:rPr lang="en-US" smtClean="0"/>
              <a:pPr/>
              <a:t>14/09/2011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98BA5-CD8E-B24A-AAC9-F3BF9CA9F5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0262BD-EF5E-B84B-81D3-7C57B59CF4CF}" type="datetime1">
              <a:rPr lang="en-US" smtClean="0"/>
              <a:pPr/>
              <a:t>14/09/2011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98BA5-CD8E-B24A-AAC9-F3BF9CA9F566}" type="slidenum">
              <a:rPr lang="en-US" smtClean="0"/>
              <a:pPr/>
              <a:t>‹#›</a:t>
            </a:fld>
            <a:endParaRPr lang="en-US"/>
          </a:p>
        </p:txBody>
      </p:sp>
      <p:sp>
        <p:nvSpPr>
          <p:cNvPr id="6" name="Title 5"/>
          <p:cNvSpPr>
            <a:spLocks noGrp="1"/>
          </p:cNvSpPr>
          <p:nvPr>
            <p:ph type="title"/>
          </p:nvPr>
        </p:nvSpPr>
        <p:spPr/>
        <p:txBody>
          <a:bodyPr rtlCol="0"/>
          <a:lstStyle/>
          <a:p>
            <a:r>
              <a:rPr kumimoji="0" lang="en-GB"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CAC3B-81E3-794A-BCF4-10A9D2FE94EB}" type="datetime1">
              <a:rPr lang="en-US" smtClean="0"/>
              <a:pPr/>
              <a:t>14/09/2011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98BA5-CD8E-B24A-AAC9-F3BF9CA9F5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GB"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GB"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B10A4DD-E832-4044-B32C-5E038ABFF8D2}" type="datetime1">
              <a:rPr lang="en-US" smtClean="0"/>
              <a:pPr/>
              <a:t>14/09/2011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GB"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21BA07ED-0714-9744-AD27-ECB95011C5E7}" type="datetime1">
              <a:rPr lang="en-US" smtClean="0"/>
              <a:pPr/>
              <a:t>14/09/2011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2498BA5-CD8E-B24A-AAC9-F3BF9CA9F56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GB"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6978691" cy="1143000"/>
          </a:xfrm>
          <a:prstGeom prst="rect">
            <a:avLst/>
          </a:prstGeom>
        </p:spPr>
        <p:txBody>
          <a:bodyPr vert="horz" anchor="ctr">
            <a:noAutofit/>
            <a:scene3d>
              <a:camera prst="orthographicFront"/>
              <a:lightRig rig="soft" dir="t"/>
            </a:scene3d>
            <a:sp3d prstMaterial="softEdge">
              <a:bevelT w="25400" h="25400"/>
            </a:sp3d>
          </a:bodyPr>
          <a:lstStyle/>
          <a:p>
            <a:r>
              <a:rPr kumimoji="0" lang="en-GB"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GB" dirty="0" smtClean="0"/>
              <a:t>Click to edit Master text styles</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865D17EE-0E77-7442-A7EA-D211E6486163}" type="datetime1">
              <a:rPr lang="en-US" smtClean="0"/>
              <a:pPr/>
              <a:t>14/09/2011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6B549F5D-CAE6-DF41-8961-4F12021485AE}" type="slidenum">
              <a:rPr lang="en-US" smtClean="0"/>
              <a:pPr/>
              <a:t>‹#›</a:t>
            </a:fld>
            <a:endParaRPr lang="en-US" dirty="0"/>
          </a:p>
        </p:txBody>
      </p:sp>
      <p:pic>
        <p:nvPicPr>
          <p:cNvPr id="11" name="Picture 10" descr="un_tf_cmyk.eps"/>
          <p:cNvPicPr>
            <a:picLocks noChangeAspect="1"/>
          </p:cNvPicPr>
          <p:nvPr userDrawn="1"/>
        </p:nvPicPr>
        <p:blipFill>
          <a:blip r:embed="rId16">
            <a:lum/>
          </a:blip>
          <a:stretch>
            <a:fillRect/>
          </a:stretch>
        </p:blipFill>
        <p:spPr>
          <a:xfrm>
            <a:off x="7435891" y="69666"/>
            <a:ext cx="1644877" cy="494614"/>
          </a:xfrm>
          <a:prstGeom prst="rect">
            <a:avLst/>
          </a:prstGeom>
        </p:spPr>
      </p:pic>
    </p:spTree>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 id="2147484427" r:id="rId13"/>
  </p:sldLayoutIdLst>
  <p:hf hdr="0" ftr="0" dt="0"/>
  <p:txStyles>
    <p:titleStyle>
      <a:lvl1pPr algn="l" rtl="0" eaLnBrk="1" latinLnBrk="0" hangingPunct="1">
        <a:spcBef>
          <a:spcPct val="0"/>
        </a:spcBef>
        <a:buNone/>
        <a:defRPr kumimoji="0" sz="36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1200"/>
        </a:spcBef>
        <a:spcAft>
          <a:spcPts val="0"/>
        </a:spcAft>
        <a:buClr>
          <a:schemeClr val="accent1"/>
        </a:buClr>
        <a:buSzPct val="68000"/>
        <a:buFont typeface="Wingdings 3"/>
        <a:buNone/>
        <a:defRPr kumimoji="0" sz="2400" kern="1200">
          <a:solidFill>
            <a:schemeClr val="tx1"/>
          </a:solidFill>
          <a:latin typeface="+mn-lt"/>
          <a:ea typeface="+mn-ea"/>
          <a:cs typeface="+mn-cs"/>
        </a:defRPr>
      </a:lvl1pPr>
      <a:lvl2pPr marL="621792" indent="-228600" algn="l" rtl="0" eaLnBrk="1" latinLnBrk="0" hangingPunct="1">
        <a:spcBef>
          <a:spcPts val="800"/>
        </a:spcBef>
        <a:buClr>
          <a:schemeClr val="accent1"/>
        </a:buClr>
        <a:buFont typeface="Verdana"/>
        <a:buChar char="◦"/>
        <a:defRPr kumimoji="0" sz="22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First year </a:t>
            </a:r>
            <a:r>
              <a:rPr lang="en-US" dirty="0" err="1" smtClean="0"/>
              <a:t>practicals</a:t>
            </a:r>
            <a:endParaRPr lang="en-US" dirty="0"/>
          </a:p>
        </p:txBody>
      </p:sp>
      <p:sp>
        <p:nvSpPr>
          <p:cNvPr id="3" name="Subtitle 2"/>
          <p:cNvSpPr>
            <a:spLocks noGrp="1"/>
          </p:cNvSpPr>
          <p:nvPr>
            <p:ph type="subTitle" idx="1"/>
          </p:nvPr>
        </p:nvSpPr>
        <p:spPr/>
        <p:txBody>
          <a:bodyPr/>
          <a:lstStyle/>
          <a:p>
            <a:r>
              <a:rPr lang="en-US" dirty="0" smtClean="0"/>
              <a:t>Lab 9&amp;10: Attention and Inhibition of Return</a:t>
            </a:r>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1</a:t>
            </a:fld>
            <a:endParaRPr kumimoji="0" lang="en-US" dirty="0">
              <a:solidFill>
                <a:schemeClr val="accent3">
                  <a:shade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4283075" y="3143250"/>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hangingPunct="1"/>
            <a:r>
              <a:rPr lang="en-GB" sz="3200">
                <a:latin typeface="Arial" charset="0"/>
              </a:rPr>
              <a:t>2</a:t>
            </a:r>
          </a:p>
        </p:txBody>
      </p:sp>
      <p:sp>
        <p:nvSpPr>
          <p:cNvPr id="28681" name="Rectangle 9"/>
          <p:cNvSpPr>
            <a:spLocks noChangeArrowheads="1"/>
          </p:cNvSpPr>
          <p:nvPr/>
        </p:nvSpPr>
        <p:spPr bwMode="auto">
          <a:xfrm>
            <a:off x="755650" y="3286125"/>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682" name="Rectangle 10"/>
          <p:cNvSpPr>
            <a:spLocks noChangeArrowheads="1"/>
          </p:cNvSpPr>
          <p:nvPr/>
        </p:nvSpPr>
        <p:spPr bwMode="auto">
          <a:xfrm>
            <a:off x="2630488" y="3286125"/>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683" name="Rectangle 11"/>
          <p:cNvSpPr>
            <a:spLocks noChangeArrowheads="1"/>
          </p:cNvSpPr>
          <p:nvPr/>
        </p:nvSpPr>
        <p:spPr bwMode="auto">
          <a:xfrm>
            <a:off x="6272213" y="3284538"/>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684" name="Rectangle 12"/>
          <p:cNvSpPr>
            <a:spLocks noChangeArrowheads="1"/>
          </p:cNvSpPr>
          <p:nvPr/>
        </p:nvSpPr>
        <p:spPr bwMode="auto">
          <a:xfrm>
            <a:off x="8150225" y="3284538"/>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4283075" y="3143250"/>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9705" name="Rectangle 9"/>
          <p:cNvSpPr>
            <a:spLocks noChangeArrowheads="1"/>
          </p:cNvSpPr>
          <p:nvPr/>
        </p:nvSpPr>
        <p:spPr bwMode="auto">
          <a:xfrm>
            <a:off x="755650" y="3286125"/>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9706" name="Rectangle 10"/>
          <p:cNvSpPr>
            <a:spLocks noChangeArrowheads="1"/>
          </p:cNvSpPr>
          <p:nvPr/>
        </p:nvSpPr>
        <p:spPr bwMode="auto">
          <a:xfrm>
            <a:off x="2630488" y="3286125"/>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9707" name="Rectangle 11"/>
          <p:cNvSpPr>
            <a:spLocks noChangeArrowheads="1"/>
          </p:cNvSpPr>
          <p:nvPr/>
        </p:nvSpPr>
        <p:spPr bwMode="auto">
          <a:xfrm>
            <a:off x="6272213" y="3284538"/>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9708" name="Rectangle 12"/>
          <p:cNvSpPr>
            <a:spLocks noChangeArrowheads="1"/>
          </p:cNvSpPr>
          <p:nvPr/>
        </p:nvSpPr>
        <p:spPr bwMode="auto">
          <a:xfrm>
            <a:off x="8150225" y="3284538"/>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ChangeArrowheads="1"/>
          </p:cNvSpPr>
          <p:nvPr/>
        </p:nvSpPr>
        <p:spPr bwMode="auto">
          <a:xfrm>
            <a:off x="4283075" y="3143250"/>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0729" name="Rectangle 9"/>
          <p:cNvSpPr>
            <a:spLocks noChangeArrowheads="1"/>
          </p:cNvSpPr>
          <p:nvPr/>
        </p:nvSpPr>
        <p:spPr bwMode="auto">
          <a:xfrm>
            <a:off x="755650" y="3286125"/>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0730" name="Rectangle 10"/>
          <p:cNvSpPr>
            <a:spLocks noChangeArrowheads="1"/>
          </p:cNvSpPr>
          <p:nvPr/>
        </p:nvSpPr>
        <p:spPr bwMode="auto">
          <a:xfrm>
            <a:off x="2630488" y="3286125"/>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hangingPunct="1"/>
            <a:r>
              <a:rPr lang="en-GB" b="1">
                <a:solidFill>
                  <a:srgbClr val="000000"/>
                </a:solidFill>
                <a:latin typeface="Arial" charset="0"/>
              </a:rPr>
              <a:t>X</a:t>
            </a:r>
          </a:p>
        </p:txBody>
      </p:sp>
      <p:sp>
        <p:nvSpPr>
          <p:cNvPr id="30731" name="Rectangle 11"/>
          <p:cNvSpPr>
            <a:spLocks noChangeArrowheads="1"/>
          </p:cNvSpPr>
          <p:nvPr/>
        </p:nvSpPr>
        <p:spPr bwMode="auto">
          <a:xfrm>
            <a:off x="6272213" y="3284538"/>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0732" name="Rectangle 12"/>
          <p:cNvSpPr>
            <a:spLocks noChangeArrowheads="1"/>
          </p:cNvSpPr>
          <p:nvPr/>
        </p:nvSpPr>
        <p:spPr bwMode="auto">
          <a:xfrm>
            <a:off x="8150225" y="3284538"/>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4283075" y="3143250"/>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1753" name="Rectangle 9"/>
          <p:cNvSpPr>
            <a:spLocks noChangeArrowheads="1"/>
          </p:cNvSpPr>
          <p:nvPr/>
        </p:nvSpPr>
        <p:spPr bwMode="auto">
          <a:xfrm>
            <a:off x="755650" y="3286125"/>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1754" name="Rectangle 10"/>
          <p:cNvSpPr>
            <a:spLocks noChangeArrowheads="1"/>
          </p:cNvSpPr>
          <p:nvPr/>
        </p:nvSpPr>
        <p:spPr bwMode="auto">
          <a:xfrm>
            <a:off x="2630488" y="3286125"/>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1755" name="Rectangle 11"/>
          <p:cNvSpPr>
            <a:spLocks noChangeArrowheads="1"/>
          </p:cNvSpPr>
          <p:nvPr/>
        </p:nvSpPr>
        <p:spPr bwMode="auto">
          <a:xfrm>
            <a:off x="6272213" y="3284538"/>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1756" name="Rectangle 12"/>
          <p:cNvSpPr>
            <a:spLocks noChangeArrowheads="1"/>
          </p:cNvSpPr>
          <p:nvPr/>
        </p:nvSpPr>
        <p:spPr bwMode="auto">
          <a:xfrm>
            <a:off x="8150225" y="3284538"/>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en-GB"/>
              <a:t>General Findings</a:t>
            </a:r>
          </a:p>
        </p:txBody>
      </p:sp>
      <p:sp>
        <p:nvSpPr>
          <p:cNvPr id="32771" name="Rectangle 3"/>
          <p:cNvSpPr>
            <a:spLocks noGrp="1" noRot="1" noChangeArrowheads="1"/>
          </p:cNvSpPr>
          <p:nvPr>
            <p:ph type="body" idx="1"/>
          </p:nvPr>
        </p:nvSpPr>
        <p:spPr/>
        <p:txBody>
          <a:bodyPr/>
          <a:lstStyle/>
          <a:p>
            <a:pPr>
              <a:lnSpc>
                <a:spcPct val="90000"/>
              </a:lnSpc>
            </a:pPr>
            <a:r>
              <a:rPr lang="en-GB"/>
              <a:t>Reaction times to detect the presence of a stimulus event are </a:t>
            </a:r>
            <a:r>
              <a:rPr lang="en-GB">
                <a:solidFill>
                  <a:schemeClr val="accent1"/>
                </a:solidFill>
              </a:rPr>
              <a:t>reduced</a:t>
            </a:r>
            <a:r>
              <a:rPr lang="en-GB"/>
              <a:t> compared to a control condition [no pre-cue given/uninformative  pre-cue given (enlarged fixation cross)]</a:t>
            </a:r>
          </a:p>
          <a:p>
            <a:pPr>
              <a:lnSpc>
                <a:spcPct val="90000"/>
              </a:lnSpc>
            </a:pPr>
            <a:r>
              <a:rPr lang="en-GB"/>
              <a:t>Presenting an informative pre-cue seems to allow attention to move to the correct spatial region and enhances processing at it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en-GB" sz="4000"/>
              <a:t>Investigating top-down and bottom-up control</a:t>
            </a:r>
          </a:p>
        </p:txBody>
      </p:sp>
      <p:sp>
        <p:nvSpPr>
          <p:cNvPr id="36867" name="Rectangle 3"/>
          <p:cNvSpPr>
            <a:spLocks noGrp="1" noRot="1" noChangeArrowheads="1"/>
          </p:cNvSpPr>
          <p:nvPr>
            <p:ph type="body" idx="1"/>
          </p:nvPr>
        </p:nvSpPr>
        <p:spPr/>
        <p:txBody>
          <a:bodyPr/>
          <a:lstStyle/>
          <a:p>
            <a:pPr>
              <a:lnSpc>
                <a:spcPct val="90000"/>
              </a:lnSpc>
            </a:pPr>
            <a:r>
              <a:rPr lang="en-GB"/>
              <a:t>Posner also manipulated the TYPE of pre-cue used in his task</a:t>
            </a:r>
          </a:p>
          <a:p>
            <a:pPr lvl="1">
              <a:lnSpc>
                <a:spcPct val="90000"/>
              </a:lnSpc>
            </a:pPr>
            <a:r>
              <a:rPr lang="en-GB">
                <a:solidFill>
                  <a:schemeClr val="accent1"/>
                </a:solidFill>
              </a:rPr>
              <a:t>Central </a:t>
            </a:r>
            <a:r>
              <a:rPr lang="en-GB"/>
              <a:t>cue (as in previous example, e.g. a directional arrow) or</a:t>
            </a:r>
          </a:p>
          <a:p>
            <a:pPr lvl="1">
              <a:lnSpc>
                <a:spcPct val="90000"/>
              </a:lnSpc>
            </a:pPr>
            <a:r>
              <a:rPr lang="en-GB">
                <a:solidFill>
                  <a:schemeClr val="accent1"/>
                </a:solidFill>
              </a:rPr>
              <a:t>Peripheral</a:t>
            </a:r>
            <a:r>
              <a:rPr lang="en-GB"/>
              <a:t> cue</a:t>
            </a:r>
          </a:p>
          <a:p>
            <a:pPr>
              <a:lnSpc>
                <a:spcPct val="90000"/>
              </a:lnSpc>
            </a:pPr>
            <a:r>
              <a:rPr lang="en-GB"/>
              <a:t>A peripheral cue indicates exactly where the target stimulus may appear using a peripheral event which captures attention</a:t>
            </a:r>
          </a:p>
          <a:p>
            <a:pPr lvl="1">
              <a:lnSpc>
                <a:spcPct val="90000"/>
              </a:lnSpc>
            </a:pPr>
            <a:r>
              <a:rPr lang="en-GB"/>
              <a:t>E.g. an illuminated box (see next slides)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AutoShape 4"/>
          <p:cNvSpPr>
            <a:spLocks noChangeArrowheads="1"/>
          </p:cNvSpPr>
          <p:nvPr/>
        </p:nvSpPr>
        <p:spPr bwMode="auto">
          <a:xfrm>
            <a:off x="4356100" y="3287713"/>
            <a:ext cx="431800" cy="433387"/>
          </a:xfrm>
          <a:prstGeom prst="star4">
            <a:avLst>
              <a:gd name="adj" fmla="val 125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917" name="Rectangle 5"/>
          <p:cNvSpPr>
            <a:spLocks noChangeArrowheads="1"/>
          </p:cNvSpPr>
          <p:nvPr/>
        </p:nvSpPr>
        <p:spPr bwMode="auto">
          <a:xfrm>
            <a:off x="1403350" y="3216275"/>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918" name="Rectangle 6"/>
          <p:cNvSpPr>
            <a:spLocks noChangeArrowheads="1"/>
          </p:cNvSpPr>
          <p:nvPr/>
        </p:nvSpPr>
        <p:spPr bwMode="auto">
          <a:xfrm>
            <a:off x="7019925" y="3216275"/>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919" name="Rectangle 7"/>
          <p:cNvSpPr>
            <a:spLocks noGrp="1" noRot="1" noChangeArrowheads="1"/>
          </p:cNvSpPr>
          <p:nvPr>
            <p:ph type="title"/>
          </p:nvPr>
        </p:nvSpPr>
        <p:spPr/>
        <p:txBody>
          <a:bodyPr/>
          <a:lstStyle/>
          <a:p>
            <a:r>
              <a:rPr lang="en-GB"/>
              <a:t>Peripheral Cue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3" name="Rectangle 7"/>
          <p:cNvSpPr>
            <a:spLocks noChangeArrowheads="1"/>
          </p:cNvSpPr>
          <p:nvPr/>
        </p:nvSpPr>
        <p:spPr bwMode="auto">
          <a:xfrm>
            <a:off x="1265238" y="3074988"/>
            <a:ext cx="863600" cy="86518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940" name="AutoShape 4"/>
          <p:cNvSpPr>
            <a:spLocks noChangeArrowheads="1"/>
          </p:cNvSpPr>
          <p:nvPr/>
        </p:nvSpPr>
        <p:spPr bwMode="auto">
          <a:xfrm>
            <a:off x="4356100" y="3287713"/>
            <a:ext cx="431800" cy="433387"/>
          </a:xfrm>
          <a:prstGeom prst="star4">
            <a:avLst>
              <a:gd name="adj" fmla="val 125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941" name="Rectangle 5"/>
          <p:cNvSpPr>
            <a:spLocks noChangeArrowheads="1"/>
          </p:cNvSpPr>
          <p:nvPr/>
        </p:nvSpPr>
        <p:spPr bwMode="auto">
          <a:xfrm>
            <a:off x="1403350" y="3216275"/>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942" name="Rectangle 6"/>
          <p:cNvSpPr>
            <a:spLocks noChangeArrowheads="1"/>
          </p:cNvSpPr>
          <p:nvPr/>
        </p:nvSpPr>
        <p:spPr bwMode="auto">
          <a:xfrm>
            <a:off x="7019925" y="3216275"/>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944" name="Rectangle 8"/>
          <p:cNvSpPr>
            <a:spLocks noGrp="1" noRot="1" noChangeArrowheads="1"/>
          </p:cNvSpPr>
          <p:nvPr>
            <p:ph type="title"/>
          </p:nvPr>
        </p:nvSpPr>
        <p:spPr/>
        <p:txBody>
          <a:bodyPr/>
          <a:lstStyle/>
          <a:p>
            <a:r>
              <a:rPr lang="en-GB"/>
              <a:t>Peripheral Cue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AutoShape 4"/>
          <p:cNvSpPr>
            <a:spLocks noChangeArrowheads="1"/>
          </p:cNvSpPr>
          <p:nvPr/>
        </p:nvSpPr>
        <p:spPr bwMode="auto">
          <a:xfrm>
            <a:off x="4356100" y="3287713"/>
            <a:ext cx="431800" cy="433387"/>
          </a:xfrm>
          <a:prstGeom prst="star4">
            <a:avLst>
              <a:gd name="adj" fmla="val 125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0965" name="Rectangle 5"/>
          <p:cNvSpPr>
            <a:spLocks noChangeArrowheads="1"/>
          </p:cNvSpPr>
          <p:nvPr/>
        </p:nvSpPr>
        <p:spPr bwMode="auto">
          <a:xfrm>
            <a:off x="1403350" y="3216275"/>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0966" name="Rectangle 6"/>
          <p:cNvSpPr>
            <a:spLocks noChangeArrowheads="1"/>
          </p:cNvSpPr>
          <p:nvPr/>
        </p:nvSpPr>
        <p:spPr bwMode="auto">
          <a:xfrm>
            <a:off x="7019925" y="3216275"/>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0967" name="Rectangle 7"/>
          <p:cNvSpPr>
            <a:spLocks noGrp="1" noRot="1" noChangeArrowheads="1"/>
          </p:cNvSpPr>
          <p:nvPr>
            <p:ph type="title"/>
          </p:nvPr>
        </p:nvSpPr>
        <p:spPr/>
        <p:txBody>
          <a:bodyPr/>
          <a:lstStyle/>
          <a:p>
            <a:r>
              <a:rPr lang="en-GB"/>
              <a:t>Peripheral Cue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AutoShape 4"/>
          <p:cNvSpPr>
            <a:spLocks noChangeArrowheads="1"/>
          </p:cNvSpPr>
          <p:nvPr/>
        </p:nvSpPr>
        <p:spPr bwMode="auto">
          <a:xfrm>
            <a:off x="4356100" y="3287713"/>
            <a:ext cx="431800" cy="433387"/>
          </a:xfrm>
          <a:prstGeom prst="star4">
            <a:avLst>
              <a:gd name="adj" fmla="val 125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1989" name="Rectangle 5"/>
          <p:cNvSpPr>
            <a:spLocks noChangeArrowheads="1"/>
          </p:cNvSpPr>
          <p:nvPr/>
        </p:nvSpPr>
        <p:spPr bwMode="auto">
          <a:xfrm>
            <a:off x="1403350" y="3216275"/>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1990" name="Rectangle 6"/>
          <p:cNvSpPr>
            <a:spLocks noChangeArrowheads="1"/>
          </p:cNvSpPr>
          <p:nvPr/>
        </p:nvSpPr>
        <p:spPr bwMode="auto">
          <a:xfrm>
            <a:off x="7019925" y="3216275"/>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1991" name="Text Box 7"/>
          <p:cNvSpPr txBox="1">
            <a:spLocks noChangeArrowheads="1"/>
          </p:cNvSpPr>
          <p:nvPr/>
        </p:nvSpPr>
        <p:spPr bwMode="auto">
          <a:xfrm>
            <a:off x="1454150" y="3195638"/>
            <a:ext cx="431800" cy="579437"/>
          </a:xfrm>
          <a:prstGeom prst="rect">
            <a:avLst/>
          </a:prstGeom>
          <a:noFill/>
          <a:ln w="9525">
            <a:noFill/>
            <a:miter lim="800000"/>
            <a:headEnd/>
            <a:tailEnd/>
          </a:ln>
          <a:effectLst/>
        </p:spPr>
        <p:txBody>
          <a:bodyPr>
            <a:prstTxWarp prst="textNoShape">
              <a:avLst/>
            </a:prstTxWarp>
            <a:spAutoFit/>
          </a:bodyPr>
          <a:lstStyle/>
          <a:p>
            <a:pPr algn="ctr" eaLnBrk="1" hangingPunct="1">
              <a:spcBef>
                <a:spcPct val="50000"/>
              </a:spcBef>
            </a:pPr>
            <a:r>
              <a:rPr lang="en-GB" sz="3200" b="1">
                <a:solidFill>
                  <a:srgbClr val="000000"/>
                </a:solidFill>
                <a:latin typeface="Arial" charset="0"/>
              </a:rPr>
              <a:t>X</a:t>
            </a:r>
          </a:p>
        </p:txBody>
      </p:sp>
      <p:sp>
        <p:nvSpPr>
          <p:cNvPr id="41992" name="Rectangle 8"/>
          <p:cNvSpPr>
            <a:spLocks noGrp="1" noRot="1" noChangeArrowheads="1"/>
          </p:cNvSpPr>
          <p:nvPr>
            <p:ph type="title"/>
          </p:nvPr>
        </p:nvSpPr>
        <p:spPr/>
        <p:txBody>
          <a:bodyPr/>
          <a:lstStyle/>
          <a:p>
            <a:r>
              <a:rPr lang="en-GB"/>
              <a:t>Peripheral Cue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en-GB" dirty="0"/>
              <a:t>What is attention?</a:t>
            </a:r>
          </a:p>
        </p:txBody>
      </p:sp>
      <p:sp>
        <p:nvSpPr>
          <p:cNvPr id="13315" name="Rectangle 3"/>
          <p:cNvSpPr>
            <a:spLocks noGrp="1" noRot="1" noChangeArrowheads="1"/>
          </p:cNvSpPr>
          <p:nvPr>
            <p:ph type="body" idx="1"/>
          </p:nvPr>
        </p:nvSpPr>
        <p:spPr/>
        <p:txBody>
          <a:bodyPr/>
          <a:lstStyle/>
          <a:p>
            <a:r>
              <a:rPr lang="en-GB"/>
              <a:t>“Everyone knows what attention is. It is the taking possession of the mind, in clear and vivid form, of one out of what seem several simultaneously possible objects or trains of thought. Focalisation, concentration, of consciousness are of its essence.” –James (1890), pp 403-404.</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8" name="Rectangle 4"/>
          <p:cNvSpPr>
            <a:spLocks noGrp="1" noRot="1" noChangeArrowheads="1"/>
          </p:cNvSpPr>
          <p:nvPr>
            <p:ph type="title"/>
          </p:nvPr>
        </p:nvSpPr>
        <p:spPr/>
        <p:txBody>
          <a:bodyPr/>
          <a:lstStyle/>
          <a:p>
            <a:r>
              <a:rPr lang="en-GB"/>
              <a:t>Peripheral Cue</a:t>
            </a:r>
          </a:p>
        </p:txBody>
      </p:sp>
      <p:sp>
        <p:nvSpPr>
          <p:cNvPr id="47109" name="AutoShape 5"/>
          <p:cNvSpPr>
            <a:spLocks noChangeArrowheads="1"/>
          </p:cNvSpPr>
          <p:nvPr/>
        </p:nvSpPr>
        <p:spPr bwMode="auto">
          <a:xfrm>
            <a:off x="4356100" y="3287713"/>
            <a:ext cx="431800" cy="433387"/>
          </a:xfrm>
          <a:prstGeom prst="star4">
            <a:avLst>
              <a:gd name="adj" fmla="val 125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110" name="Rectangle 6"/>
          <p:cNvSpPr>
            <a:spLocks noChangeArrowheads="1"/>
          </p:cNvSpPr>
          <p:nvPr/>
        </p:nvSpPr>
        <p:spPr bwMode="auto">
          <a:xfrm>
            <a:off x="1403350" y="3216275"/>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111" name="Rectangle 7"/>
          <p:cNvSpPr>
            <a:spLocks noChangeArrowheads="1"/>
          </p:cNvSpPr>
          <p:nvPr/>
        </p:nvSpPr>
        <p:spPr bwMode="auto">
          <a:xfrm>
            <a:off x="7019925" y="3216275"/>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r>
              <a:rPr lang="en-GB"/>
              <a:t>General Findings – Peripheral Cue</a:t>
            </a:r>
          </a:p>
        </p:txBody>
      </p:sp>
      <p:sp>
        <p:nvSpPr>
          <p:cNvPr id="49155" name="Rectangle 3"/>
          <p:cNvSpPr>
            <a:spLocks noGrp="1" noRot="1" noChangeArrowheads="1"/>
          </p:cNvSpPr>
          <p:nvPr>
            <p:ph type="body" idx="1"/>
          </p:nvPr>
        </p:nvSpPr>
        <p:spPr/>
        <p:txBody>
          <a:bodyPr>
            <a:normAutofit lnSpcReduction="10000"/>
          </a:bodyPr>
          <a:lstStyle/>
          <a:p>
            <a:pPr>
              <a:lnSpc>
                <a:spcPct val="90000"/>
              </a:lnSpc>
            </a:pPr>
            <a:r>
              <a:rPr lang="en-GB" sz="2800"/>
              <a:t>Peripheral cues were found to orient attention too, with responses being faster [reaction times reduced] compared to a control (no cue) condition</a:t>
            </a:r>
          </a:p>
          <a:p>
            <a:pPr>
              <a:lnSpc>
                <a:spcPct val="90000"/>
              </a:lnSpc>
            </a:pPr>
            <a:r>
              <a:rPr lang="en-GB" sz="2800"/>
              <a:t>So far the pre-cue has always been valid (i.e. 100% predictive of where the target will be, if it is presented)</a:t>
            </a:r>
          </a:p>
          <a:p>
            <a:pPr>
              <a:lnSpc>
                <a:spcPct val="90000"/>
              </a:lnSpc>
            </a:pPr>
            <a:r>
              <a:rPr lang="en-GB" sz="2800">
                <a:solidFill>
                  <a:schemeClr val="accent1"/>
                </a:solidFill>
              </a:rPr>
              <a:t>So what happens if the pre-cue is invalid (doesn’t predict the location of the target) or uninformative (only predict target location on 50% of trials)?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r>
              <a:rPr lang="en-GB"/>
              <a:t>Costs &amp; Benefits</a:t>
            </a:r>
          </a:p>
        </p:txBody>
      </p:sp>
      <p:sp>
        <p:nvSpPr>
          <p:cNvPr id="50179" name="Rectangle 3"/>
          <p:cNvSpPr>
            <a:spLocks noGrp="1" noRot="1" noChangeArrowheads="1"/>
          </p:cNvSpPr>
          <p:nvPr>
            <p:ph type="body" idx="1"/>
          </p:nvPr>
        </p:nvSpPr>
        <p:spPr/>
        <p:txBody>
          <a:bodyPr>
            <a:normAutofit lnSpcReduction="10000"/>
          </a:bodyPr>
          <a:lstStyle/>
          <a:p>
            <a:pPr>
              <a:lnSpc>
                <a:spcPct val="90000"/>
              </a:lnSpc>
            </a:pPr>
            <a:r>
              <a:rPr lang="en-GB" sz="2800"/>
              <a:t>If the cue is 100% invalid</a:t>
            </a:r>
          </a:p>
          <a:p>
            <a:pPr lvl="1">
              <a:lnSpc>
                <a:spcPct val="90000"/>
              </a:lnSpc>
            </a:pPr>
            <a:r>
              <a:rPr lang="en-GB" sz="2400"/>
              <a:t>RT to detect target </a:t>
            </a:r>
            <a:r>
              <a:rPr lang="en-GB" sz="2400">
                <a:solidFill>
                  <a:schemeClr val="accent1"/>
                </a:solidFill>
              </a:rPr>
              <a:t>increases</a:t>
            </a:r>
            <a:r>
              <a:rPr lang="en-GB" sz="2400"/>
              <a:t> compared to a control/neutral condition</a:t>
            </a:r>
          </a:p>
          <a:p>
            <a:pPr lvl="2">
              <a:lnSpc>
                <a:spcPct val="90000"/>
              </a:lnSpc>
            </a:pPr>
            <a:r>
              <a:rPr lang="en-GB" sz="2000"/>
              <a:t>There is a </a:t>
            </a:r>
            <a:r>
              <a:rPr lang="en-GB" sz="2000">
                <a:solidFill>
                  <a:schemeClr val="accent1"/>
                </a:solidFill>
              </a:rPr>
              <a:t>cost</a:t>
            </a:r>
            <a:r>
              <a:rPr lang="en-GB" sz="2000"/>
              <a:t> to cueing attention to the wrong location!</a:t>
            </a:r>
          </a:p>
          <a:p>
            <a:pPr lvl="2">
              <a:lnSpc>
                <a:spcPct val="90000"/>
              </a:lnSpc>
            </a:pPr>
            <a:r>
              <a:rPr lang="en-GB" sz="2000"/>
              <a:t>Suggests that attention has moved in the wrong direction</a:t>
            </a:r>
          </a:p>
          <a:p>
            <a:pPr lvl="1">
              <a:lnSpc>
                <a:spcPct val="90000"/>
              </a:lnSpc>
            </a:pPr>
            <a:r>
              <a:rPr lang="en-GB" sz="2400"/>
              <a:t>If a peripheral cue is non-predictive/uninformative (only correctly predicts target on 50% of the trials) we still react faster to the cued location suggesting that peripheral cues cause </a:t>
            </a:r>
            <a:r>
              <a:rPr lang="en-GB" sz="2400">
                <a:solidFill>
                  <a:schemeClr val="accent1"/>
                </a:solidFill>
              </a:rPr>
              <a:t>REFLEXIVE</a:t>
            </a:r>
            <a:r>
              <a:rPr lang="en-GB" sz="2400"/>
              <a:t> shifts of attention</a:t>
            </a:r>
          </a:p>
          <a:p>
            <a:pPr>
              <a:lnSpc>
                <a:spcPct val="90000"/>
              </a:lnSpc>
            </a:pPr>
            <a:r>
              <a:rPr lang="en-GB" sz="2800"/>
              <a:t>We can therefore examine the orienting of attention in terms of costs and benefits of cueing</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r>
              <a:rPr lang="en-GB"/>
              <a:t>Today’s Practical</a:t>
            </a:r>
          </a:p>
        </p:txBody>
      </p:sp>
      <p:sp>
        <p:nvSpPr>
          <p:cNvPr id="51203" name="Rectangle 3"/>
          <p:cNvSpPr>
            <a:spLocks noGrp="1" noRot="1" noChangeArrowheads="1"/>
          </p:cNvSpPr>
          <p:nvPr>
            <p:ph type="body" idx="1"/>
          </p:nvPr>
        </p:nvSpPr>
        <p:spPr/>
        <p:txBody>
          <a:bodyPr/>
          <a:lstStyle/>
          <a:p>
            <a:pPr>
              <a:lnSpc>
                <a:spcPct val="90000"/>
              </a:lnSpc>
            </a:pPr>
            <a:r>
              <a:rPr lang="en-GB"/>
              <a:t>We are going to use the Posner paradigm to examine another important finding in attentional research</a:t>
            </a:r>
          </a:p>
          <a:p>
            <a:pPr>
              <a:lnSpc>
                <a:spcPct val="90000"/>
              </a:lnSpc>
            </a:pPr>
            <a:r>
              <a:rPr lang="en-GB">
                <a:solidFill>
                  <a:schemeClr val="accent1"/>
                </a:solidFill>
              </a:rPr>
              <a:t>How long does the facilitation effect of a valid pre-cue last?</a:t>
            </a:r>
          </a:p>
          <a:p>
            <a:pPr lvl="1">
              <a:lnSpc>
                <a:spcPct val="90000"/>
              </a:lnSpc>
            </a:pPr>
            <a:r>
              <a:rPr lang="en-GB"/>
              <a:t>Normally a valid </a:t>
            </a:r>
            <a:r>
              <a:rPr lang="en-GB">
                <a:solidFill>
                  <a:schemeClr val="accent1"/>
                </a:solidFill>
              </a:rPr>
              <a:t>peripheral</a:t>
            </a:r>
            <a:r>
              <a:rPr lang="en-GB"/>
              <a:t> pre-cue facilitates processing at and around that location</a:t>
            </a:r>
          </a:p>
          <a:p>
            <a:pPr lvl="1">
              <a:lnSpc>
                <a:spcPct val="90000"/>
              </a:lnSpc>
            </a:pPr>
            <a:r>
              <a:rPr lang="en-GB"/>
              <a:t>However, under certain conditions responses to a pre-cued location can be slowed down (inhibited)</a:t>
            </a:r>
          </a:p>
          <a:p>
            <a:pPr>
              <a:lnSpc>
                <a:spcPct val="90000"/>
              </a:lnSpc>
            </a:pPr>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Rot="1" noChangeArrowheads="1"/>
          </p:cNvSpPr>
          <p:nvPr>
            <p:ph type="body" idx="1"/>
          </p:nvPr>
        </p:nvSpPr>
        <p:spPr/>
        <p:txBody>
          <a:bodyPr>
            <a:normAutofit fontScale="92500" lnSpcReduction="10000"/>
          </a:bodyPr>
          <a:lstStyle/>
          <a:p>
            <a:pPr>
              <a:lnSpc>
                <a:spcPct val="90000"/>
              </a:lnSpc>
            </a:pPr>
            <a:r>
              <a:rPr lang="en-GB" sz="2400" dirty="0"/>
              <a:t>The time-delay </a:t>
            </a:r>
            <a:r>
              <a:rPr lang="en-GB" sz="2400" dirty="0" smtClean="0"/>
              <a:t>(cue-target-onset-asynchrony, CTOA</a:t>
            </a:r>
            <a:r>
              <a:rPr lang="en-GB" sz="2400" dirty="0"/>
              <a:t>) between presenting the cue and the target has to fall within certain parameters</a:t>
            </a:r>
          </a:p>
          <a:p>
            <a:pPr>
              <a:lnSpc>
                <a:spcPct val="90000"/>
              </a:lnSpc>
            </a:pPr>
            <a:endParaRPr lang="en-GB" sz="2400" dirty="0"/>
          </a:p>
          <a:p>
            <a:pPr>
              <a:lnSpc>
                <a:spcPct val="90000"/>
              </a:lnSpc>
            </a:pPr>
            <a:endParaRPr lang="en-GB" sz="2400" dirty="0"/>
          </a:p>
          <a:p>
            <a:pPr>
              <a:lnSpc>
                <a:spcPct val="90000"/>
              </a:lnSpc>
            </a:pPr>
            <a:endParaRPr lang="en-GB" sz="2400" dirty="0"/>
          </a:p>
          <a:p>
            <a:pPr>
              <a:lnSpc>
                <a:spcPct val="90000"/>
              </a:lnSpc>
            </a:pPr>
            <a:r>
              <a:rPr lang="en-GB" sz="2400" dirty="0"/>
              <a:t>If the delay is too large then attention moves away (is disengaged) from the location and any further processing at that location is temporarily </a:t>
            </a:r>
            <a:r>
              <a:rPr lang="en-GB" sz="2400" dirty="0">
                <a:solidFill>
                  <a:schemeClr val="accent1"/>
                </a:solidFill>
              </a:rPr>
              <a:t>inhibited</a:t>
            </a:r>
            <a:r>
              <a:rPr lang="en-GB" sz="2400" dirty="0"/>
              <a:t>, slowing down a response to a target that then later appears there</a:t>
            </a:r>
          </a:p>
          <a:p>
            <a:pPr>
              <a:lnSpc>
                <a:spcPct val="90000"/>
              </a:lnSpc>
            </a:pPr>
            <a:r>
              <a:rPr lang="en-GB" sz="2400" dirty="0"/>
              <a:t>This </a:t>
            </a:r>
            <a:r>
              <a:rPr lang="en-GB" sz="2400" u="sng" dirty="0"/>
              <a:t>reversal</a:t>
            </a:r>
            <a:r>
              <a:rPr lang="en-GB" sz="2400" dirty="0"/>
              <a:t> from a </a:t>
            </a:r>
            <a:r>
              <a:rPr lang="en-GB" sz="2400" dirty="0" err="1"/>
              <a:t>facilitatory</a:t>
            </a:r>
            <a:r>
              <a:rPr lang="en-GB" sz="2400" dirty="0"/>
              <a:t> to an inhibitory effect is called </a:t>
            </a:r>
            <a:r>
              <a:rPr lang="en-GB" sz="2400" dirty="0">
                <a:solidFill>
                  <a:schemeClr val="accent1"/>
                </a:solidFill>
              </a:rPr>
              <a:t>Inhibition Of Return </a:t>
            </a:r>
            <a:r>
              <a:rPr lang="en-GB" sz="2400" dirty="0"/>
              <a:t>[Posner &amp; Cohen (1984)</a:t>
            </a:r>
            <a:r>
              <a:rPr lang="en-GB" sz="2400" dirty="0" smtClean="0"/>
              <a:t>]</a:t>
            </a:r>
            <a:endParaRPr lang="en-GB" sz="2400" dirty="0"/>
          </a:p>
        </p:txBody>
      </p:sp>
      <p:sp>
        <p:nvSpPr>
          <p:cNvPr id="53250" name="Rectangle 2"/>
          <p:cNvSpPr>
            <a:spLocks noGrp="1" noRot="1" noChangeArrowheads="1"/>
          </p:cNvSpPr>
          <p:nvPr>
            <p:ph type="title"/>
          </p:nvPr>
        </p:nvSpPr>
        <p:spPr/>
        <p:txBody>
          <a:bodyPr/>
          <a:lstStyle/>
          <a:p>
            <a:r>
              <a:rPr lang="en-GB"/>
              <a:t>Inhibition Of Return - IOR</a:t>
            </a:r>
          </a:p>
        </p:txBody>
      </p:sp>
      <p:sp>
        <p:nvSpPr>
          <p:cNvPr id="53252" name="Line 4"/>
          <p:cNvSpPr>
            <a:spLocks noChangeShapeType="1"/>
          </p:cNvSpPr>
          <p:nvPr/>
        </p:nvSpPr>
        <p:spPr bwMode="auto">
          <a:xfrm>
            <a:off x="1331913" y="3284538"/>
            <a:ext cx="4032250" cy="0"/>
          </a:xfrm>
          <a:prstGeom prst="line">
            <a:avLst/>
          </a:prstGeom>
          <a:noFill/>
          <a:ln w="38100">
            <a:solidFill>
              <a:schemeClr val="accent1"/>
            </a:solidFill>
            <a:round/>
            <a:headEnd/>
            <a:tailEnd type="triangle" w="med" len="med"/>
          </a:ln>
          <a:effectLst/>
        </p:spPr>
        <p:txBody>
          <a:bodyPr lIns="90000" tIns="46800" rIns="90000" bIns="46800">
            <a:prstTxWarp prst="textNoShape">
              <a:avLst/>
            </a:prstTxWarp>
            <a:spAutoFit/>
          </a:bodyPr>
          <a:lstStyle/>
          <a:p>
            <a:endParaRPr lang="en-US"/>
          </a:p>
        </p:txBody>
      </p:sp>
      <p:sp>
        <p:nvSpPr>
          <p:cNvPr id="53253" name="Rectangle 5"/>
          <p:cNvSpPr>
            <a:spLocks noChangeArrowheads="1"/>
          </p:cNvSpPr>
          <p:nvPr/>
        </p:nvSpPr>
        <p:spPr bwMode="auto">
          <a:xfrm>
            <a:off x="1376363" y="2757488"/>
            <a:ext cx="701675" cy="404812"/>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pPr algn="ctr" eaLnBrk="1" hangingPunct="1">
              <a:spcBef>
                <a:spcPct val="50000"/>
              </a:spcBef>
            </a:pPr>
            <a:r>
              <a:rPr lang="en-GB">
                <a:latin typeface="Arial" charset="0"/>
              </a:rPr>
              <a:t>CUE</a:t>
            </a:r>
          </a:p>
        </p:txBody>
      </p:sp>
      <p:sp>
        <p:nvSpPr>
          <p:cNvPr id="53256" name="Rectangle 8"/>
          <p:cNvSpPr>
            <a:spLocks noChangeArrowheads="1"/>
          </p:cNvSpPr>
          <p:nvPr/>
        </p:nvSpPr>
        <p:spPr bwMode="auto">
          <a:xfrm>
            <a:off x="2133600" y="2730500"/>
            <a:ext cx="1223963" cy="434975"/>
          </a:xfrm>
          <a:prstGeom prst="rect">
            <a:avLst/>
          </a:prstGeom>
          <a:noFill/>
          <a:ln w="38100">
            <a:solidFill>
              <a:schemeClr val="accent1"/>
            </a:solidFill>
            <a:miter lim="800000"/>
            <a:headEnd/>
            <a:tailEnd/>
          </a:ln>
          <a:effectLst/>
        </p:spPr>
        <p:txBody>
          <a:bodyPr lIns="90000" tIns="46800" rIns="90000" bIns="46800" anchor="ctr">
            <a:prstTxWarp prst="textNoShape">
              <a:avLst/>
            </a:prstTxWarp>
            <a:spAutoFit/>
          </a:bodyPr>
          <a:lstStyle/>
          <a:p>
            <a:pPr algn="ctr" eaLnBrk="1" hangingPunct="1">
              <a:spcBef>
                <a:spcPct val="50000"/>
              </a:spcBef>
            </a:pPr>
            <a:r>
              <a:rPr lang="en-GB" sz="1000">
                <a:latin typeface="Arial" charset="0"/>
              </a:rPr>
              <a:t>ISI/cue-target interval</a:t>
            </a:r>
          </a:p>
        </p:txBody>
      </p:sp>
      <p:sp>
        <p:nvSpPr>
          <p:cNvPr id="53257" name="Rectangle 9"/>
          <p:cNvSpPr>
            <a:spLocks noChangeArrowheads="1"/>
          </p:cNvSpPr>
          <p:nvPr/>
        </p:nvSpPr>
        <p:spPr bwMode="auto">
          <a:xfrm>
            <a:off x="3425825" y="2757488"/>
            <a:ext cx="1146175" cy="404812"/>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pPr algn="ctr" eaLnBrk="1" hangingPunct="1">
              <a:spcBef>
                <a:spcPct val="50000"/>
              </a:spcBef>
            </a:pPr>
            <a:r>
              <a:rPr lang="en-GB">
                <a:latin typeface="Arial" charset="0"/>
              </a:rPr>
              <a:t>TARGET</a:t>
            </a:r>
          </a:p>
        </p:txBody>
      </p:sp>
      <p:sp>
        <p:nvSpPr>
          <p:cNvPr id="53258" name="Text Box 10"/>
          <p:cNvSpPr txBox="1">
            <a:spLocks noChangeArrowheads="1"/>
          </p:cNvSpPr>
          <p:nvPr/>
        </p:nvSpPr>
        <p:spPr bwMode="auto">
          <a:xfrm>
            <a:off x="5508625" y="3068638"/>
            <a:ext cx="863600" cy="366712"/>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Time</a:t>
            </a:r>
          </a:p>
        </p:txBody>
      </p:sp>
      <p:sp>
        <p:nvSpPr>
          <p:cNvPr id="53259" name="Line 11"/>
          <p:cNvSpPr>
            <a:spLocks noChangeShapeType="1"/>
          </p:cNvSpPr>
          <p:nvPr/>
        </p:nvSpPr>
        <p:spPr bwMode="auto">
          <a:xfrm flipV="1">
            <a:off x="1374775" y="2492375"/>
            <a:ext cx="0" cy="288925"/>
          </a:xfrm>
          <a:prstGeom prst="line">
            <a:avLst/>
          </a:prstGeom>
          <a:noFill/>
          <a:ln w="38100">
            <a:solidFill>
              <a:schemeClr val="accent1"/>
            </a:solidFill>
            <a:round/>
            <a:headEnd/>
            <a:tailEnd/>
          </a:ln>
          <a:effectLst/>
        </p:spPr>
        <p:txBody>
          <a:bodyPr lIns="90000" tIns="46800" rIns="90000" bIns="46800">
            <a:prstTxWarp prst="textNoShape">
              <a:avLst/>
            </a:prstTxWarp>
            <a:spAutoFit/>
          </a:bodyPr>
          <a:lstStyle/>
          <a:p>
            <a:endParaRPr lang="en-US"/>
          </a:p>
        </p:txBody>
      </p:sp>
      <p:sp>
        <p:nvSpPr>
          <p:cNvPr id="53260" name="Line 12"/>
          <p:cNvSpPr>
            <a:spLocks noChangeShapeType="1"/>
          </p:cNvSpPr>
          <p:nvPr/>
        </p:nvSpPr>
        <p:spPr bwMode="auto">
          <a:xfrm flipV="1">
            <a:off x="3429000" y="2492375"/>
            <a:ext cx="0" cy="288925"/>
          </a:xfrm>
          <a:prstGeom prst="line">
            <a:avLst/>
          </a:prstGeom>
          <a:noFill/>
          <a:ln w="38100">
            <a:solidFill>
              <a:schemeClr val="accent1"/>
            </a:solidFill>
            <a:round/>
            <a:headEnd/>
            <a:tailEnd/>
          </a:ln>
          <a:effectLst/>
        </p:spPr>
        <p:txBody>
          <a:bodyPr lIns="90000" tIns="46800" rIns="90000" bIns="46800">
            <a:prstTxWarp prst="textNoShape">
              <a:avLst/>
            </a:prstTxWarp>
            <a:spAutoFit/>
          </a:bodyPr>
          <a:lstStyle/>
          <a:p>
            <a:endParaRPr lang="en-US"/>
          </a:p>
        </p:txBody>
      </p:sp>
      <p:sp>
        <p:nvSpPr>
          <p:cNvPr id="53261" name="Line 13"/>
          <p:cNvSpPr>
            <a:spLocks noChangeShapeType="1"/>
          </p:cNvSpPr>
          <p:nvPr/>
        </p:nvSpPr>
        <p:spPr bwMode="auto">
          <a:xfrm>
            <a:off x="1403350" y="2492375"/>
            <a:ext cx="2027238" cy="0"/>
          </a:xfrm>
          <a:prstGeom prst="line">
            <a:avLst/>
          </a:prstGeom>
          <a:noFill/>
          <a:ln w="38100">
            <a:solidFill>
              <a:srgbClr val="FF0000"/>
            </a:solidFill>
            <a:round/>
            <a:headEnd/>
            <a:tailEnd type="triangle" w="med" len="med"/>
          </a:ln>
          <a:effectLst/>
        </p:spPr>
        <p:txBody>
          <a:bodyPr lIns="90000" tIns="46800" rIns="90000" bIns="46800">
            <a:prstTxWarp prst="textNoShape">
              <a:avLst/>
            </a:prstTxWarp>
            <a:spAutoFit/>
          </a:bodyPr>
          <a:lstStyle/>
          <a:p>
            <a:endParaRPr lang="en-US"/>
          </a:p>
        </p:txBody>
      </p:sp>
      <p:sp>
        <p:nvSpPr>
          <p:cNvPr id="53262" name="Text Box 14"/>
          <p:cNvSpPr txBox="1">
            <a:spLocks noChangeArrowheads="1"/>
          </p:cNvSpPr>
          <p:nvPr/>
        </p:nvSpPr>
        <p:spPr bwMode="auto">
          <a:xfrm>
            <a:off x="1908175" y="2257425"/>
            <a:ext cx="1079500" cy="274638"/>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sz="1200">
                <a:latin typeface="Arial" charset="0"/>
              </a:rPr>
              <a:t>CTOA</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r>
              <a:rPr lang="en-GB"/>
              <a:t>Manipulating CTOA</a:t>
            </a:r>
          </a:p>
        </p:txBody>
      </p:sp>
      <p:sp>
        <p:nvSpPr>
          <p:cNvPr id="55307" name="Rectangle 11"/>
          <p:cNvSpPr>
            <a:spLocks noGrp="1" noRot="1" noChangeArrowheads="1"/>
          </p:cNvSpPr>
          <p:nvPr>
            <p:ph type="body" sz="half" idx="1"/>
          </p:nvPr>
        </p:nvSpPr>
        <p:spPr>
          <a:xfrm>
            <a:off x="301625" y="1600200"/>
            <a:ext cx="4191000" cy="4498975"/>
          </a:xfrm>
        </p:spPr>
        <p:txBody>
          <a:bodyPr>
            <a:normAutofit lnSpcReduction="10000"/>
          </a:bodyPr>
          <a:lstStyle/>
          <a:p>
            <a:r>
              <a:rPr lang="en-GB" sz="2800" dirty="0"/>
              <a:t>As the CTOA increases from 0 to approx. 200 ms, valid cueing is </a:t>
            </a:r>
            <a:r>
              <a:rPr lang="en-GB" sz="2800" dirty="0" err="1">
                <a:solidFill>
                  <a:schemeClr val="accent1"/>
                </a:solidFill>
              </a:rPr>
              <a:t>facilitatory</a:t>
            </a:r>
            <a:r>
              <a:rPr lang="en-GB" sz="2800" dirty="0"/>
              <a:t> </a:t>
            </a:r>
            <a:endParaRPr lang="en-GB" sz="2800" dirty="0">
              <a:solidFill>
                <a:schemeClr val="accent1"/>
              </a:solidFill>
            </a:endParaRPr>
          </a:p>
          <a:p>
            <a:r>
              <a:rPr lang="en-GB" sz="2800" dirty="0"/>
              <a:t>Between 200-300 ms the lines cross indicating that valid cueing now causes </a:t>
            </a:r>
            <a:r>
              <a:rPr lang="en-GB" sz="2800" dirty="0">
                <a:solidFill>
                  <a:schemeClr val="accent1"/>
                </a:solidFill>
              </a:rPr>
              <a:t>slower</a:t>
            </a:r>
            <a:r>
              <a:rPr lang="en-GB" sz="2800" dirty="0"/>
              <a:t> responses to the cued location</a:t>
            </a:r>
          </a:p>
        </p:txBody>
      </p:sp>
      <p:pic>
        <p:nvPicPr>
          <p:cNvPr id="55309" name="Picture 13" descr="ior007"/>
          <p:cNvPicPr>
            <a:picLocks noGrp="1" noChangeAspect="1" noChangeArrowheads="1"/>
          </p:cNvPicPr>
          <p:nvPr>
            <p:ph sz="half" idx="2"/>
          </p:nvPr>
        </p:nvPicPr>
        <p:blipFill>
          <a:blip r:embed="rId3"/>
          <a:srcRect/>
          <a:stretch>
            <a:fillRect/>
          </a:stretch>
        </p:blipFill>
        <p:spPr>
          <a:xfrm>
            <a:off x="5262563" y="1628775"/>
            <a:ext cx="2967037" cy="2755900"/>
          </a:xfrm>
          <a:noFill/>
          <a:ln/>
        </p:spPr>
      </p:pic>
      <p:sp>
        <p:nvSpPr>
          <p:cNvPr id="55310" name="Text Box 14"/>
          <p:cNvSpPr txBox="1">
            <a:spLocks noChangeArrowheads="1"/>
          </p:cNvSpPr>
          <p:nvPr/>
        </p:nvSpPr>
        <p:spPr bwMode="auto">
          <a:xfrm>
            <a:off x="5148263" y="4724400"/>
            <a:ext cx="3024187" cy="1054100"/>
          </a:xfrm>
          <a:prstGeom prst="rect">
            <a:avLst/>
          </a:prstGeom>
          <a:noFill/>
          <a:ln w="9525">
            <a:noFill/>
            <a:miter lim="800000"/>
            <a:headEnd/>
            <a:tailEnd/>
          </a:ln>
          <a:effectLst/>
        </p:spPr>
        <p:txBody>
          <a:bodyPr>
            <a:prstTxWarp prst="textNoShape">
              <a:avLst/>
            </a:prstTxWarp>
            <a:spAutoFit/>
          </a:bodyPr>
          <a:lstStyle/>
          <a:p>
            <a:pPr algn="ctr" eaLnBrk="1" hangingPunct="1">
              <a:spcBef>
                <a:spcPct val="50000"/>
              </a:spcBef>
            </a:pPr>
            <a:r>
              <a:rPr lang="en-GB">
                <a:latin typeface="Arial" charset="0"/>
              </a:rPr>
              <a:t>Black (filled circles) are valid trials</a:t>
            </a:r>
          </a:p>
          <a:p>
            <a:pPr algn="ctr" eaLnBrk="1" hangingPunct="1">
              <a:spcBef>
                <a:spcPct val="50000"/>
              </a:spcBef>
            </a:pPr>
            <a:r>
              <a:rPr lang="en-GB">
                <a:latin typeface="Arial" charset="0"/>
              </a:rPr>
              <a:t>White are invalid trials</a:t>
            </a:r>
          </a:p>
        </p:txBody>
      </p:sp>
      <p:sp>
        <p:nvSpPr>
          <p:cNvPr id="55311" name="Line 15"/>
          <p:cNvSpPr>
            <a:spLocks noChangeShapeType="1"/>
          </p:cNvSpPr>
          <p:nvPr/>
        </p:nvSpPr>
        <p:spPr bwMode="auto">
          <a:xfrm flipV="1">
            <a:off x="4140200" y="2708275"/>
            <a:ext cx="2087563" cy="433388"/>
          </a:xfrm>
          <a:prstGeom prst="line">
            <a:avLst/>
          </a:prstGeom>
          <a:noFill/>
          <a:ln w="38100">
            <a:solidFill>
              <a:schemeClr val="accent1"/>
            </a:solidFill>
            <a:round/>
            <a:headEnd/>
            <a:tailEnd type="triangle" w="med" len="med"/>
          </a:ln>
          <a:effectLst/>
        </p:spPr>
        <p:txBody>
          <a:bodyPr lIns="90000" tIns="46800" rIns="90000" bIns="46800" anchor="ctr">
            <a:prstTxWarp prst="textNoShape">
              <a:avLst/>
            </a:prstTxWarp>
            <a:spAutoFit/>
          </a:bodyPr>
          <a:lstStyle/>
          <a:p>
            <a:endParaRPr lang="en-US"/>
          </a:p>
        </p:txBody>
      </p:sp>
      <p:sp>
        <p:nvSpPr>
          <p:cNvPr id="55312" name="Line 16"/>
          <p:cNvSpPr>
            <a:spLocks noChangeShapeType="1"/>
          </p:cNvSpPr>
          <p:nvPr/>
        </p:nvSpPr>
        <p:spPr bwMode="auto">
          <a:xfrm flipV="1">
            <a:off x="1908175" y="3357563"/>
            <a:ext cx="5688013" cy="1943100"/>
          </a:xfrm>
          <a:prstGeom prst="line">
            <a:avLst/>
          </a:prstGeom>
          <a:noFill/>
          <a:ln w="38100">
            <a:solidFill>
              <a:srgbClr val="FF0000"/>
            </a:solidFill>
            <a:round/>
            <a:headEnd/>
            <a:tailEnd type="triangle" w="med" len="med"/>
          </a:ln>
          <a:effectLst/>
        </p:spPr>
        <p:txBody>
          <a:bodyPr lIns="90000" tIns="46800" rIns="90000" bIns="46800" anchor="ctr">
            <a:prstTxWarp prst="textNoShape">
              <a:avLst/>
            </a:prstTxWarp>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Rot="1" noChangeArrowheads="1"/>
          </p:cNvSpPr>
          <p:nvPr>
            <p:ph type="title"/>
          </p:nvPr>
        </p:nvSpPr>
        <p:spPr/>
        <p:txBody>
          <a:bodyPr/>
          <a:lstStyle/>
          <a:p>
            <a:r>
              <a:rPr lang="en-GB"/>
              <a:t>Posner &amp; Cohen (1984)</a:t>
            </a:r>
          </a:p>
        </p:txBody>
      </p:sp>
      <p:pic>
        <p:nvPicPr>
          <p:cNvPr id="71685" name="Picture 5"/>
          <p:cNvPicPr>
            <a:picLocks noChangeAspect="1" noChangeArrowheads="1"/>
          </p:cNvPicPr>
          <p:nvPr/>
        </p:nvPicPr>
        <p:blipFill>
          <a:blip r:embed="rId3"/>
          <a:srcRect l="20280" t="20688" r="24498" b="18958"/>
          <a:stretch>
            <a:fillRect/>
          </a:stretch>
        </p:blipFill>
        <p:spPr bwMode="auto">
          <a:xfrm>
            <a:off x="3624263" y="1557338"/>
            <a:ext cx="5195887" cy="4543425"/>
          </a:xfrm>
          <a:prstGeom prst="rect">
            <a:avLst/>
          </a:prstGeom>
          <a:noFill/>
          <a:ln w="38100">
            <a:noFill/>
            <a:miter lim="800000"/>
            <a:headEnd/>
            <a:tailEnd/>
          </a:ln>
          <a:effectLst/>
        </p:spPr>
      </p:pic>
      <p:sp>
        <p:nvSpPr>
          <p:cNvPr id="71686" name="Text Box 6"/>
          <p:cNvSpPr txBox="1">
            <a:spLocks noChangeArrowheads="1"/>
          </p:cNvSpPr>
          <p:nvPr/>
        </p:nvSpPr>
        <p:spPr bwMode="auto">
          <a:xfrm>
            <a:off x="395288" y="1700213"/>
            <a:ext cx="2808287" cy="2282825"/>
          </a:xfrm>
          <a:prstGeom prst="rect">
            <a:avLst/>
          </a:prstGeom>
          <a:noFill/>
          <a:ln w="38100">
            <a:noFill/>
            <a:miter lim="800000"/>
            <a:headEnd/>
            <a:tailEnd/>
          </a:ln>
          <a:effectLst/>
        </p:spPr>
        <p:txBody>
          <a:bodyPr lIns="90000" tIns="46800" rIns="90000" bIns="46800">
            <a:prstTxWarp prst="textNoShape">
              <a:avLst/>
            </a:prstTxWarp>
            <a:spAutoFit/>
          </a:bodyPr>
          <a:lstStyle/>
          <a:p>
            <a:pPr eaLnBrk="1" hangingPunct="1">
              <a:spcBef>
                <a:spcPct val="50000"/>
              </a:spcBef>
            </a:pPr>
            <a:r>
              <a:rPr lang="en-GB" sz="2400">
                <a:latin typeface="Arial" charset="0"/>
              </a:rPr>
              <a:t>Posner et al only found this inhibitory effect for peripheral pre-cues i.e not for central cues!</a:t>
            </a:r>
          </a:p>
        </p:txBody>
      </p:sp>
      <p:sp>
        <p:nvSpPr>
          <p:cNvPr id="71687" name="Text Box 7"/>
          <p:cNvSpPr txBox="1">
            <a:spLocks noChangeArrowheads="1"/>
          </p:cNvSpPr>
          <p:nvPr/>
        </p:nvSpPr>
        <p:spPr bwMode="auto">
          <a:xfrm>
            <a:off x="6948488" y="2924175"/>
            <a:ext cx="1584325" cy="366713"/>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solidFill>
                  <a:schemeClr val="accent1"/>
                </a:solidFill>
                <a:latin typeface="Arial" charset="0"/>
              </a:rPr>
              <a:t>Cued (valid)</a:t>
            </a:r>
            <a:endParaRPr lang="en-US">
              <a:solidFill>
                <a:schemeClr val="accent1"/>
              </a:solidFill>
              <a:latin typeface="Arial" charset="0"/>
            </a:endParaRPr>
          </a:p>
        </p:txBody>
      </p:sp>
      <p:sp>
        <p:nvSpPr>
          <p:cNvPr id="71688" name="Text Box 8"/>
          <p:cNvSpPr txBox="1">
            <a:spLocks noChangeArrowheads="1"/>
          </p:cNvSpPr>
          <p:nvPr/>
        </p:nvSpPr>
        <p:spPr bwMode="auto">
          <a:xfrm>
            <a:off x="6875463" y="3519488"/>
            <a:ext cx="2160587" cy="366712"/>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solidFill>
                  <a:schemeClr val="accent1"/>
                </a:solidFill>
                <a:latin typeface="Arial" charset="0"/>
              </a:rPr>
              <a:t>Uncued (invalid)</a:t>
            </a:r>
            <a:endParaRPr lang="en-US">
              <a:solidFill>
                <a:schemeClr val="accent1"/>
              </a:solidFill>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r>
              <a:rPr lang="en-GB"/>
              <a:t>Another IOR definition</a:t>
            </a:r>
          </a:p>
        </p:txBody>
      </p:sp>
      <p:sp>
        <p:nvSpPr>
          <p:cNvPr id="73731" name="Rectangle 3"/>
          <p:cNvSpPr>
            <a:spLocks noGrp="1" noRot="1" noChangeArrowheads="1"/>
          </p:cNvSpPr>
          <p:nvPr>
            <p:ph type="body" idx="1"/>
          </p:nvPr>
        </p:nvSpPr>
        <p:spPr/>
        <p:txBody>
          <a:bodyPr/>
          <a:lstStyle/>
          <a:p>
            <a:r>
              <a:rPr lang="en-GB"/>
              <a:t>IOR is “…a reduced perceptual priority for information in a region that has recently enjoyed a higher priority” </a:t>
            </a:r>
          </a:p>
          <a:p>
            <a:pPr lvl="1"/>
            <a:r>
              <a:rPr lang="en-GB"/>
              <a:t>Samuel &amp; Kat (2003), p897.</a:t>
            </a:r>
          </a:p>
        </p:txBody>
      </p:sp>
    </p:spTree>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r>
              <a:rPr lang="en-GB"/>
              <a:t>Our experiment</a:t>
            </a:r>
          </a:p>
        </p:txBody>
      </p:sp>
      <p:sp>
        <p:nvSpPr>
          <p:cNvPr id="60419" name="Rectangle 3"/>
          <p:cNvSpPr>
            <a:spLocks noGrp="1" noRot="1" noChangeArrowheads="1"/>
          </p:cNvSpPr>
          <p:nvPr>
            <p:ph type="body" idx="1"/>
          </p:nvPr>
        </p:nvSpPr>
        <p:spPr/>
        <p:txBody>
          <a:bodyPr/>
          <a:lstStyle/>
          <a:p>
            <a:pPr>
              <a:lnSpc>
                <a:spcPct val="90000"/>
              </a:lnSpc>
            </a:pPr>
            <a:r>
              <a:rPr lang="en-GB"/>
              <a:t>We are going to manipulate 3 levels of CTOA and investigate differences between them.</a:t>
            </a:r>
          </a:p>
          <a:p>
            <a:pPr>
              <a:lnSpc>
                <a:spcPct val="90000"/>
              </a:lnSpc>
            </a:pPr>
            <a:r>
              <a:rPr lang="en-GB"/>
              <a:t>We will use CTOA’s of 150, 200 and 400 ms</a:t>
            </a:r>
          </a:p>
          <a:p>
            <a:pPr>
              <a:lnSpc>
                <a:spcPct val="90000"/>
              </a:lnSpc>
            </a:pPr>
            <a:r>
              <a:rPr lang="en-GB"/>
              <a:t>Our null hypothesis will be that facilitation is </a:t>
            </a:r>
            <a:r>
              <a:rPr lang="en-GB" u="sng"/>
              <a:t>not</a:t>
            </a:r>
            <a:r>
              <a:rPr lang="en-GB"/>
              <a:t> affected by CTOA</a:t>
            </a:r>
          </a:p>
          <a:p>
            <a:pPr>
              <a:lnSpc>
                <a:spcPct val="90000"/>
              </a:lnSpc>
            </a:pPr>
            <a:r>
              <a:rPr lang="en-GB"/>
              <a:t>Our experimental hypothesis will be that as CTOA increases, facilitation decreases</a:t>
            </a:r>
          </a:p>
          <a:p>
            <a:pPr>
              <a:lnSpc>
                <a:spcPct val="90000"/>
              </a:lnSpc>
            </a:pPr>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r>
              <a:rPr lang="en-GB"/>
              <a:t>Measuring size of the effect</a:t>
            </a:r>
          </a:p>
        </p:txBody>
      </p:sp>
      <p:sp>
        <p:nvSpPr>
          <p:cNvPr id="61443" name="Rectangle 3"/>
          <p:cNvSpPr>
            <a:spLocks noGrp="1" noRot="1" noChangeArrowheads="1"/>
          </p:cNvSpPr>
          <p:nvPr>
            <p:ph type="body" idx="1"/>
          </p:nvPr>
        </p:nvSpPr>
        <p:spPr/>
        <p:txBody>
          <a:bodyPr/>
          <a:lstStyle/>
          <a:p>
            <a:r>
              <a:rPr lang="en-GB"/>
              <a:t>We can measure the size of the facilitatory effect by taking a difference score for valid and invalid trials</a:t>
            </a:r>
          </a:p>
          <a:p>
            <a:pPr lvl="1"/>
            <a:r>
              <a:rPr lang="en-GB"/>
              <a:t>Difference score = RT Invalid – RT Valid</a:t>
            </a:r>
          </a:p>
          <a:p>
            <a:pPr lvl="1"/>
            <a:r>
              <a:rPr lang="en-GB"/>
              <a:t>E.g for a short CTOA (say 50ms) we expect people to be faster on valid trials than invalid ones (a facilitatory effect) by say 25 ms.</a:t>
            </a:r>
          </a:p>
          <a:p>
            <a:pPr lvl="1"/>
            <a:r>
              <a:rPr lang="en-GB"/>
              <a:t>405 - 380 = +25ms (facilitatory effect of cueing)</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en-GB"/>
              <a:t>What is attention?</a:t>
            </a:r>
          </a:p>
        </p:txBody>
      </p:sp>
      <p:sp>
        <p:nvSpPr>
          <p:cNvPr id="16387" name="Rectangle 3"/>
          <p:cNvSpPr>
            <a:spLocks noGrp="1" noRot="1" noChangeArrowheads="1"/>
          </p:cNvSpPr>
          <p:nvPr>
            <p:ph type="body" idx="1"/>
          </p:nvPr>
        </p:nvSpPr>
        <p:spPr/>
        <p:txBody>
          <a:bodyPr/>
          <a:lstStyle/>
          <a:p>
            <a:r>
              <a:rPr lang="en-GB" sz="2800"/>
              <a:t>Attention is the process of concentrating on specific features of the environment, or on certain thoughts or activities. This focusing on specific features of the environment usually leads to the exclusion of other features of the environment.</a:t>
            </a:r>
          </a:p>
          <a:p>
            <a:pPr lvl="1"/>
            <a:r>
              <a:rPr lang="en-GB" sz="2400"/>
              <a:t>Colman (2001)</a:t>
            </a:r>
          </a:p>
          <a:p>
            <a:r>
              <a:rPr lang="en-GB" sz="2800"/>
              <a:t>But really “attention” is not a unitary concept</a:t>
            </a:r>
          </a:p>
          <a:p>
            <a:pPr lvl="1"/>
            <a:r>
              <a:rPr lang="en-GB" sz="2400"/>
              <a:t>Luck &amp; Vecera (2002), Styles (1997)</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r>
              <a:rPr lang="en-GB"/>
              <a:t>Example Data</a:t>
            </a:r>
          </a:p>
        </p:txBody>
      </p:sp>
      <p:sp>
        <p:nvSpPr>
          <p:cNvPr id="62468" name="Line 4"/>
          <p:cNvSpPr>
            <a:spLocks noChangeShapeType="1"/>
          </p:cNvSpPr>
          <p:nvPr/>
        </p:nvSpPr>
        <p:spPr bwMode="auto">
          <a:xfrm>
            <a:off x="1042988" y="1844675"/>
            <a:ext cx="0" cy="4537075"/>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2469" name="Line 5"/>
          <p:cNvSpPr>
            <a:spLocks noChangeShapeType="1"/>
          </p:cNvSpPr>
          <p:nvPr/>
        </p:nvSpPr>
        <p:spPr bwMode="auto">
          <a:xfrm>
            <a:off x="1042988" y="4076700"/>
            <a:ext cx="6913562"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2470" name="Text Box 6"/>
          <p:cNvSpPr txBox="1">
            <a:spLocks noChangeArrowheads="1"/>
          </p:cNvSpPr>
          <p:nvPr/>
        </p:nvSpPr>
        <p:spPr bwMode="auto">
          <a:xfrm rot="10800000">
            <a:off x="34925" y="2781300"/>
            <a:ext cx="458788" cy="2663825"/>
          </a:xfrm>
          <a:prstGeom prst="rect">
            <a:avLst/>
          </a:prstGeom>
          <a:noFill/>
          <a:ln w="9525">
            <a:noFill/>
            <a:miter lim="800000"/>
            <a:headEnd/>
            <a:tailEnd/>
          </a:ln>
          <a:effectLst/>
        </p:spPr>
        <p:txBody>
          <a:bodyPr vert="eaVert">
            <a:prstTxWarp prst="textNoShape">
              <a:avLst/>
            </a:prstTxWarp>
            <a:spAutoFit/>
          </a:bodyPr>
          <a:lstStyle/>
          <a:p>
            <a:pPr algn="ctr" eaLnBrk="1" hangingPunct="1">
              <a:spcBef>
                <a:spcPct val="50000"/>
              </a:spcBef>
            </a:pPr>
            <a:r>
              <a:rPr lang="en-GB">
                <a:latin typeface="Arial" charset="0"/>
              </a:rPr>
              <a:t>RT difference (msecs)</a:t>
            </a:r>
          </a:p>
        </p:txBody>
      </p:sp>
      <p:sp>
        <p:nvSpPr>
          <p:cNvPr id="62471" name="Text Box 7"/>
          <p:cNvSpPr txBox="1">
            <a:spLocks noChangeArrowheads="1"/>
          </p:cNvSpPr>
          <p:nvPr/>
        </p:nvSpPr>
        <p:spPr bwMode="auto">
          <a:xfrm>
            <a:off x="179388" y="2492375"/>
            <a:ext cx="671512" cy="433388"/>
          </a:xfrm>
          <a:prstGeom prst="rect">
            <a:avLst/>
          </a:prstGeom>
          <a:noFill/>
          <a:ln w="9525">
            <a:noFill/>
            <a:miter lim="800000"/>
            <a:headEnd/>
            <a:tailEnd/>
          </a:ln>
          <a:effectLst/>
        </p:spPr>
        <p:txBody>
          <a:bodyPr>
            <a:prstTxWarp prst="textNoShape">
              <a:avLst/>
            </a:prstTxWarp>
          </a:bodyPr>
          <a:lstStyle/>
          <a:p>
            <a:pPr algn="ctr" eaLnBrk="1" hangingPunct="1">
              <a:spcBef>
                <a:spcPct val="50000"/>
              </a:spcBef>
            </a:pPr>
            <a:r>
              <a:rPr lang="en-GB" sz="3200">
                <a:latin typeface="Arial" charset="0"/>
              </a:rPr>
              <a:t>+</a:t>
            </a:r>
          </a:p>
        </p:txBody>
      </p:sp>
      <p:sp>
        <p:nvSpPr>
          <p:cNvPr id="62472" name="Text Box 8"/>
          <p:cNvSpPr txBox="1">
            <a:spLocks noChangeArrowheads="1"/>
          </p:cNvSpPr>
          <p:nvPr/>
        </p:nvSpPr>
        <p:spPr bwMode="auto">
          <a:xfrm>
            <a:off x="206375" y="5300663"/>
            <a:ext cx="671513" cy="433387"/>
          </a:xfrm>
          <a:prstGeom prst="rect">
            <a:avLst/>
          </a:prstGeom>
          <a:noFill/>
          <a:ln w="9525">
            <a:noFill/>
            <a:miter lim="800000"/>
            <a:headEnd/>
            <a:tailEnd/>
          </a:ln>
          <a:effectLst/>
        </p:spPr>
        <p:txBody>
          <a:bodyPr>
            <a:prstTxWarp prst="textNoShape">
              <a:avLst/>
            </a:prstTxWarp>
          </a:bodyPr>
          <a:lstStyle/>
          <a:p>
            <a:pPr algn="ctr" eaLnBrk="1" hangingPunct="1">
              <a:spcBef>
                <a:spcPct val="50000"/>
              </a:spcBef>
            </a:pPr>
            <a:r>
              <a:rPr lang="en-GB" sz="4000">
                <a:latin typeface="Arial" charset="0"/>
              </a:rPr>
              <a:t>-</a:t>
            </a:r>
          </a:p>
        </p:txBody>
      </p:sp>
      <p:sp>
        <p:nvSpPr>
          <p:cNvPr id="62475" name="Text Box 11"/>
          <p:cNvSpPr txBox="1">
            <a:spLocks noChangeArrowheads="1"/>
          </p:cNvSpPr>
          <p:nvPr/>
        </p:nvSpPr>
        <p:spPr bwMode="auto">
          <a:xfrm>
            <a:off x="2125663" y="4076700"/>
            <a:ext cx="733425" cy="366713"/>
          </a:xfrm>
          <a:prstGeom prst="rect">
            <a:avLst/>
          </a:prstGeom>
          <a:noFill/>
          <a:ln w="9525">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100</a:t>
            </a:r>
          </a:p>
        </p:txBody>
      </p:sp>
      <p:sp>
        <p:nvSpPr>
          <p:cNvPr id="62477" name="Text Box 13"/>
          <p:cNvSpPr txBox="1">
            <a:spLocks noChangeArrowheads="1"/>
          </p:cNvSpPr>
          <p:nvPr/>
        </p:nvSpPr>
        <p:spPr bwMode="auto">
          <a:xfrm>
            <a:off x="5422900" y="4076700"/>
            <a:ext cx="733425" cy="366713"/>
          </a:xfrm>
          <a:prstGeom prst="rect">
            <a:avLst/>
          </a:prstGeom>
          <a:noFill/>
          <a:ln w="9525">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300</a:t>
            </a:r>
          </a:p>
        </p:txBody>
      </p:sp>
      <p:sp>
        <p:nvSpPr>
          <p:cNvPr id="62478" name="Text Box 14"/>
          <p:cNvSpPr txBox="1">
            <a:spLocks noChangeArrowheads="1"/>
          </p:cNvSpPr>
          <p:nvPr/>
        </p:nvSpPr>
        <p:spPr bwMode="auto">
          <a:xfrm>
            <a:off x="3767138" y="4076700"/>
            <a:ext cx="733425" cy="366713"/>
          </a:xfrm>
          <a:prstGeom prst="rect">
            <a:avLst/>
          </a:prstGeom>
          <a:noFill/>
          <a:ln w="9525">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200</a:t>
            </a:r>
          </a:p>
        </p:txBody>
      </p:sp>
      <p:sp>
        <p:nvSpPr>
          <p:cNvPr id="62479" name="Text Box 15"/>
          <p:cNvSpPr txBox="1">
            <a:spLocks noChangeArrowheads="1"/>
          </p:cNvSpPr>
          <p:nvPr/>
        </p:nvSpPr>
        <p:spPr bwMode="auto">
          <a:xfrm>
            <a:off x="7092950" y="4076700"/>
            <a:ext cx="733425" cy="366713"/>
          </a:xfrm>
          <a:prstGeom prst="rect">
            <a:avLst/>
          </a:prstGeom>
          <a:noFill/>
          <a:ln w="9525">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400</a:t>
            </a:r>
          </a:p>
        </p:txBody>
      </p:sp>
      <p:sp>
        <p:nvSpPr>
          <p:cNvPr id="62480" name="Text Box 16"/>
          <p:cNvSpPr txBox="1">
            <a:spLocks noChangeArrowheads="1"/>
          </p:cNvSpPr>
          <p:nvPr/>
        </p:nvSpPr>
        <p:spPr bwMode="auto">
          <a:xfrm>
            <a:off x="7667625" y="3573463"/>
            <a:ext cx="1295400" cy="366712"/>
          </a:xfrm>
          <a:prstGeom prst="rect">
            <a:avLst/>
          </a:prstGeom>
          <a:noFill/>
          <a:ln w="9525">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CTOA</a:t>
            </a:r>
          </a:p>
        </p:txBody>
      </p:sp>
      <p:sp>
        <p:nvSpPr>
          <p:cNvPr id="62481" name="Line 17"/>
          <p:cNvSpPr>
            <a:spLocks noChangeShapeType="1"/>
          </p:cNvSpPr>
          <p:nvPr/>
        </p:nvSpPr>
        <p:spPr bwMode="auto">
          <a:xfrm>
            <a:off x="2482850" y="3644900"/>
            <a:ext cx="2233613" cy="431800"/>
          </a:xfrm>
          <a:prstGeom prst="line">
            <a:avLst/>
          </a:prstGeom>
          <a:noFill/>
          <a:ln w="38100">
            <a:solidFill>
              <a:schemeClr val="accent1"/>
            </a:solidFill>
            <a:round/>
            <a:headEnd/>
            <a:tailEnd/>
          </a:ln>
          <a:effectLst/>
        </p:spPr>
        <p:txBody>
          <a:bodyPr lIns="90000" tIns="46800" rIns="90000" bIns="46800">
            <a:prstTxWarp prst="textNoShape">
              <a:avLst/>
            </a:prstTxWarp>
            <a:spAutoFit/>
          </a:bodyPr>
          <a:lstStyle/>
          <a:p>
            <a:endParaRPr lang="en-US"/>
          </a:p>
        </p:txBody>
      </p:sp>
      <p:sp>
        <p:nvSpPr>
          <p:cNvPr id="62482" name="Line 18"/>
          <p:cNvSpPr>
            <a:spLocks noChangeShapeType="1"/>
          </p:cNvSpPr>
          <p:nvPr/>
        </p:nvSpPr>
        <p:spPr bwMode="auto">
          <a:xfrm>
            <a:off x="4716463" y="4076700"/>
            <a:ext cx="2735262" cy="1368425"/>
          </a:xfrm>
          <a:prstGeom prst="line">
            <a:avLst/>
          </a:prstGeom>
          <a:noFill/>
          <a:ln w="38100">
            <a:solidFill>
              <a:schemeClr val="accent1"/>
            </a:solidFill>
            <a:round/>
            <a:headEnd/>
            <a:tailEnd/>
          </a:ln>
          <a:effectLst/>
        </p:spPr>
        <p:txBody>
          <a:bodyPr lIns="90000" tIns="46800" rIns="90000" bIns="46800">
            <a:prstTxWarp prst="textNoShape">
              <a:avLst/>
            </a:prstTxWarp>
            <a:spAutoFit/>
          </a:bodyPr>
          <a:lstStyle/>
          <a:p>
            <a:endParaRPr lang="en-US"/>
          </a:p>
        </p:txBody>
      </p:sp>
      <p:sp>
        <p:nvSpPr>
          <p:cNvPr id="62483" name="Text Box 19"/>
          <p:cNvSpPr txBox="1">
            <a:spLocks noChangeArrowheads="1"/>
          </p:cNvSpPr>
          <p:nvPr/>
        </p:nvSpPr>
        <p:spPr bwMode="auto">
          <a:xfrm>
            <a:off x="2484438" y="5870575"/>
            <a:ext cx="5040312" cy="366713"/>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As CTOA increases, facilitation decreases</a:t>
            </a:r>
          </a:p>
        </p:txBody>
      </p:sp>
      <p:sp>
        <p:nvSpPr>
          <p:cNvPr id="62485" name="Oval 21"/>
          <p:cNvSpPr>
            <a:spLocks noChangeArrowheads="1"/>
          </p:cNvSpPr>
          <p:nvPr/>
        </p:nvSpPr>
        <p:spPr bwMode="auto">
          <a:xfrm>
            <a:off x="2389188" y="3533775"/>
            <a:ext cx="238125" cy="238125"/>
          </a:xfrm>
          <a:prstGeom prst="ellipse">
            <a:avLst/>
          </a:prstGeom>
          <a:noFill/>
          <a:ln w="38100">
            <a:solidFill>
              <a:schemeClr val="accent1"/>
            </a:solidFill>
            <a:round/>
            <a:headEnd/>
            <a:tailEnd/>
          </a:ln>
          <a:effectLst/>
        </p:spPr>
        <p:txBody>
          <a:bodyPr lIns="90000" tIns="46800" rIns="90000" bIns="46800" anchor="ctr">
            <a:prstTxWarp prst="textNoShape">
              <a:avLst/>
            </a:prstTxWarp>
            <a:spAutoFit/>
          </a:bodyPr>
          <a:lstStyle/>
          <a:p>
            <a:endParaRPr lang="en-US"/>
          </a:p>
        </p:txBody>
      </p:sp>
      <p:sp>
        <p:nvSpPr>
          <p:cNvPr id="62486" name="Oval 22"/>
          <p:cNvSpPr>
            <a:spLocks noChangeArrowheads="1"/>
          </p:cNvSpPr>
          <p:nvPr/>
        </p:nvSpPr>
        <p:spPr bwMode="auto">
          <a:xfrm>
            <a:off x="4583113" y="3954463"/>
            <a:ext cx="238125" cy="238125"/>
          </a:xfrm>
          <a:prstGeom prst="ellipse">
            <a:avLst/>
          </a:prstGeom>
          <a:noFill/>
          <a:ln w="38100">
            <a:solidFill>
              <a:schemeClr val="accent1"/>
            </a:solidFill>
            <a:round/>
            <a:headEnd/>
            <a:tailEnd/>
          </a:ln>
          <a:effectLst/>
        </p:spPr>
        <p:txBody>
          <a:bodyPr lIns="90000" tIns="46800" rIns="90000" bIns="46800" anchor="ctr">
            <a:prstTxWarp prst="textNoShape">
              <a:avLst/>
            </a:prstTxWarp>
            <a:spAutoFit/>
          </a:bodyPr>
          <a:lstStyle/>
          <a:p>
            <a:endParaRPr lang="en-US"/>
          </a:p>
        </p:txBody>
      </p:sp>
      <p:sp>
        <p:nvSpPr>
          <p:cNvPr id="62487" name="Oval 23"/>
          <p:cNvSpPr>
            <a:spLocks noChangeArrowheads="1"/>
          </p:cNvSpPr>
          <p:nvPr/>
        </p:nvSpPr>
        <p:spPr bwMode="auto">
          <a:xfrm>
            <a:off x="7308850" y="5311775"/>
            <a:ext cx="238125" cy="238125"/>
          </a:xfrm>
          <a:prstGeom prst="ellipse">
            <a:avLst/>
          </a:prstGeom>
          <a:noFill/>
          <a:ln w="38100">
            <a:solidFill>
              <a:schemeClr val="accent1"/>
            </a:solidFill>
            <a:round/>
            <a:headEnd/>
            <a:tailEnd/>
          </a:ln>
          <a:effectLst/>
        </p:spPr>
        <p:txBody>
          <a:bodyPr lIns="90000" tIns="46800" rIns="90000" bIns="46800" anchor="ctr">
            <a:prstTxWarp prst="textNoShape">
              <a:avLst/>
            </a:prstTxWarp>
            <a:spAutoFit/>
          </a:bodyPr>
          <a:lstStyle/>
          <a:p>
            <a:endParaRPr lang="en-US"/>
          </a:p>
        </p:txBody>
      </p:sp>
      <p:sp>
        <p:nvSpPr>
          <p:cNvPr id="62488" name="Rectangle 24"/>
          <p:cNvSpPr>
            <a:spLocks noChangeArrowheads="1"/>
          </p:cNvSpPr>
          <p:nvPr/>
        </p:nvSpPr>
        <p:spPr bwMode="auto">
          <a:xfrm>
            <a:off x="1835150" y="3284538"/>
            <a:ext cx="2665413" cy="792162"/>
          </a:xfrm>
          <a:prstGeom prst="rect">
            <a:avLst/>
          </a:prstGeom>
          <a:solidFill>
            <a:schemeClr val="accent1">
              <a:alpha val="50999"/>
            </a:schemeClr>
          </a:solidFill>
          <a:ln w="38100">
            <a:solidFill>
              <a:schemeClr val="accent1"/>
            </a:solidFill>
            <a:miter lim="800000"/>
            <a:headEnd/>
            <a:tailEnd/>
          </a:ln>
          <a:effectLst/>
        </p:spPr>
        <p:txBody>
          <a:bodyPr lIns="90000" tIns="46800" rIns="90000" bIns="46800" anchor="ctr">
            <a:prstTxWarp prst="textNoShape">
              <a:avLst/>
            </a:prstTxWarp>
            <a:spAutoFit/>
          </a:bodyPr>
          <a:lstStyle/>
          <a:p>
            <a:endParaRPr lang="en-US"/>
          </a:p>
        </p:txBody>
      </p:sp>
      <p:sp>
        <p:nvSpPr>
          <p:cNvPr id="62489" name="Rectangle 25"/>
          <p:cNvSpPr>
            <a:spLocks noChangeArrowheads="1"/>
          </p:cNvSpPr>
          <p:nvPr/>
        </p:nvSpPr>
        <p:spPr bwMode="auto">
          <a:xfrm>
            <a:off x="4716463" y="4076700"/>
            <a:ext cx="3095625" cy="1584325"/>
          </a:xfrm>
          <a:prstGeom prst="rect">
            <a:avLst/>
          </a:prstGeom>
          <a:solidFill>
            <a:srgbClr val="FF0000">
              <a:alpha val="32001"/>
            </a:srgbClr>
          </a:solidFill>
          <a:ln w="38100">
            <a:solidFill>
              <a:schemeClr val="accent1"/>
            </a:solidFill>
            <a:miter lim="800000"/>
            <a:headEnd/>
            <a:tailEnd/>
          </a:ln>
          <a:effectLst/>
        </p:spPr>
        <p:txBody>
          <a:bodyPr lIns="90000" tIns="46800" rIns="90000" bIns="46800" anchor="ctr">
            <a:prstTxWarp prst="textNoShape">
              <a:avLst/>
            </a:prstTxWarp>
            <a:spAutoFit/>
          </a:bodyPr>
          <a:lstStyle/>
          <a:p>
            <a:endParaRPr lang="en-US"/>
          </a:p>
        </p:txBody>
      </p:sp>
      <p:sp>
        <p:nvSpPr>
          <p:cNvPr id="62490" name="Text Box 26"/>
          <p:cNvSpPr txBox="1">
            <a:spLocks noChangeArrowheads="1"/>
          </p:cNvSpPr>
          <p:nvPr/>
        </p:nvSpPr>
        <p:spPr bwMode="auto">
          <a:xfrm>
            <a:off x="2451100" y="3284538"/>
            <a:ext cx="1873250" cy="366712"/>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Facilitation</a:t>
            </a:r>
          </a:p>
        </p:txBody>
      </p:sp>
      <p:sp>
        <p:nvSpPr>
          <p:cNvPr id="62491" name="Text Box 27"/>
          <p:cNvSpPr txBox="1">
            <a:spLocks noChangeArrowheads="1"/>
          </p:cNvSpPr>
          <p:nvPr/>
        </p:nvSpPr>
        <p:spPr bwMode="auto">
          <a:xfrm>
            <a:off x="4354513" y="4791075"/>
            <a:ext cx="1873250" cy="366713"/>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Inhibition</a:t>
            </a:r>
          </a:p>
        </p:txBody>
      </p:sp>
      <p:sp>
        <p:nvSpPr>
          <p:cNvPr id="62492" name="Line 28"/>
          <p:cNvSpPr>
            <a:spLocks noChangeShapeType="1"/>
          </p:cNvSpPr>
          <p:nvPr/>
        </p:nvSpPr>
        <p:spPr bwMode="auto">
          <a:xfrm flipH="1">
            <a:off x="4716463" y="2781300"/>
            <a:ext cx="1223962" cy="1223963"/>
          </a:xfrm>
          <a:prstGeom prst="line">
            <a:avLst/>
          </a:prstGeom>
          <a:noFill/>
          <a:ln w="38100">
            <a:solidFill>
              <a:srgbClr val="FFFF00"/>
            </a:solidFill>
            <a:round/>
            <a:headEnd/>
            <a:tailEnd type="triangle" w="med" len="med"/>
          </a:ln>
          <a:effectLst/>
        </p:spPr>
        <p:txBody>
          <a:bodyPr lIns="90000" tIns="46800" rIns="90000" bIns="46800">
            <a:prstTxWarp prst="textNoShape">
              <a:avLst/>
            </a:prstTxWarp>
            <a:spAutoFit/>
          </a:bodyPr>
          <a:lstStyle/>
          <a:p>
            <a:endParaRPr lang="en-US"/>
          </a:p>
        </p:txBody>
      </p:sp>
      <p:sp>
        <p:nvSpPr>
          <p:cNvPr id="62493" name="Text Box 29"/>
          <p:cNvSpPr txBox="1">
            <a:spLocks noChangeArrowheads="1"/>
          </p:cNvSpPr>
          <p:nvPr/>
        </p:nvSpPr>
        <p:spPr bwMode="auto">
          <a:xfrm>
            <a:off x="5940425" y="2276475"/>
            <a:ext cx="1511300" cy="925511"/>
          </a:xfrm>
          <a:prstGeom prst="rect">
            <a:avLst/>
          </a:prstGeom>
          <a:noFill/>
          <a:ln w="38100">
            <a:solidFill>
              <a:srgbClr val="FFFF00"/>
            </a:solid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dirty="0">
                <a:latin typeface="Arial" charset="0"/>
              </a:rPr>
              <a:t>IOR </a:t>
            </a:r>
            <a:r>
              <a:rPr lang="en-GB" dirty="0" smtClean="0">
                <a:latin typeface="Arial" charset="0"/>
              </a:rPr>
              <a:t>begins </a:t>
            </a:r>
            <a:r>
              <a:rPr lang="en-GB" dirty="0" smtClean="0">
                <a:latin typeface="Arial" charset="0"/>
              </a:rPr>
              <a:t>to take effect</a:t>
            </a:r>
            <a:r>
              <a:rPr lang="en-GB" dirty="0" smtClean="0">
                <a:latin typeface="Arial" charset="0"/>
              </a:rPr>
              <a:t> around </a:t>
            </a:r>
            <a:r>
              <a:rPr lang="en-GB" dirty="0">
                <a:latin typeface="Arial" charset="0"/>
              </a:rPr>
              <a:t>here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92"/>
                                        </p:tgtEl>
                                        <p:attrNameLst>
                                          <p:attrName>style.visibility</p:attrName>
                                        </p:attrNameLst>
                                      </p:cBhvr>
                                      <p:to>
                                        <p:strVal val="visible"/>
                                      </p:to>
                                    </p:set>
                                    <p:animEffect transition="in" filter="wipe(up)">
                                      <p:cBhvr>
                                        <p:cTn id="7" dur="500"/>
                                        <p:tgtEl>
                                          <p:spTgt spid="6249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2493"/>
                                        </p:tgtEl>
                                        <p:attrNameLst>
                                          <p:attrName>style.visibility</p:attrName>
                                        </p:attrNameLst>
                                      </p:cBhvr>
                                      <p:to>
                                        <p:strVal val="visible"/>
                                      </p:to>
                                    </p:set>
                                    <p:animEffect transition="in" filter="wipe(up)">
                                      <p:cBhvr>
                                        <p:cTn id="10" dur="500"/>
                                        <p:tgtEl>
                                          <p:spTgt spid="6249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2488"/>
                                        </p:tgtEl>
                                        <p:attrNameLst>
                                          <p:attrName>style.visibility</p:attrName>
                                        </p:attrNameLst>
                                      </p:cBhvr>
                                      <p:to>
                                        <p:strVal val="visible"/>
                                      </p:to>
                                    </p:set>
                                    <p:animEffect transition="in" filter="wipe(left)">
                                      <p:cBhvr>
                                        <p:cTn id="15" dur="500"/>
                                        <p:tgtEl>
                                          <p:spTgt spid="6248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2490"/>
                                        </p:tgtEl>
                                        <p:attrNameLst>
                                          <p:attrName>style.visibility</p:attrName>
                                        </p:attrNameLst>
                                      </p:cBhvr>
                                      <p:to>
                                        <p:strVal val="visible"/>
                                      </p:to>
                                    </p:set>
                                    <p:animEffect transition="in" filter="wipe(left)">
                                      <p:cBhvr>
                                        <p:cTn id="18" dur="500"/>
                                        <p:tgtEl>
                                          <p:spTgt spid="6249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2489"/>
                                        </p:tgtEl>
                                        <p:attrNameLst>
                                          <p:attrName>style.visibility</p:attrName>
                                        </p:attrNameLst>
                                      </p:cBhvr>
                                      <p:to>
                                        <p:strVal val="visible"/>
                                      </p:to>
                                    </p:set>
                                    <p:animEffect transition="in" filter="wipe(left)">
                                      <p:cBhvr>
                                        <p:cTn id="21" dur="500"/>
                                        <p:tgtEl>
                                          <p:spTgt spid="6248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2491"/>
                                        </p:tgtEl>
                                        <p:attrNameLst>
                                          <p:attrName>style.visibility</p:attrName>
                                        </p:attrNameLst>
                                      </p:cBhvr>
                                      <p:to>
                                        <p:strVal val="visible"/>
                                      </p:to>
                                    </p:set>
                                    <p:animEffect transition="in" filter="wipe(left)">
                                      <p:cBhvr>
                                        <p:cTn id="24" dur="500"/>
                                        <p:tgtEl>
                                          <p:spTgt spid="62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8" grpId="0" animBg="1"/>
      <p:bldP spid="62489" grpId="0" animBg="1"/>
      <p:bldP spid="62490" grpId="0"/>
      <p:bldP spid="62491" grpId="0"/>
      <p:bldP spid="62492" grpId="0" animBg="1"/>
      <p:bldP spid="6249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r>
              <a:rPr lang="en-GB" sz="4000"/>
              <a:t>What role might an IOR mechanism have?</a:t>
            </a:r>
          </a:p>
        </p:txBody>
      </p:sp>
      <p:sp>
        <p:nvSpPr>
          <p:cNvPr id="59395" name="Rectangle 3"/>
          <p:cNvSpPr>
            <a:spLocks noGrp="1" noRot="1" noChangeArrowheads="1"/>
          </p:cNvSpPr>
          <p:nvPr>
            <p:ph type="body" idx="1"/>
          </p:nvPr>
        </p:nvSpPr>
        <p:spPr/>
        <p:txBody>
          <a:bodyPr>
            <a:normAutofit fontScale="92500"/>
          </a:bodyPr>
          <a:lstStyle/>
          <a:p>
            <a:r>
              <a:rPr lang="en-GB" sz="2800" dirty="0"/>
              <a:t>IOR biases </a:t>
            </a:r>
            <a:r>
              <a:rPr lang="en-GB" sz="2800" dirty="0" err="1"/>
              <a:t>attentional</a:t>
            </a:r>
            <a:r>
              <a:rPr lang="en-GB" sz="2800" dirty="0"/>
              <a:t> orienting </a:t>
            </a:r>
            <a:r>
              <a:rPr lang="en-GB" sz="2800" dirty="0">
                <a:solidFill>
                  <a:schemeClr val="accent1"/>
                </a:solidFill>
              </a:rPr>
              <a:t>away</a:t>
            </a:r>
            <a:r>
              <a:rPr lang="en-GB" sz="2800" dirty="0"/>
              <a:t> from previously inspected locations</a:t>
            </a:r>
          </a:p>
          <a:p>
            <a:r>
              <a:rPr lang="en-GB" sz="2800" dirty="0"/>
              <a:t>When we visually search an environment, we want to avoid re-inspecting (attending) already visited locations/objects.</a:t>
            </a:r>
          </a:p>
          <a:p>
            <a:pPr lvl="1"/>
            <a:r>
              <a:rPr lang="en-GB" sz="2400" dirty="0"/>
              <a:t>IOR prevents us returning to recently inspected locations using an inhibitory mechanism</a:t>
            </a:r>
          </a:p>
          <a:p>
            <a:pPr lvl="1"/>
            <a:r>
              <a:rPr lang="en-GB" sz="2400" dirty="0"/>
              <a:t>We have a bias towards new/un-inspected locations</a:t>
            </a:r>
          </a:p>
          <a:p>
            <a:r>
              <a:rPr lang="en-GB" sz="2800" dirty="0"/>
              <a:t>Klein (1988)- IOR can facilitate effective visual search / foraging behaviour</a:t>
            </a:r>
          </a:p>
          <a:p>
            <a:endParaRPr lang="en-GB" sz="2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r>
              <a:rPr lang="en-GB"/>
              <a:t>OK, so that’s the theory</a:t>
            </a:r>
          </a:p>
        </p:txBody>
      </p:sp>
      <p:sp>
        <p:nvSpPr>
          <p:cNvPr id="64515" name="Rectangle 3"/>
          <p:cNvSpPr>
            <a:spLocks noGrp="1" noRot="1" noChangeArrowheads="1"/>
          </p:cNvSpPr>
          <p:nvPr>
            <p:ph type="body" idx="1"/>
          </p:nvPr>
        </p:nvSpPr>
        <p:spPr/>
        <p:txBody>
          <a:bodyPr/>
          <a:lstStyle/>
          <a:p>
            <a:r>
              <a:rPr lang="en-GB" dirty="0"/>
              <a:t>Let’s look at building this experiment in </a:t>
            </a:r>
            <a:r>
              <a:rPr lang="en-GB" dirty="0" smtClean="0"/>
              <a:t>PsychoPy </a:t>
            </a:r>
            <a:r>
              <a:rPr lang="en-GB" dirty="0" smtClean="0"/>
              <a:t>and </a:t>
            </a:r>
            <a:r>
              <a:rPr lang="en-GB" dirty="0"/>
              <a:t>collecting some data.</a:t>
            </a:r>
          </a:p>
          <a:p>
            <a:r>
              <a:rPr lang="en-GB" dirty="0">
                <a:solidFill>
                  <a:schemeClr val="accent1"/>
                </a:solidFill>
              </a:rPr>
              <a:t>Experiment</a:t>
            </a:r>
          </a:p>
          <a:p>
            <a:pPr lvl="1"/>
            <a:r>
              <a:rPr lang="en-GB" dirty="0"/>
              <a:t>Peripheral cueing task</a:t>
            </a:r>
          </a:p>
          <a:p>
            <a:pPr lvl="2"/>
            <a:r>
              <a:rPr lang="en-GB" dirty="0" smtClean="0"/>
              <a:t>Task: </a:t>
            </a:r>
            <a:r>
              <a:rPr lang="en-GB" dirty="0"/>
              <a:t>Decide whether an X appears at one of 2 possible locations</a:t>
            </a:r>
          </a:p>
          <a:p>
            <a:pPr lvl="2"/>
            <a:r>
              <a:rPr lang="en-GB" dirty="0"/>
              <a:t>If it does then press SPACE</a:t>
            </a:r>
          </a:p>
          <a:p>
            <a:pPr lvl="2"/>
            <a:r>
              <a:rPr lang="en-GB" dirty="0"/>
              <a:t>If it doesn’t then don’t press anything</a:t>
            </a:r>
          </a:p>
          <a:p>
            <a:pPr lvl="3"/>
            <a:r>
              <a:rPr lang="en-GB" dirty="0"/>
              <a:t>Target </a:t>
            </a:r>
            <a:r>
              <a:rPr lang="en-GB" dirty="0">
                <a:solidFill>
                  <a:schemeClr val="accent1"/>
                </a:solidFill>
              </a:rPr>
              <a:t>detection</a:t>
            </a:r>
            <a:r>
              <a:rPr lang="en-GB" dirty="0"/>
              <a:t> task vs. a discrimination task</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r>
              <a:rPr lang="en-GB"/>
              <a:t>Design</a:t>
            </a:r>
          </a:p>
        </p:txBody>
      </p:sp>
      <p:sp>
        <p:nvSpPr>
          <p:cNvPr id="65539" name="Rectangle 3"/>
          <p:cNvSpPr>
            <a:spLocks noGrp="1" noRot="1" noChangeArrowheads="1"/>
          </p:cNvSpPr>
          <p:nvPr>
            <p:ph type="body" idx="1"/>
          </p:nvPr>
        </p:nvSpPr>
        <p:spPr/>
        <p:txBody>
          <a:bodyPr/>
          <a:lstStyle/>
          <a:p>
            <a:r>
              <a:rPr lang="en-GB" dirty="0"/>
              <a:t>Factors to control/manipulate</a:t>
            </a:r>
          </a:p>
          <a:p>
            <a:pPr lvl="1"/>
            <a:r>
              <a:rPr lang="en-GB" dirty="0"/>
              <a:t>% of trials when target is present/absent</a:t>
            </a:r>
          </a:p>
          <a:p>
            <a:pPr lvl="1"/>
            <a:r>
              <a:rPr lang="en-GB" dirty="0"/>
              <a:t>Location of pre-cue (Left or Right)</a:t>
            </a:r>
          </a:p>
          <a:p>
            <a:pPr lvl="1"/>
            <a:r>
              <a:rPr lang="en-GB" dirty="0"/>
              <a:t>Location of target [when present] (Left or Right)</a:t>
            </a:r>
          </a:p>
          <a:p>
            <a:pPr lvl="1"/>
            <a:r>
              <a:rPr lang="en-GB" dirty="0"/>
              <a:t>Cue-target onset asynchrony (150, 200 &amp; 400ms)</a:t>
            </a:r>
          </a:p>
          <a:p>
            <a:pPr lvl="2"/>
            <a:r>
              <a:rPr lang="en-GB" dirty="0"/>
              <a:t>Manipulate this as a </a:t>
            </a:r>
            <a:r>
              <a:rPr lang="en-GB" dirty="0">
                <a:solidFill>
                  <a:schemeClr val="accent1"/>
                </a:solidFill>
              </a:rPr>
              <a:t>within-subjects IV (3 levels)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r>
              <a:rPr lang="en-GB" sz="3600" dirty="0"/>
              <a:t>Minimum</a:t>
            </a:r>
            <a:r>
              <a:rPr lang="en-GB" sz="3600" dirty="0" smtClean="0"/>
              <a:t> trials to </a:t>
            </a:r>
            <a:r>
              <a:rPr lang="en-GB" sz="3600" dirty="0"/>
              <a:t>control and manipulate all variables</a:t>
            </a:r>
          </a:p>
        </p:txBody>
      </p:sp>
      <p:sp>
        <p:nvSpPr>
          <p:cNvPr id="68611" name="Rectangle 3"/>
          <p:cNvSpPr>
            <a:spLocks noGrp="1" noRot="1" noChangeArrowheads="1"/>
          </p:cNvSpPr>
          <p:nvPr>
            <p:ph type="body" idx="1"/>
          </p:nvPr>
        </p:nvSpPr>
        <p:spPr>
          <a:xfrm>
            <a:off x="457200" y="1936750"/>
            <a:ext cx="8229600" cy="4070541"/>
          </a:xfrm>
        </p:spPr>
        <p:txBody>
          <a:bodyPr>
            <a:normAutofit fontScale="92500"/>
          </a:bodyPr>
          <a:lstStyle/>
          <a:p>
            <a:pPr>
              <a:lnSpc>
                <a:spcPct val="90000"/>
              </a:lnSpc>
            </a:pPr>
            <a:r>
              <a:rPr lang="en-GB" sz="2800" dirty="0">
                <a:solidFill>
                  <a:schemeClr val="accent1"/>
                </a:solidFill>
              </a:rPr>
              <a:t>2</a:t>
            </a:r>
            <a:r>
              <a:rPr lang="en-GB" sz="2800" dirty="0"/>
              <a:t> (present/absent) </a:t>
            </a:r>
            <a:r>
              <a:rPr lang="en-GB" sz="2800" dirty="0" err="1"/>
              <a:t>x</a:t>
            </a:r>
            <a:r>
              <a:rPr lang="en-GB" sz="2800" dirty="0"/>
              <a:t> </a:t>
            </a:r>
            <a:r>
              <a:rPr lang="en-GB" sz="2800" dirty="0">
                <a:solidFill>
                  <a:schemeClr val="accent1"/>
                </a:solidFill>
              </a:rPr>
              <a:t>2</a:t>
            </a:r>
            <a:r>
              <a:rPr lang="en-GB" sz="2800" dirty="0"/>
              <a:t> (Cue L/Cue R) </a:t>
            </a:r>
            <a:r>
              <a:rPr lang="en-GB" sz="2800" dirty="0" err="1"/>
              <a:t>x</a:t>
            </a:r>
            <a:r>
              <a:rPr lang="en-GB" sz="2800" dirty="0"/>
              <a:t> </a:t>
            </a:r>
            <a:r>
              <a:rPr lang="en-GB" sz="2800" dirty="0">
                <a:solidFill>
                  <a:schemeClr val="accent1"/>
                </a:solidFill>
              </a:rPr>
              <a:t>2</a:t>
            </a:r>
            <a:r>
              <a:rPr lang="en-GB" sz="2800" dirty="0"/>
              <a:t> (Target L/Target R) </a:t>
            </a:r>
            <a:r>
              <a:rPr lang="en-GB" sz="2800" dirty="0" err="1"/>
              <a:t>x</a:t>
            </a:r>
            <a:r>
              <a:rPr lang="en-GB" sz="2800" dirty="0"/>
              <a:t> </a:t>
            </a:r>
            <a:r>
              <a:rPr lang="en-GB" sz="2800" dirty="0">
                <a:solidFill>
                  <a:schemeClr val="accent1"/>
                </a:solidFill>
              </a:rPr>
              <a:t>3</a:t>
            </a:r>
            <a:r>
              <a:rPr lang="en-GB" sz="2800" dirty="0"/>
              <a:t> ( CTOA 150, 200 &amp; 400) =</a:t>
            </a:r>
          </a:p>
          <a:p>
            <a:pPr lvl="1">
              <a:lnSpc>
                <a:spcPct val="90000"/>
              </a:lnSpc>
            </a:pPr>
            <a:r>
              <a:rPr lang="en-GB" sz="2400" dirty="0">
                <a:solidFill>
                  <a:schemeClr val="accent1"/>
                </a:solidFill>
              </a:rPr>
              <a:t>24</a:t>
            </a:r>
            <a:r>
              <a:rPr lang="en-GB" sz="2400" dirty="0"/>
              <a:t> trials for a balanced design</a:t>
            </a:r>
          </a:p>
          <a:p>
            <a:pPr lvl="2">
              <a:lnSpc>
                <a:spcPct val="90000"/>
              </a:lnSpc>
            </a:pPr>
            <a:r>
              <a:rPr lang="en-GB" sz="2000" dirty="0"/>
              <a:t>So we can use any multiple of 24 for the number of experimental trials</a:t>
            </a:r>
          </a:p>
          <a:p>
            <a:pPr>
              <a:lnSpc>
                <a:spcPct val="90000"/>
              </a:lnSpc>
            </a:pPr>
            <a:r>
              <a:rPr lang="en-GB" sz="2800" dirty="0"/>
              <a:t>These trials break down into valid and invalid trials</a:t>
            </a:r>
          </a:p>
          <a:p>
            <a:pPr lvl="1">
              <a:lnSpc>
                <a:spcPct val="90000"/>
              </a:lnSpc>
            </a:pPr>
            <a:r>
              <a:rPr lang="en-GB" sz="2400" dirty="0">
                <a:solidFill>
                  <a:schemeClr val="accent1"/>
                </a:solidFill>
              </a:rPr>
              <a:t>Valid trials</a:t>
            </a:r>
            <a:r>
              <a:rPr lang="en-GB" sz="2400" dirty="0"/>
              <a:t> 	</a:t>
            </a:r>
          </a:p>
          <a:p>
            <a:pPr lvl="2">
              <a:lnSpc>
                <a:spcPct val="90000"/>
              </a:lnSpc>
            </a:pPr>
            <a:r>
              <a:rPr lang="en-GB" sz="2000" dirty="0"/>
              <a:t>Target appears in the </a:t>
            </a:r>
            <a:r>
              <a:rPr lang="en-GB" sz="2000" u="sng" dirty="0"/>
              <a:t>cued</a:t>
            </a:r>
            <a:r>
              <a:rPr lang="en-GB" sz="2000" dirty="0"/>
              <a:t> location</a:t>
            </a:r>
          </a:p>
          <a:p>
            <a:pPr lvl="1">
              <a:lnSpc>
                <a:spcPct val="90000"/>
              </a:lnSpc>
            </a:pPr>
            <a:r>
              <a:rPr lang="en-GB" sz="2400" dirty="0">
                <a:solidFill>
                  <a:schemeClr val="accent1"/>
                </a:solidFill>
              </a:rPr>
              <a:t>Invalid trials	</a:t>
            </a:r>
          </a:p>
          <a:p>
            <a:pPr lvl="2">
              <a:lnSpc>
                <a:spcPct val="90000"/>
              </a:lnSpc>
            </a:pPr>
            <a:r>
              <a:rPr lang="en-GB" sz="2000" dirty="0"/>
              <a:t>Target appears in the </a:t>
            </a:r>
            <a:r>
              <a:rPr lang="en-GB" sz="2000" u="sng" dirty="0" err="1"/>
              <a:t>uncued</a:t>
            </a:r>
            <a:r>
              <a:rPr lang="en-GB" sz="2000" dirty="0"/>
              <a:t> location</a:t>
            </a:r>
          </a:p>
          <a:p>
            <a:pPr lvl="1">
              <a:lnSpc>
                <a:spcPct val="90000"/>
              </a:lnSpc>
            </a:pPr>
            <a:endParaRPr lang="en-GB" sz="24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r>
              <a:rPr lang="en-GB"/>
              <a:t>Time to build!</a:t>
            </a:r>
          </a:p>
        </p:txBody>
      </p:sp>
      <p:sp>
        <p:nvSpPr>
          <p:cNvPr id="70659" name="Rectangle 3"/>
          <p:cNvSpPr>
            <a:spLocks noGrp="1" noRot="1" noChangeArrowheads="1"/>
          </p:cNvSpPr>
          <p:nvPr>
            <p:ph type="body" idx="1"/>
          </p:nvPr>
        </p:nvSpPr>
        <p:spPr>
          <a:xfrm>
            <a:off x="395288" y="1557338"/>
            <a:ext cx="8226425" cy="4497387"/>
          </a:xfrm>
        </p:spPr>
        <p:txBody>
          <a:bodyPr/>
          <a:lstStyle/>
          <a:p>
            <a:r>
              <a:rPr lang="en-GB" dirty="0"/>
              <a:t>Ok, so we are going to build a peripheral cueing task in</a:t>
            </a:r>
            <a:r>
              <a:rPr lang="en-GB" dirty="0" smtClean="0"/>
              <a:t> PsychoPy!</a:t>
            </a:r>
            <a:endParaRPr lang="en-GB" dirty="0"/>
          </a:p>
          <a:p>
            <a:r>
              <a:rPr lang="en-GB" dirty="0"/>
              <a:t>This is going to be </a:t>
            </a:r>
            <a:r>
              <a:rPr lang="en-GB" dirty="0" smtClean="0"/>
              <a:t>more involved and </a:t>
            </a:r>
            <a:r>
              <a:rPr lang="en-GB" dirty="0"/>
              <a:t>will teach you some new</a:t>
            </a:r>
            <a:r>
              <a:rPr lang="en-GB" dirty="0" smtClean="0"/>
              <a:t> PsychoPy </a:t>
            </a:r>
            <a:r>
              <a:rPr lang="en-GB" dirty="0" smtClean="0"/>
              <a:t>skills</a:t>
            </a:r>
            <a:endParaRPr lang="en-GB" dirty="0"/>
          </a:p>
        </p:txBody>
      </p:sp>
      <p:grpSp>
        <p:nvGrpSpPr>
          <p:cNvPr id="2" name="Group 19"/>
          <p:cNvGrpSpPr>
            <a:grpSpLocks/>
          </p:cNvGrpSpPr>
          <p:nvPr/>
        </p:nvGrpSpPr>
        <p:grpSpPr bwMode="auto">
          <a:xfrm>
            <a:off x="612067" y="4221718"/>
            <a:ext cx="1439862" cy="863600"/>
            <a:chOff x="567" y="3113"/>
            <a:chExt cx="907" cy="544"/>
          </a:xfrm>
        </p:grpSpPr>
        <p:grpSp>
          <p:nvGrpSpPr>
            <p:cNvPr id="3" name="Group 9"/>
            <p:cNvGrpSpPr>
              <a:grpSpLocks/>
            </p:cNvGrpSpPr>
            <p:nvPr/>
          </p:nvGrpSpPr>
          <p:grpSpPr bwMode="auto">
            <a:xfrm>
              <a:off x="567" y="3113"/>
              <a:ext cx="907" cy="544"/>
              <a:chOff x="567" y="3113"/>
              <a:chExt cx="907" cy="544"/>
            </a:xfrm>
          </p:grpSpPr>
          <p:sp>
            <p:nvSpPr>
              <p:cNvPr id="70660" name="Rectangle 4"/>
              <p:cNvSpPr>
                <a:spLocks noChangeArrowheads="1"/>
              </p:cNvSpPr>
              <p:nvPr/>
            </p:nvSpPr>
            <p:spPr bwMode="auto">
              <a:xfrm>
                <a:off x="567" y="3113"/>
                <a:ext cx="907" cy="544"/>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sp>
            <p:nvSpPr>
              <p:cNvPr id="70663" name="Rectangle 7"/>
              <p:cNvSpPr>
                <a:spLocks noChangeArrowheads="1"/>
              </p:cNvSpPr>
              <p:nvPr/>
            </p:nvSpPr>
            <p:spPr bwMode="auto">
              <a:xfrm>
                <a:off x="657" y="3294"/>
                <a:ext cx="136" cy="181"/>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sp>
            <p:nvSpPr>
              <p:cNvPr id="70664" name="Rectangle 8"/>
              <p:cNvSpPr>
                <a:spLocks noChangeArrowheads="1"/>
              </p:cNvSpPr>
              <p:nvPr/>
            </p:nvSpPr>
            <p:spPr bwMode="auto">
              <a:xfrm>
                <a:off x="1247" y="3294"/>
                <a:ext cx="136" cy="181"/>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grpSp>
        <p:sp>
          <p:nvSpPr>
            <p:cNvPr id="70674" name="Text Box 18"/>
            <p:cNvSpPr txBox="1">
              <a:spLocks noChangeArrowheads="1"/>
            </p:cNvSpPr>
            <p:nvPr/>
          </p:nvSpPr>
          <p:spPr bwMode="auto">
            <a:xfrm>
              <a:off x="884" y="3262"/>
              <a:ext cx="272" cy="231"/>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a:t>
              </a:r>
              <a:endParaRPr lang="en-US">
                <a:latin typeface="Arial" charset="0"/>
              </a:endParaRPr>
            </a:p>
          </p:txBody>
        </p:sp>
      </p:grpSp>
      <p:grpSp>
        <p:nvGrpSpPr>
          <p:cNvPr id="4" name="Group 20"/>
          <p:cNvGrpSpPr>
            <a:grpSpLocks/>
          </p:cNvGrpSpPr>
          <p:nvPr/>
        </p:nvGrpSpPr>
        <p:grpSpPr bwMode="auto">
          <a:xfrm>
            <a:off x="2412292" y="4221718"/>
            <a:ext cx="1439862" cy="863600"/>
            <a:chOff x="567" y="3113"/>
            <a:chExt cx="907" cy="544"/>
          </a:xfrm>
        </p:grpSpPr>
        <p:grpSp>
          <p:nvGrpSpPr>
            <p:cNvPr id="5" name="Group 21"/>
            <p:cNvGrpSpPr>
              <a:grpSpLocks/>
            </p:cNvGrpSpPr>
            <p:nvPr/>
          </p:nvGrpSpPr>
          <p:grpSpPr bwMode="auto">
            <a:xfrm>
              <a:off x="567" y="3113"/>
              <a:ext cx="907" cy="544"/>
              <a:chOff x="567" y="3113"/>
              <a:chExt cx="907" cy="544"/>
            </a:xfrm>
          </p:grpSpPr>
          <p:sp>
            <p:nvSpPr>
              <p:cNvPr id="70678" name="Rectangle 22"/>
              <p:cNvSpPr>
                <a:spLocks noChangeArrowheads="1"/>
              </p:cNvSpPr>
              <p:nvPr/>
            </p:nvSpPr>
            <p:spPr bwMode="auto">
              <a:xfrm>
                <a:off x="567" y="3113"/>
                <a:ext cx="907" cy="544"/>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sp>
            <p:nvSpPr>
              <p:cNvPr id="70679" name="Rectangle 23"/>
              <p:cNvSpPr>
                <a:spLocks noChangeArrowheads="1"/>
              </p:cNvSpPr>
              <p:nvPr/>
            </p:nvSpPr>
            <p:spPr bwMode="auto">
              <a:xfrm>
                <a:off x="657" y="3294"/>
                <a:ext cx="136" cy="181"/>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sp>
            <p:nvSpPr>
              <p:cNvPr id="70680" name="Rectangle 24"/>
              <p:cNvSpPr>
                <a:spLocks noChangeArrowheads="1"/>
              </p:cNvSpPr>
              <p:nvPr/>
            </p:nvSpPr>
            <p:spPr bwMode="auto">
              <a:xfrm>
                <a:off x="1247" y="3294"/>
                <a:ext cx="136" cy="181"/>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grpSp>
        <p:sp>
          <p:nvSpPr>
            <p:cNvPr id="70681" name="Text Box 25"/>
            <p:cNvSpPr txBox="1">
              <a:spLocks noChangeArrowheads="1"/>
            </p:cNvSpPr>
            <p:nvPr/>
          </p:nvSpPr>
          <p:spPr bwMode="auto">
            <a:xfrm>
              <a:off x="884" y="3262"/>
              <a:ext cx="272" cy="231"/>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a:t>
              </a:r>
              <a:endParaRPr lang="en-US">
                <a:latin typeface="Arial" charset="0"/>
              </a:endParaRPr>
            </a:p>
          </p:txBody>
        </p:sp>
      </p:grpSp>
      <p:grpSp>
        <p:nvGrpSpPr>
          <p:cNvPr id="6" name="Group 26"/>
          <p:cNvGrpSpPr>
            <a:grpSpLocks/>
          </p:cNvGrpSpPr>
          <p:nvPr/>
        </p:nvGrpSpPr>
        <p:grpSpPr bwMode="auto">
          <a:xfrm>
            <a:off x="4212517" y="4221718"/>
            <a:ext cx="1439862" cy="863600"/>
            <a:chOff x="567" y="3113"/>
            <a:chExt cx="907" cy="544"/>
          </a:xfrm>
        </p:grpSpPr>
        <p:grpSp>
          <p:nvGrpSpPr>
            <p:cNvPr id="7" name="Group 27"/>
            <p:cNvGrpSpPr>
              <a:grpSpLocks/>
            </p:cNvGrpSpPr>
            <p:nvPr/>
          </p:nvGrpSpPr>
          <p:grpSpPr bwMode="auto">
            <a:xfrm>
              <a:off x="567" y="3113"/>
              <a:ext cx="907" cy="544"/>
              <a:chOff x="567" y="3113"/>
              <a:chExt cx="907" cy="544"/>
            </a:xfrm>
          </p:grpSpPr>
          <p:sp>
            <p:nvSpPr>
              <p:cNvPr id="70684" name="Rectangle 28"/>
              <p:cNvSpPr>
                <a:spLocks noChangeArrowheads="1"/>
              </p:cNvSpPr>
              <p:nvPr/>
            </p:nvSpPr>
            <p:spPr bwMode="auto">
              <a:xfrm>
                <a:off x="567" y="3113"/>
                <a:ext cx="907" cy="544"/>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sp>
            <p:nvSpPr>
              <p:cNvPr id="70685" name="Rectangle 29"/>
              <p:cNvSpPr>
                <a:spLocks noChangeArrowheads="1"/>
              </p:cNvSpPr>
              <p:nvPr/>
            </p:nvSpPr>
            <p:spPr bwMode="auto">
              <a:xfrm>
                <a:off x="657" y="3294"/>
                <a:ext cx="136" cy="181"/>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sp>
            <p:nvSpPr>
              <p:cNvPr id="70686" name="Rectangle 30"/>
              <p:cNvSpPr>
                <a:spLocks noChangeArrowheads="1"/>
              </p:cNvSpPr>
              <p:nvPr/>
            </p:nvSpPr>
            <p:spPr bwMode="auto">
              <a:xfrm>
                <a:off x="1247" y="3294"/>
                <a:ext cx="136" cy="181"/>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grpSp>
        <p:sp>
          <p:nvSpPr>
            <p:cNvPr id="70687" name="Text Box 31"/>
            <p:cNvSpPr txBox="1">
              <a:spLocks noChangeArrowheads="1"/>
            </p:cNvSpPr>
            <p:nvPr/>
          </p:nvSpPr>
          <p:spPr bwMode="auto">
            <a:xfrm>
              <a:off x="884" y="3262"/>
              <a:ext cx="272" cy="231"/>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a:t>
              </a:r>
              <a:endParaRPr lang="en-US">
                <a:latin typeface="Arial" charset="0"/>
              </a:endParaRPr>
            </a:p>
          </p:txBody>
        </p:sp>
      </p:grpSp>
      <p:sp>
        <p:nvSpPr>
          <p:cNvPr id="70694" name="Rectangle 38"/>
          <p:cNvSpPr>
            <a:spLocks noChangeArrowheads="1"/>
          </p:cNvSpPr>
          <p:nvPr/>
        </p:nvSpPr>
        <p:spPr bwMode="auto">
          <a:xfrm>
            <a:off x="2517067" y="4464605"/>
            <a:ext cx="288925" cy="360363"/>
          </a:xfrm>
          <a:prstGeom prst="rect">
            <a:avLst/>
          </a:prstGeom>
          <a:noFill/>
          <a:ln w="38100">
            <a:solidFill>
              <a:srgbClr val="FFFF00"/>
            </a:solidFill>
            <a:miter lim="800000"/>
            <a:headEnd/>
            <a:tailEnd/>
          </a:ln>
          <a:effectLst/>
        </p:spPr>
        <p:txBody>
          <a:bodyPr wrap="none" lIns="90000" tIns="46800" rIns="90000" bIns="46800" anchor="ctr">
            <a:prstTxWarp prst="textNoShape">
              <a:avLst/>
            </a:prstTxWarp>
            <a:spAutoFit/>
          </a:bodyPr>
          <a:lstStyle/>
          <a:p>
            <a:endParaRPr lang="en-US"/>
          </a:p>
        </p:txBody>
      </p:sp>
      <p:grpSp>
        <p:nvGrpSpPr>
          <p:cNvPr id="8" name="Group 39"/>
          <p:cNvGrpSpPr>
            <a:grpSpLocks/>
          </p:cNvGrpSpPr>
          <p:nvPr/>
        </p:nvGrpSpPr>
        <p:grpSpPr bwMode="auto">
          <a:xfrm>
            <a:off x="6157204" y="3645455"/>
            <a:ext cx="1439863" cy="863600"/>
            <a:chOff x="567" y="3113"/>
            <a:chExt cx="907" cy="544"/>
          </a:xfrm>
        </p:grpSpPr>
        <p:grpSp>
          <p:nvGrpSpPr>
            <p:cNvPr id="9" name="Group 40"/>
            <p:cNvGrpSpPr>
              <a:grpSpLocks/>
            </p:cNvGrpSpPr>
            <p:nvPr/>
          </p:nvGrpSpPr>
          <p:grpSpPr bwMode="auto">
            <a:xfrm>
              <a:off x="567" y="3113"/>
              <a:ext cx="907" cy="544"/>
              <a:chOff x="567" y="3113"/>
              <a:chExt cx="907" cy="544"/>
            </a:xfrm>
          </p:grpSpPr>
          <p:sp>
            <p:nvSpPr>
              <p:cNvPr id="70697" name="Rectangle 41"/>
              <p:cNvSpPr>
                <a:spLocks noChangeArrowheads="1"/>
              </p:cNvSpPr>
              <p:nvPr/>
            </p:nvSpPr>
            <p:spPr bwMode="auto">
              <a:xfrm>
                <a:off x="567" y="3113"/>
                <a:ext cx="907" cy="544"/>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sp>
            <p:nvSpPr>
              <p:cNvPr id="70698" name="Rectangle 42"/>
              <p:cNvSpPr>
                <a:spLocks noChangeArrowheads="1"/>
              </p:cNvSpPr>
              <p:nvPr/>
            </p:nvSpPr>
            <p:spPr bwMode="auto">
              <a:xfrm>
                <a:off x="657" y="3294"/>
                <a:ext cx="136" cy="181"/>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sp>
            <p:nvSpPr>
              <p:cNvPr id="70699" name="Rectangle 43"/>
              <p:cNvSpPr>
                <a:spLocks noChangeArrowheads="1"/>
              </p:cNvSpPr>
              <p:nvPr/>
            </p:nvSpPr>
            <p:spPr bwMode="auto">
              <a:xfrm>
                <a:off x="1247" y="3294"/>
                <a:ext cx="136" cy="181"/>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grpSp>
        <p:sp>
          <p:nvSpPr>
            <p:cNvPr id="70700" name="Text Box 44"/>
            <p:cNvSpPr txBox="1">
              <a:spLocks noChangeArrowheads="1"/>
            </p:cNvSpPr>
            <p:nvPr/>
          </p:nvSpPr>
          <p:spPr bwMode="auto">
            <a:xfrm>
              <a:off x="884" y="3262"/>
              <a:ext cx="272" cy="231"/>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a:t>
              </a:r>
              <a:endParaRPr lang="en-US">
                <a:latin typeface="Arial" charset="0"/>
              </a:endParaRPr>
            </a:p>
          </p:txBody>
        </p:sp>
      </p:grpSp>
      <p:grpSp>
        <p:nvGrpSpPr>
          <p:cNvPr id="10" name="Group 45"/>
          <p:cNvGrpSpPr>
            <a:grpSpLocks/>
          </p:cNvGrpSpPr>
          <p:nvPr/>
        </p:nvGrpSpPr>
        <p:grpSpPr bwMode="auto">
          <a:xfrm>
            <a:off x="6155617" y="4869418"/>
            <a:ext cx="1439862" cy="863600"/>
            <a:chOff x="567" y="3113"/>
            <a:chExt cx="907" cy="544"/>
          </a:xfrm>
        </p:grpSpPr>
        <p:grpSp>
          <p:nvGrpSpPr>
            <p:cNvPr id="11" name="Group 46"/>
            <p:cNvGrpSpPr>
              <a:grpSpLocks/>
            </p:cNvGrpSpPr>
            <p:nvPr/>
          </p:nvGrpSpPr>
          <p:grpSpPr bwMode="auto">
            <a:xfrm>
              <a:off x="567" y="3113"/>
              <a:ext cx="907" cy="544"/>
              <a:chOff x="567" y="3113"/>
              <a:chExt cx="907" cy="544"/>
            </a:xfrm>
          </p:grpSpPr>
          <p:sp>
            <p:nvSpPr>
              <p:cNvPr id="70703" name="Rectangle 47"/>
              <p:cNvSpPr>
                <a:spLocks noChangeArrowheads="1"/>
              </p:cNvSpPr>
              <p:nvPr/>
            </p:nvSpPr>
            <p:spPr bwMode="auto">
              <a:xfrm>
                <a:off x="567" y="3113"/>
                <a:ext cx="907" cy="544"/>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sp>
            <p:nvSpPr>
              <p:cNvPr id="70704" name="Rectangle 48"/>
              <p:cNvSpPr>
                <a:spLocks noChangeArrowheads="1"/>
              </p:cNvSpPr>
              <p:nvPr/>
            </p:nvSpPr>
            <p:spPr bwMode="auto">
              <a:xfrm>
                <a:off x="657" y="3294"/>
                <a:ext cx="136" cy="181"/>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sp>
            <p:nvSpPr>
              <p:cNvPr id="70705" name="Rectangle 49"/>
              <p:cNvSpPr>
                <a:spLocks noChangeArrowheads="1"/>
              </p:cNvSpPr>
              <p:nvPr/>
            </p:nvSpPr>
            <p:spPr bwMode="auto">
              <a:xfrm>
                <a:off x="1247" y="3294"/>
                <a:ext cx="136" cy="181"/>
              </a:xfrm>
              <a:prstGeom prst="rect">
                <a:avLst/>
              </a:prstGeom>
              <a:noFill/>
              <a:ln w="38100">
                <a:solidFill>
                  <a:schemeClr val="accent1"/>
                </a:solidFill>
                <a:miter lim="800000"/>
                <a:headEnd/>
                <a:tailEnd/>
              </a:ln>
              <a:effectLst/>
            </p:spPr>
            <p:txBody>
              <a:bodyPr wrap="none" lIns="90000" tIns="46800" rIns="90000" bIns="46800" anchor="ctr">
                <a:prstTxWarp prst="textNoShape">
                  <a:avLst/>
                </a:prstTxWarp>
                <a:spAutoFit/>
              </a:bodyPr>
              <a:lstStyle/>
              <a:p>
                <a:endParaRPr lang="en-US"/>
              </a:p>
            </p:txBody>
          </p:sp>
        </p:grpSp>
        <p:sp>
          <p:nvSpPr>
            <p:cNvPr id="70706" name="Text Box 50"/>
            <p:cNvSpPr txBox="1">
              <a:spLocks noChangeArrowheads="1"/>
            </p:cNvSpPr>
            <p:nvPr/>
          </p:nvSpPr>
          <p:spPr bwMode="auto">
            <a:xfrm>
              <a:off x="884" y="3262"/>
              <a:ext cx="272" cy="231"/>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a:t>
              </a:r>
              <a:endParaRPr lang="en-US">
                <a:latin typeface="Arial" charset="0"/>
              </a:endParaRPr>
            </a:p>
          </p:txBody>
        </p:sp>
      </p:grpSp>
      <p:sp>
        <p:nvSpPr>
          <p:cNvPr id="70708" name="AutoShape 52"/>
          <p:cNvSpPr>
            <a:spLocks noChangeArrowheads="1"/>
          </p:cNvSpPr>
          <p:nvPr/>
        </p:nvSpPr>
        <p:spPr bwMode="auto">
          <a:xfrm>
            <a:off x="6325479" y="4004230"/>
            <a:ext cx="168275" cy="166688"/>
          </a:xfrm>
          <a:prstGeom prst="sun">
            <a:avLst>
              <a:gd name="adj" fmla="val 25000"/>
            </a:avLst>
          </a:prstGeom>
          <a:noFill/>
          <a:ln w="38100">
            <a:solidFill>
              <a:srgbClr val="FF6600"/>
            </a:solidFill>
            <a:miter lim="800000"/>
            <a:headEnd/>
            <a:tailEnd/>
          </a:ln>
          <a:effectLst/>
        </p:spPr>
        <p:txBody>
          <a:bodyPr lIns="90000" tIns="46800" rIns="90000" bIns="46800" anchor="ctr">
            <a:prstTxWarp prst="textNoShape">
              <a:avLst/>
            </a:prstTxWarp>
            <a:spAutoFit/>
          </a:bodyPr>
          <a:lstStyle/>
          <a:p>
            <a:endParaRPr lang="en-US"/>
          </a:p>
        </p:txBody>
      </p:sp>
      <p:sp>
        <p:nvSpPr>
          <p:cNvPr id="70709" name="AutoShape 53"/>
          <p:cNvSpPr>
            <a:spLocks noChangeArrowheads="1"/>
          </p:cNvSpPr>
          <p:nvPr/>
        </p:nvSpPr>
        <p:spPr bwMode="auto">
          <a:xfrm>
            <a:off x="7258929" y="5218668"/>
            <a:ext cx="168275" cy="166687"/>
          </a:xfrm>
          <a:prstGeom prst="sun">
            <a:avLst>
              <a:gd name="adj" fmla="val 25000"/>
            </a:avLst>
          </a:prstGeom>
          <a:noFill/>
          <a:ln w="38100">
            <a:solidFill>
              <a:srgbClr val="FF6600"/>
            </a:solidFill>
            <a:miter lim="800000"/>
            <a:headEnd/>
            <a:tailEnd/>
          </a:ln>
          <a:effectLst/>
        </p:spPr>
        <p:txBody>
          <a:bodyPr lIns="90000" tIns="46800" rIns="90000" bIns="46800" anchor="ctr">
            <a:prstTxWarp prst="textNoShape">
              <a:avLst/>
            </a:prstTxWarp>
            <a:spAutoFit/>
          </a:bodyPr>
          <a:lstStyle/>
          <a:p>
            <a:endParaRPr lang="en-US"/>
          </a:p>
        </p:txBody>
      </p:sp>
      <p:sp>
        <p:nvSpPr>
          <p:cNvPr id="70710" name="Text Box 54"/>
          <p:cNvSpPr txBox="1">
            <a:spLocks noChangeArrowheads="1"/>
          </p:cNvSpPr>
          <p:nvPr/>
        </p:nvSpPr>
        <p:spPr bwMode="auto">
          <a:xfrm>
            <a:off x="6455654" y="4497943"/>
            <a:ext cx="790575" cy="366712"/>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OR</a:t>
            </a:r>
            <a:endParaRPr lang="en-US">
              <a:latin typeface="Arial" charset="0"/>
            </a:endParaRPr>
          </a:p>
        </p:txBody>
      </p:sp>
      <p:sp>
        <p:nvSpPr>
          <p:cNvPr id="70711" name="Text Box 55"/>
          <p:cNvSpPr txBox="1">
            <a:spLocks noChangeArrowheads="1"/>
          </p:cNvSpPr>
          <p:nvPr/>
        </p:nvSpPr>
        <p:spPr bwMode="auto">
          <a:xfrm>
            <a:off x="899404" y="5150405"/>
            <a:ext cx="790575" cy="366713"/>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FIX</a:t>
            </a:r>
            <a:endParaRPr lang="en-US">
              <a:latin typeface="Arial" charset="0"/>
            </a:endParaRPr>
          </a:p>
        </p:txBody>
      </p:sp>
      <p:sp>
        <p:nvSpPr>
          <p:cNvPr id="70712" name="Text Box 56"/>
          <p:cNvSpPr txBox="1">
            <a:spLocks noChangeArrowheads="1"/>
          </p:cNvSpPr>
          <p:nvPr/>
        </p:nvSpPr>
        <p:spPr bwMode="auto">
          <a:xfrm>
            <a:off x="2772654" y="5156755"/>
            <a:ext cx="790575" cy="366713"/>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CUE</a:t>
            </a:r>
            <a:endParaRPr lang="en-US">
              <a:latin typeface="Arial" charset="0"/>
            </a:endParaRPr>
          </a:p>
        </p:txBody>
      </p:sp>
      <p:sp>
        <p:nvSpPr>
          <p:cNvPr id="70713" name="Text Box 57"/>
          <p:cNvSpPr txBox="1">
            <a:spLocks noChangeArrowheads="1"/>
          </p:cNvSpPr>
          <p:nvPr/>
        </p:nvSpPr>
        <p:spPr bwMode="auto">
          <a:xfrm>
            <a:off x="4323642" y="5156755"/>
            <a:ext cx="1150937" cy="641350"/>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Variable ISI</a:t>
            </a:r>
            <a:endParaRPr lang="en-US">
              <a:latin typeface="Arial" charset="0"/>
            </a:endParaRPr>
          </a:p>
        </p:txBody>
      </p:sp>
      <p:sp>
        <p:nvSpPr>
          <p:cNvPr id="70714" name="Text Box 58"/>
          <p:cNvSpPr txBox="1">
            <a:spLocks noChangeArrowheads="1"/>
          </p:cNvSpPr>
          <p:nvPr/>
        </p:nvSpPr>
        <p:spPr bwMode="auto">
          <a:xfrm>
            <a:off x="7454192" y="3888343"/>
            <a:ext cx="1293812" cy="366712"/>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VALID</a:t>
            </a:r>
            <a:endParaRPr lang="en-US">
              <a:latin typeface="Arial" charset="0"/>
            </a:endParaRPr>
          </a:p>
        </p:txBody>
      </p:sp>
      <p:sp>
        <p:nvSpPr>
          <p:cNvPr id="70715" name="Text Box 59"/>
          <p:cNvSpPr txBox="1">
            <a:spLocks noChangeArrowheads="1"/>
          </p:cNvSpPr>
          <p:nvPr/>
        </p:nvSpPr>
        <p:spPr bwMode="auto">
          <a:xfrm>
            <a:off x="7568492" y="5117068"/>
            <a:ext cx="1293812" cy="366712"/>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INVALID</a:t>
            </a:r>
            <a:endParaRPr lang="en-US">
              <a:latin typeface="Arial" charset="0"/>
            </a:endParaRPr>
          </a:p>
        </p:txBody>
      </p:sp>
      <p:sp>
        <p:nvSpPr>
          <p:cNvPr id="70716" name="Text Box 60"/>
          <p:cNvSpPr txBox="1">
            <a:spLocks noChangeArrowheads="1"/>
          </p:cNvSpPr>
          <p:nvPr/>
        </p:nvSpPr>
        <p:spPr bwMode="auto">
          <a:xfrm>
            <a:off x="7412917" y="4507468"/>
            <a:ext cx="1293812" cy="366712"/>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solidFill>
                  <a:schemeClr val="tx2"/>
                </a:solidFill>
                <a:latin typeface="Arial" charset="0"/>
              </a:rPr>
              <a:t>50:50 ratio</a:t>
            </a:r>
            <a:endParaRPr lang="en-US">
              <a:solidFill>
                <a:schemeClr val="tx2"/>
              </a:solidFill>
              <a:latin typeface="Arial" charset="0"/>
            </a:endParaRPr>
          </a:p>
        </p:txBody>
      </p:sp>
      <p:sp>
        <p:nvSpPr>
          <p:cNvPr id="70717" name="Text Box 61"/>
          <p:cNvSpPr txBox="1">
            <a:spLocks noChangeArrowheads="1"/>
          </p:cNvSpPr>
          <p:nvPr/>
        </p:nvSpPr>
        <p:spPr bwMode="auto">
          <a:xfrm>
            <a:off x="6301667" y="5726668"/>
            <a:ext cx="1150937" cy="366712"/>
          </a:xfrm>
          <a:prstGeom prst="rect">
            <a:avLst/>
          </a:prstGeom>
          <a:noFill/>
          <a:ln w="38100">
            <a:noFill/>
            <a:miter lim="800000"/>
            <a:headEnd/>
            <a:tailEnd/>
          </a:ln>
          <a:effectLst/>
        </p:spPr>
        <p:txBody>
          <a:bodyPr lIns="90000" tIns="46800" rIns="90000" bIns="46800">
            <a:prstTxWarp prst="textNoShape">
              <a:avLst/>
            </a:prstTxWarp>
            <a:spAutoFit/>
          </a:bodyPr>
          <a:lstStyle/>
          <a:p>
            <a:pPr algn="ctr" eaLnBrk="1" hangingPunct="1">
              <a:spcBef>
                <a:spcPct val="50000"/>
              </a:spcBef>
            </a:pPr>
            <a:r>
              <a:rPr lang="en-GB">
                <a:latin typeface="Arial" charset="0"/>
              </a:rPr>
              <a:t>Target</a:t>
            </a:r>
            <a:endParaRPr lang="en-US">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5" name="Straight Connector 14"/>
          <p:cNvCxnSpPr>
            <a:stCxn id="5" idx="2"/>
            <a:endCxn id="6" idx="0"/>
          </p:cNvCxnSpPr>
          <p:nvPr/>
        </p:nvCxnSpPr>
        <p:spPr>
          <a:xfrm rot="5400000">
            <a:off x="3572859" y="3191584"/>
            <a:ext cx="521216" cy="2057531"/>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6" name="Straight Connector 15"/>
          <p:cNvCxnSpPr>
            <a:stCxn id="5" idx="2"/>
            <a:endCxn id="8" idx="0"/>
          </p:cNvCxnSpPr>
          <p:nvPr/>
        </p:nvCxnSpPr>
        <p:spPr>
          <a:xfrm rot="16200000" flipH="1">
            <a:off x="5508563" y="3313410"/>
            <a:ext cx="521216" cy="1813878"/>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0" name="Straight Connector 19"/>
          <p:cNvCxnSpPr>
            <a:stCxn id="8" idx="2"/>
            <a:endCxn id="11" idx="0"/>
          </p:cNvCxnSpPr>
          <p:nvPr/>
        </p:nvCxnSpPr>
        <p:spPr>
          <a:xfrm rot="5400000">
            <a:off x="6033168" y="4969684"/>
            <a:ext cx="485338" cy="800547"/>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3" name="Straight Connector 22"/>
          <p:cNvCxnSpPr>
            <a:stCxn id="8" idx="2"/>
            <a:endCxn id="12" idx="0"/>
          </p:cNvCxnSpPr>
          <p:nvPr/>
        </p:nvCxnSpPr>
        <p:spPr>
          <a:xfrm rot="16200000" flipH="1">
            <a:off x="6670749" y="5132648"/>
            <a:ext cx="485338" cy="474617"/>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6" name="Straight Connector 25"/>
          <p:cNvCxnSpPr>
            <a:stCxn id="8" idx="2"/>
            <a:endCxn id="13" idx="0"/>
          </p:cNvCxnSpPr>
          <p:nvPr/>
        </p:nvCxnSpPr>
        <p:spPr>
          <a:xfrm rot="16200000" flipH="1">
            <a:off x="7274623" y="4528774"/>
            <a:ext cx="485338" cy="168236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9" name="Straight Connector 28"/>
          <p:cNvCxnSpPr>
            <a:stCxn id="6" idx="2"/>
            <a:endCxn id="10" idx="0"/>
          </p:cNvCxnSpPr>
          <p:nvPr/>
        </p:nvCxnSpPr>
        <p:spPr>
          <a:xfrm rot="5400000">
            <a:off x="1784885" y="4592810"/>
            <a:ext cx="485338" cy="1554294"/>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2" name="Straight Connector 31"/>
          <p:cNvCxnSpPr>
            <a:stCxn id="9" idx="0"/>
            <a:endCxn id="6" idx="2"/>
          </p:cNvCxnSpPr>
          <p:nvPr/>
        </p:nvCxnSpPr>
        <p:spPr>
          <a:xfrm rot="16200000" flipV="1">
            <a:off x="2916362" y="5015627"/>
            <a:ext cx="485338" cy="708659"/>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8434" name="Rectangle 2"/>
          <p:cNvSpPr>
            <a:spLocks noGrp="1" noRot="1" noChangeArrowheads="1"/>
          </p:cNvSpPr>
          <p:nvPr>
            <p:ph type="title"/>
          </p:nvPr>
        </p:nvSpPr>
        <p:spPr/>
        <p:txBody>
          <a:bodyPr/>
          <a:lstStyle/>
          <a:p>
            <a:r>
              <a:rPr lang="en-GB"/>
              <a:t>Types of attention</a:t>
            </a:r>
          </a:p>
        </p:txBody>
      </p:sp>
      <p:sp>
        <p:nvSpPr>
          <p:cNvPr id="18435" name="Rectangle 3"/>
          <p:cNvSpPr>
            <a:spLocks noGrp="1" noRot="1" noChangeArrowheads="1"/>
          </p:cNvSpPr>
          <p:nvPr>
            <p:ph type="body" sz="half" idx="1"/>
          </p:nvPr>
        </p:nvSpPr>
        <p:spPr>
          <a:xfrm>
            <a:off x="301625" y="1600200"/>
            <a:ext cx="8540750" cy="2174875"/>
          </a:xfrm>
        </p:spPr>
        <p:txBody>
          <a:bodyPr/>
          <a:lstStyle/>
          <a:p>
            <a:r>
              <a:rPr lang="en-GB" sz="2800"/>
              <a:t>2 major sub-divisions in the psychology of attention</a:t>
            </a:r>
          </a:p>
          <a:p>
            <a:pPr lvl="1"/>
            <a:r>
              <a:rPr lang="en-GB" sz="2400"/>
              <a:t>Focused (selective) attention</a:t>
            </a:r>
          </a:p>
          <a:p>
            <a:pPr lvl="1"/>
            <a:r>
              <a:rPr lang="en-GB" sz="2400"/>
              <a:t>Divided attention</a:t>
            </a:r>
          </a:p>
        </p:txBody>
      </p:sp>
      <p:sp>
        <p:nvSpPr>
          <p:cNvPr id="5" name="TextBox 4"/>
          <p:cNvSpPr txBox="1"/>
          <p:nvPr/>
        </p:nvSpPr>
        <p:spPr>
          <a:xfrm>
            <a:off x="4248948" y="3590409"/>
            <a:ext cx="1226568"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t>Attention</a:t>
            </a:r>
            <a:endParaRPr lang="en-US" dirty="0"/>
          </a:p>
        </p:txBody>
      </p:sp>
      <p:sp>
        <p:nvSpPr>
          <p:cNvPr id="6" name="TextBox 5"/>
          <p:cNvSpPr txBox="1"/>
          <p:nvPr/>
        </p:nvSpPr>
        <p:spPr>
          <a:xfrm>
            <a:off x="1360454" y="4480957"/>
            <a:ext cx="2888494" cy="64633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dirty="0" err="1" smtClean="0"/>
              <a:t>Focussed</a:t>
            </a:r>
            <a:r>
              <a:rPr lang="en-US" dirty="0" smtClean="0"/>
              <a:t> Attention</a:t>
            </a:r>
          </a:p>
          <a:p>
            <a:pPr algn="ctr"/>
            <a:r>
              <a:rPr lang="en-US" dirty="0" smtClean="0"/>
              <a:t>(process only one input)</a:t>
            </a:r>
            <a:endParaRPr lang="en-US" dirty="0"/>
          </a:p>
        </p:txBody>
      </p:sp>
      <p:sp>
        <p:nvSpPr>
          <p:cNvPr id="8" name="TextBox 7"/>
          <p:cNvSpPr txBox="1"/>
          <p:nvPr/>
        </p:nvSpPr>
        <p:spPr>
          <a:xfrm>
            <a:off x="5522094" y="4480957"/>
            <a:ext cx="2308031" cy="64633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dirty="0" smtClean="0"/>
              <a:t>Divided Attention</a:t>
            </a:r>
          </a:p>
          <a:p>
            <a:pPr algn="ctr"/>
            <a:r>
              <a:rPr lang="en-US" dirty="0" smtClean="0"/>
              <a:t>(process all inputs)</a:t>
            </a:r>
            <a:endParaRPr lang="en-US" dirty="0"/>
          </a:p>
        </p:txBody>
      </p:sp>
      <p:sp>
        <p:nvSpPr>
          <p:cNvPr id="9" name="TextBox 8"/>
          <p:cNvSpPr txBox="1"/>
          <p:nvPr/>
        </p:nvSpPr>
        <p:spPr>
          <a:xfrm>
            <a:off x="2354610" y="5612626"/>
            <a:ext cx="2317499" cy="92333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dirty="0" smtClean="0"/>
              <a:t>Visual</a:t>
            </a:r>
          </a:p>
          <a:p>
            <a:pPr algn="ctr"/>
            <a:r>
              <a:rPr lang="en-US" dirty="0" smtClean="0"/>
              <a:t>(e.g. variable beam</a:t>
            </a:r>
          </a:p>
          <a:p>
            <a:pPr algn="ctr"/>
            <a:r>
              <a:rPr lang="en-US" dirty="0" smtClean="0"/>
              <a:t>spotlight)</a:t>
            </a:r>
            <a:endParaRPr lang="en-US" dirty="0"/>
          </a:p>
        </p:txBody>
      </p:sp>
      <p:sp>
        <p:nvSpPr>
          <p:cNvPr id="10" name="TextBox 9"/>
          <p:cNvSpPr txBox="1"/>
          <p:nvPr/>
        </p:nvSpPr>
        <p:spPr>
          <a:xfrm>
            <a:off x="444500" y="5612626"/>
            <a:ext cx="1611814" cy="92333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dirty="0" smtClean="0"/>
              <a:t>Auditory</a:t>
            </a:r>
          </a:p>
          <a:p>
            <a:pPr algn="ctr"/>
            <a:r>
              <a:rPr lang="en-US" dirty="0" smtClean="0"/>
              <a:t>(e.g. cocktail </a:t>
            </a:r>
            <a:br>
              <a:rPr lang="en-US" dirty="0" smtClean="0"/>
            </a:br>
            <a:r>
              <a:rPr lang="en-US" dirty="0" smtClean="0"/>
              <a:t>party effect)</a:t>
            </a:r>
            <a:endParaRPr lang="en-US" dirty="0"/>
          </a:p>
        </p:txBody>
      </p:sp>
      <p:sp>
        <p:nvSpPr>
          <p:cNvPr id="11" name="TextBox 10"/>
          <p:cNvSpPr txBox="1"/>
          <p:nvPr/>
        </p:nvSpPr>
        <p:spPr>
          <a:xfrm>
            <a:off x="5268760" y="5612626"/>
            <a:ext cx="1213606" cy="64633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dirty="0" smtClean="0"/>
              <a:t>Task</a:t>
            </a:r>
          </a:p>
          <a:p>
            <a:pPr algn="ctr"/>
            <a:r>
              <a:rPr lang="en-US" dirty="0" smtClean="0"/>
              <a:t>similarity</a:t>
            </a:r>
            <a:endParaRPr lang="en-US" dirty="0"/>
          </a:p>
        </p:txBody>
      </p:sp>
      <p:sp>
        <p:nvSpPr>
          <p:cNvPr id="12" name="TextBox 11"/>
          <p:cNvSpPr txBox="1"/>
          <p:nvPr/>
        </p:nvSpPr>
        <p:spPr>
          <a:xfrm>
            <a:off x="6566579" y="5612626"/>
            <a:ext cx="1168296" cy="64633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dirty="0" smtClean="0"/>
              <a:t>Task</a:t>
            </a:r>
          </a:p>
          <a:p>
            <a:pPr algn="ctr"/>
            <a:r>
              <a:rPr lang="en-US" dirty="0" smtClean="0"/>
              <a:t>difficulty</a:t>
            </a:r>
            <a:endParaRPr lang="en-US" dirty="0"/>
          </a:p>
        </p:txBody>
      </p:sp>
      <p:sp>
        <p:nvSpPr>
          <p:cNvPr id="13" name="TextBox 12"/>
          <p:cNvSpPr txBox="1"/>
          <p:nvPr/>
        </p:nvSpPr>
        <p:spPr>
          <a:xfrm>
            <a:off x="7830125" y="5612626"/>
            <a:ext cx="1056700"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dirty="0" smtClean="0"/>
              <a:t>Practice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en-GB"/>
              <a:t>Visual Attention</a:t>
            </a:r>
          </a:p>
        </p:txBody>
      </p:sp>
      <p:sp>
        <p:nvSpPr>
          <p:cNvPr id="22531" name="Rectangle 3"/>
          <p:cNvSpPr>
            <a:spLocks noGrp="1" noRot="1" noChangeArrowheads="1"/>
          </p:cNvSpPr>
          <p:nvPr>
            <p:ph type="body" idx="1"/>
          </p:nvPr>
        </p:nvSpPr>
        <p:spPr/>
        <p:txBody>
          <a:bodyPr>
            <a:normAutofit lnSpcReduction="10000"/>
          </a:bodyPr>
          <a:lstStyle/>
          <a:p>
            <a:r>
              <a:rPr lang="en-GB" sz="2800"/>
              <a:t>It is often thought that we attend what we look at</a:t>
            </a:r>
          </a:p>
          <a:p>
            <a:r>
              <a:rPr lang="en-GB" sz="2800"/>
              <a:t>However, we can process information to some extent even when our eyes are not directly focused on it</a:t>
            </a:r>
          </a:p>
          <a:p>
            <a:pPr lvl="1"/>
            <a:r>
              <a:rPr lang="en-GB" sz="2400"/>
              <a:t>Attention may often precede eye-movements</a:t>
            </a:r>
          </a:p>
          <a:p>
            <a:r>
              <a:rPr lang="en-GB" sz="2800"/>
              <a:t>So shifts in attention may be accompanied by a change in eye fixation or not</a:t>
            </a:r>
          </a:p>
          <a:p>
            <a:pPr lvl="1"/>
            <a:r>
              <a:rPr lang="en-GB" sz="2400">
                <a:solidFill>
                  <a:schemeClr val="accent1"/>
                </a:solidFill>
              </a:rPr>
              <a:t>Overt &amp; Covert</a:t>
            </a:r>
            <a:r>
              <a:rPr lang="en-GB" sz="2400"/>
              <a:t> shifts</a:t>
            </a:r>
          </a:p>
          <a:p>
            <a:pPr lvl="2"/>
            <a:r>
              <a:rPr lang="en-GB" sz="2000"/>
              <a:t>‘Looking out of the corner of your eye’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r>
              <a:rPr lang="en-GB"/>
              <a:t>Visual Attention</a:t>
            </a:r>
          </a:p>
        </p:txBody>
      </p:sp>
      <p:sp>
        <p:nvSpPr>
          <p:cNvPr id="21507" name="Rectangle 3"/>
          <p:cNvSpPr>
            <a:spLocks noGrp="1" noRot="1" noChangeArrowheads="1"/>
          </p:cNvSpPr>
          <p:nvPr>
            <p:ph type="body" idx="1"/>
          </p:nvPr>
        </p:nvSpPr>
        <p:spPr/>
        <p:txBody>
          <a:bodyPr/>
          <a:lstStyle/>
          <a:p>
            <a:r>
              <a:rPr lang="en-GB"/>
              <a:t>When we inspect visual stimuli or scenes, what controls the movement of attention?</a:t>
            </a:r>
          </a:p>
          <a:p>
            <a:r>
              <a:rPr lang="en-GB"/>
              <a:t>Is attention captured by stimuli/objects or do we intentionally deploy attention?</a:t>
            </a:r>
          </a:p>
          <a:p>
            <a:r>
              <a:rPr lang="en-GB"/>
              <a:t>In other words is attention controlled by us or by the stimuli?</a:t>
            </a:r>
          </a:p>
          <a:p>
            <a:pPr lvl="1"/>
            <a:r>
              <a:rPr lang="en-GB">
                <a:solidFill>
                  <a:schemeClr val="accent1"/>
                </a:solidFill>
              </a:rPr>
              <a:t>Top-down</a:t>
            </a:r>
            <a:r>
              <a:rPr lang="en-GB"/>
              <a:t> processes versus </a:t>
            </a:r>
            <a:r>
              <a:rPr lang="en-GB">
                <a:solidFill>
                  <a:schemeClr val="accent1"/>
                </a:solidFill>
              </a:rPr>
              <a:t>bottom-up</a:t>
            </a:r>
            <a:r>
              <a:rPr lang="en-GB"/>
              <a:t> processes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GB"/>
              <a:t>Moving Visual Attention</a:t>
            </a:r>
          </a:p>
        </p:txBody>
      </p:sp>
      <p:sp>
        <p:nvSpPr>
          <p:cNvPr id="25603" name="Rectangle 3"/>
          <p:cNvSpPr>
            <a:spLocks noGrp="1" noRot="1" noChangeArrowheads="1"/>
          </p:cNvSpPr>
          <p:nvPr>
            <p:ph type="body" idx="1"/>
          </p:nvPr>
        </p:nvSpPr>
        <p:spPr/>
        <p:txBody>
          <a:bodyPr/>
          <a:lstStyle/>
          <a:p>
            <a:pPr>
              <a:lnSpc>
                <a:spcPct val="90000"/>
              </a:lnSpc>
            </a:pPr>
            <a:r>
              <a:rPr lang="en-GB"/>
              <a:t>‘Spotlight’ metaphor</a:t>
            </a:r>
          </a:p>
          <a:p>
            <a:pPr lvl="1">
              <a:lnSpc>
                <a:spcPct val="90000"/>
              </a:lnSpc>
            </a:pPr>
            <a:r>
              <a:rPr lang="en-GB"/>
              <a:t>One idea is that attention is like a spotlight which moves about and allows us to selectively attend to parts of the visual world</a:t>
            </a:r>
          </a:p>
          <a:p>
            <a:pPr lvl="1">
              <a:lnSpc>
                <a:spcPct val="90000"/>
              </a:lnSpc>
            </a:pPr>
            <a:r>
              <a:rPr lang="en-GB"/>
              <a:t>Michael Posner (1980) suggested that enhanced processing/detection occurs within this ‘spotlight’ [see also Norman (1968)]</a:t>
            </a:r>
          </a:p>
          <a:p>
            <a:pPr lvl="1">
              <a:lnSpc>
                <a:spcPct val="90000"/>
              </a:lnSpc>
            </a:pPr>
            <a:r>
              <a:rPr lang="en-GB"/>
              <a:t>So attention is directed towards ‘</a:t>
            </a:r>
            <a:r>
              <a:rPr lang="en-GB">
                <a:solidFill>
                  <a:schemeClr val="accent1"/>
                </a:solidFill>
              </a:rPr>
              <a:t>space</a:t>
            </a:r>
            <a:r>
              <a:rPr lang="en-GB"/>
              <a:t>’ according to the spotlight model. It is a </a:t>
            </a:r>
            <a:r>
              <a:rPr lang="en-GB">
                <a:solidFill>
                  <a:schemeClr val="accent1"/>
                </a:solidFill>
              </a:rPr>
              <a:t>space-based</a:t>
            </a:r>
            <a:r>
              <a:rPr lang="en-GB"/>
              <a:t> model of attention</a:t>
            </a:r>
          </a:p>
          <a:p>
            <a:pPr lvl="1">
              <a:lnSpc>
                <a:spcPct val="90000"/>
              </a:lnSpc>
            </a:pPr>
            <a:endParaRPr lang="en-GB"/>
          </a:p>
        </p:txBody>
      </p:sp>
      <p:sp>
        <p:nvSpPr>
          <p:cNvPr id="25605" name="Oval 5"/>
          <p:cNvSpPr>
            <a:spLocks noChangeArrowheads="1"/>
          </p:cNvSpPr>
          <p:nvPr/>
        </p:nvSpPr>
        <p:spPr bwMode="auto">
          <a:xfrm>
            <a:off x="468313" y="4149725"/>
            <a:ext cx="2447925" cy="2447925"/>
          </a:xfrm>
          <a:prstGeom prst="ellipse">
            <a:avLst/>
          </a:prstGeom>
          <a:solidFill>
            <a:schemeClr val="tx1">
              <a:alpha val="77000"/>
            </a:schemeClr>
          </a:solidFill>
          <a:ln w="9525">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8.33333E-7 -3.56928E-6 C 0.01493 0.02105 0.0625 0.01573 0.07708 0.0162 C 0.08576 0.0192 0.09236 0.02661 0.10121 0.02892 C 0.10642 0.0317 0.11042 0.03632 0.11562 0.03864 C 0.11805 0.04187 0.12014 0.04557 0.12292 0.04812 C 0.12535 0.0502 0.1283 0.05159 0.13003 0.0546 C 0.13663 0.06547 0.14201 0.07171 0.15052 0.07865 C 0.15486 0.08212 0.15608 0.08582 0.16146 0.08675 C 0.16858 0.08791 0.17587 0.08791 0.18298 0.08837 C 0.19965 0.08721 0.20729 0.08582 0.2217 0.08189 C 0.22934 0.07472 0.23923 0.07495 0.24809 0.07218 C 0.2625 0.06755 0.27535 0.062 0.29028 0.05945 C 0.29844 0.05575 0.3059 0.05298 0.31441 0.05136 C 0.31996 0.04881 0.32569 0.04743 0.33125 0.04488 C 0.33976 0.04072 0.34774 0.03609 0.3566 0.03378 C 0.35451 0.0354 0.34878 0.03632 0.35052 0.03864 C 0.3526 0.04141 0.35625 0.03771 0.35903 0.03702 C 0.36354 0.03586 0.36823 0.03517 0.37222 0.03216 C 0.37483 0.03031 0.37708 0.02776 0.37951 0.02568 C 0.38073 0.02452 0.38298 0.02244 0.38298 0.02244 C 0.38472 0.01897 0.3875 0.01666 0.38906 0.01296 C 0.39028 0.00995 0.39149 0.00324 0.39149 0.00324 C 0.39114 -0.00092 0.39167 -0.00578 0.39028 -0.00948 C 0.38871 -0.01364 0.38298 -0.0192 0.38298 -0.0192 C 0.38003 -0.02799 0.37361 -0.03215 0.36736 -0.03678 C 0.35781 -0.04372 0.34861 -0.04788 0.33854 -0.05297 C 0.32795 -0.05829 0.31823 -0.06523 0.30712 -0.06893 C 0.3033 -0.07147 0.29878 -0.0724 0.29514 -0.07541 C 0.28785 -0.08119 0.28055 -0.08605 0.27222 -0.08836 C 0.26128 -0.09507 0.24861 -0.09183 0.23733 -0.09784 C 0.21771 -0.10825 0.19548 -0.11149 0.17465 -0.11542 C 0.16007 -0.1182 0.14601 -0.12468 0.13125 -0.12676 C 0.12569 -0.12861 0.11979 -0.12884 0.11441 -0.13162 C 0.10781 -0.13509 0.10173 -0.14087 0.09514 -0.14434 C 0.09167 -0.14619 0.08785 -0.14642 0.0842 -0.14758 C 0.07847 -0.15244 0.06545 -0.16678 0.05781 -0.17002 C 0.05417 -0.17164 0.05052 -0.1721 0.04687 -0.17325 C 0.03733 -0.18158 0.02899 -0.18991 0.01805 -0.1943 C 0.01597 -0.19639 0.01389 -0.19824 0.01198 -0.20055 C 0.00989 -0.2031 0.00816 -0.2061 0.0059 -0.20865 C -0.00087 -0.21605 -0.00903 -0.22206 -0.0158 -0.22947 C -0.02708 -0.24196 -0.01667 -0.23363 -0.02656 -0.24242 C -0.03195 -0.24728 -0.03767 -0.24982 -0.0434 -0.25352 C -0.04549 -0.26208 -0.04497 -0.25699 -0.04219 -0.26972 C -0.03681 -0.29354 -0.01476 -0.29956 0.00121 -0.30326 C 0.02899 -0.32246 0.00608 -0.30788 0.0842 -0.30488 C 0.10555 -0.30395 0.12778 -0.30002 0.1493 -0.29863 C 0.15798 -0.2947 0.14965 -0.29794 0.16736 -0.29539 C 0.18733 -0.29238 0.20746 -0.2903 0.2276 -0.2873 C 0.23403 -0.28521 0.23889 -0.28359 0.24566 -0.28244 C 0.25104 -0.27758 0.25729 -0.27596 0.26371 -0.27457 C 0.275 -0.26463 0.25625 -0.28059 0.27465 -0.2681 C 0.2842 -0.26162 0.29288 -0.2563 0.30347 -0.25352 C 0.31441 -0.24612 0.32552 -0.24034 0.33733 -0.23594 C 0.34375 -0.23039 0.35191 -0.22877 0.35903 -0.22461 C 0.36319 -0.22229 0.36684 -0.21906 0.37101 -0.21674 C 0.37309 -0.21559 0.375 -0.21443 0.37708 -0.2135 C 0.38021 -0.21212 0.38663 -0.21027 0.38663 -0.21027 C 0.39219 -0.20541 0.3993 -0.20518 0.40469 -0.20055 C 0.40989 -0.19592 0.41458 -0.19361 0.42048 -0.19107 C 0.4276 -0.1832 0.43333 -0.17996 0.44219 -0.17649 C 0.44878 -0.17048 0.45625 -0.16886 0.46371 -0.16539 C 0.46996 -0.15706 0.47604 -0.15244 0.48298 -0.14596 C 0.48698 -0.14226 0.48871 -0.13694 0.49149 -0.13162 C 0.49236 -0.13 0.4941 -0.12977 0.49514 -0.12838 C 0.50417 -0.11635 0.49392 -0.1263 0.50243 -0.11866 C 0.50278 -0.11658 0.50278 -0.1145 0.50347 -0.11242 C 0.50399 -0.11057 0.50538 -0.10941 0.5059 -0.10756 C 0.50833 -0.099 0.50798 -0.09137 0.51198 -0.0835 C 0.51319 -0.07448 0.51441 -0.07055 0.51684 -0.06245 C 0.51771 -0.05944 0.51927 -0.05297 0.51927 -0.05297 C 0.52014 -0.02984 0.52101 -0.00694 0.5217 0.0162 C 0.52205 0.02707 0.51771 0.06385 0.5276 0.07703 C 0.53108 0.09091 0.53646 0.10711 0.54566 0.11567 C 0.55503 0.11451 0.56302 0.1122 0.57222 0.11081 C 0.58055 0.10803 0.58628 0.0997 0.59392 0.09485 C 0.59653 0.08444 0.59305 0.09577 0.6 0.08351 C 0.60347 0.0775 0.60833 0.06755 0.61076 0.06107 C 0.61493 0.04974 0.61858 0.03817 0.62048 0.02568 C 0.62135 0.00856 0.62274 -0.00855 0.62396 -0.02567 C 0.62326 -0.07124 0.6243 -0.07679 0.62048 -0.10756 C 0.61996 -0.12213 0.62048 -0.13902 0.61805 -0.15406 C 0.61614 -0.16585 0.61111 -0.17511 0.60833 -0.18621 C 0.60156 -0.21304 0.58576 -0.2452 0.56614 -0.25838 C 0.55955 -0.2718 0.5434 -0.27689 0.53246 -0.28244 C 0.51962 -0.28892 0.50729 -0.29747 0.49392 -0.30187 C 0.48906 -0.3065 0.48715 -0.31112 0.48194 -0.31459 C 0.47778 -0.32269 0.47378 -0.33171 0.46858 -0.33865 C 0.46719 -0.34397 0.4651 -0.3479 0.46371 -0.35322 C 0.46458 -0.36548 0.46354 -0.37219 0.46979 -0.38052 C 0.47274 -0.39185 0.47014 -0.38815 0.47587 -0.39324 C 0.4776 -0.40041 0.48055 -0.40296 0.4842 -0.40781 C 0.49253 -0.41892 0.48333 -0.40966 0.49149 -0.41892 C 0.49809 -0.42655 0.5059 -0.43025 0.51319 -0.4365 C 0.51771 -0.4402 0.52361 -0.43835 0.52882 -0.43974 C 0.54965 -0.45153 0.52812 -0.4439 0.53976 -0.43511 C 0.54062 -0.43442 0.55243 -0.43742 0.55417 -0.43812 C 0.5566 -0.43904 0.56146 -0.44136 0.56146 -0.44136 C 0.56771 -0.44714 0.57483 -0.45084 0.58073 -0.45755 C 0.58958 -0.46749 0.59826 -0.48947 0.60469 -0.50242 C 0.61389 -0.52093 0.6217 -0.5392 0.6276 -0.56025 C 0.62795 -0.56557 0.62812 -0.5709 0.62882 -0.57622 C 0.62934 -0.58061 0.63125 -0.58917 0.63125 -0.58917 C 0.63073 -0.60305 0.63455 -0.61924 0.62882 -0.63081 C 0.62569 -0.63705 0.6217 -0.63705 0.61684 -0.6389 C 0.59896 -0.64607 0.58611 -0.64723 0.56614 -0.64839 C 0.54861 -0.6544 0.53073 -0.64492 0.51319 -0.65163 C 0.49861 -0.64954 0.48594 -0.64515 0.47101 -0.64376 C 0.46163 -0.64191 0.45226 -0.6396 0.44323 -0.63567 C 0.43524 -0.62849 0.42726 -0.62063 0.41805 -0.61647 C 0.41337 -0.61022 0.40903 -0.60953 0.40347 -0.60513 C 0.39601 -0.59935 0.39323 -0.59171 0.38542 -0.58755 C 0.37326 -0.57066 0.38941 -0.59171 0.3783 -0.58107 C 0.37257 -0.57575 0.36719 -0.56904 0.36146 -0.56349 C 0.35625 -0.5584 0.3533 -0.55193 0.34809 -0.5473 C 0.34774 -0.54892 0.34809 -0.5517 0.34687 -0.55216 C 0.34028 -0.55424 0.32396 -0.54337 0.31684 -0.54105 C 0.31076 -0.5355 0.30625 -0.53388 0.29878 -0.53134 C 0.26337 -0.5318 0.22812 -0.53203 0.19271 -0.53296 C 0.18229 -0.53319 0.16146 -0.54152 0.15052 -0.54406 C 0.13698 -0.55308 0.14288 -0.55077 0.13368 -0.55378 C 0.12621 -0.56025 0.11753 -0.56257 0.10955 -0.56835 C 0.09809 -0.57668 0.08906 -0.58986 0.07708 -0.59703 C 0.07031 -0.60097 0.06354 -0.60374 0.0566 -0.60675 C 0.05104 -0.60906 0.04739 -0.61369 0.04219 -0.61647 C 0.03142 -0.62202 0.01962 -0.62456 0.00833 -0.62757 C -0.01337 -0.62572 -0.00972 -0.62919 -0.02292 -0.61161 C -0.0257 -0.60791 -0.02865 -0.60397 -0.03142 -0.60027 C -0.03264 -0.59865 -0.03507 -0.59542 -0.03507 -0.59542 C -0.03941 -0.57899 -0.03195 -0.60513 -0.03976 -0.58593 C -0.04323 -0.57737 -0.04549 -0.56604 -0.04827 -0.55702 C -0.04861 -0.55331 -0.04948 -0.54938 -0.04948 -0.54568 C -0.04948 -0.5318 -0.04931 -0.51792 -0.04827 -0.50404 C -0.0474 -0.49248 -0.03559 -0.48392 -0.03021 -0.47675 C -0.02465 -0.46935 -0.03177 -0.47328 -0.02292 -0.47027 C -0.01823 -0.46102 -0.02292 -0.46773 -0.01094 -0.46217 C -0.00955 -0.46148 -0.00868 -0.45986 -0.00729 -0.45917 C -0.00573 -0.45824 -0.00399 -0.45801 -0.00243 -0.45755 C 0.00469 -0.45269 0.01267 -0.44899 0.02048 -0.44621 C 0.02274 -0.44529 0.02517 -0.44529 0.0276 -0.44459 C 0.0309 -0.44367 0.03733 -0.44136 0.03733 -0.44136 C 0.0908 -0.44228 0.12344 -0.44043 0.16979 -0.45269 C 0.21198 -0.45176 0.22864 -0.45038 0.26267 -0.44621 C 0.27517 -0.44043 0.28923 -0.43858 0.30243 -0.4365 C 0.30868 -0.43395 0.31614 -0.4321 0.3217 -0.42701 C 0.325 -0.42401 0.33125 -0.4173 0.33125 -0.4173 C 0.33524 -0.39648 0.32847 -0.38098 0.32048 -0.36433 C 0.31962 -0.36248 0.32274 -0.36756 0.32396 -0.36918 C 0.32326 -0.3708 0.32309 -0.37358 0.3217 -0.37404 C 0.30885 -0.37867 0.2776 -0.37728 0.26858 -0.37728 L 0.43368 -0.11542 L 0.29635 -0.19731 " pathEditMode="relative" ptsTypes="fffffffffffffffffffffffffffffffffffffffffffffffffffffffffffffffffffffffffffffffffffffffffffffffffffffffffffffffffffffffffffffffffffffffffffffffffffffAAA">
                                      <p:cBhvr>
                                        <p:cTn id="8" dur="5000" fill="hold"/>
                                        <p:tgtEl>
                                          <p:spTgt spid="25605"/>
                                        </p:tgtEl>
                                        <p:attrNameLst>
                                          <p:attrName>ppt_x</p:attrName>
                                          <p:attrName>ppt_y</p:attrName>
                                        </p:attrNameLst>
                                      </p:cBhvr>
                                    </p:animMotion>
                                  </p:childTnLst>
                                </p:cTn>
                              </p:par>
                            </p:childTnLst>
                          </p:cTn>
                        </p:par>
                        <p:par>
                          <p:cTn id="9" fill="hold">
                            <p:stCondLst>
                              <p:cond delay="5000"/>
                            </p:stCondLst>
                            <p:childTnLst>
                              <p:par>
                                <p:cTn id="10" presetID="9" presetClass="exit" presetSubtype="0" fill="hold" grpId="2" nodeType="afterEffect">
                                  <p:stCondLst>
                                    <p:cond delay="0"/>
                                  </p:stCondLst>
                                  <p:childTnLst>
                                    <p:animEffect transition="out" filter="dissolve">
                                      <p:cBhvr>
                                        <p:cTn id="11" dur="500"/>
                                        <p:tgtEl>
                                          <p:spTgt spid="25605"/>
                                        </p:tgtEl>
                                      </p:cBhvr>
                                    </p:animEffect>
                                    <p:set>
                                      <p:cBhvr>
                                        <p:cTn id="12" dur="1" fill="hold">
                                          <p:stCondLst>
                                            <p:cond delay="499"/>
                                          </p:stCondLst>
                                        </p:cTn>
                                        <p:tgtEl>
                                          <p:spTgt spid="256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5" grpId="1" animBg="1"/>
      <p:bldP spid="25605"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en-GB"/>
              <a:t>Orienting Attention</a:t>
            </a:r>
          </a:p>
        </p:txBody>
      </p:sp>
      <p:sp>
        <p:nvSpPr>
          <p:cNvPr id="26627" name="Rectangle 3"/>
          <p:cNvSpPr>
            <a:spLocks noGrp="1" noRot="1" noChangeArrowheads="1"/>
          </p:cNvSpPr>
          <p:nvPr>
            <p:ph type="body" idx="1"/>
          </p:nvPr>
        </p:nvSpPr>
        <p:spPr/>
        <p:txBody>
          <a:bodyPr>
            <a:normAutofit fontScale="92500"/>
          </a:bodyPr>
          <a:lstStyle/>
          <a:p>
            <a:r>
              <a:rPr lang="en-GB" sz="2800"/>
              <a:t>Posner (1978), Posner (1980), Posner, Davidson &amp; Snyder (1980) examined the effect of </a:t>
            </a:r>
            <a:r>
              <a:rPr lang="en-GB" sz="2800">
                <a:solidFill>
                  <a:schemeClr val="accent1"/>
                </a:solidFill>
              </a:rPr>
              <a:t>visually pre-cueing</a:t>
            </a:r>
            <a:r>
              <a:rPr lang="en-GB" sz="2800"/>
              <a:t> regions of space on detecting the presence of a potential target</a:t>
            </a:r>
          </a:p>
          <a:p>
            <a:r>
              <a:rPr lang="en-GB" sz="2800"/>
              <a:t>They wanted to know whether causing a shift of attention to a specific location in space improved the processing of the subsequent stimulus</a:t>
            </a:r>
          </a:p>
          <a:p>
            <a:r>
              <a:rPr lang="en-GB" sz="2800"/>
              <a:t>They examined </a:t>
            </a:r>
            <a:r>
              <a:rPr lang="en-GB" sz="2800">
                <a:solidFill>
                  <a:schemeClr val="accent1"/>
                </a:solidFill>
              </a:rPr>
              <a:t>covert</a:t>
            </a:r>
            <a:r>
              <a:rPr lang="en-GB" sz="2800"/>
              <a:t> shifts of attention</a:t>
            </a:r>
          </a:p>
          <a:p>
            <a:pPr lvl="1"/>
            <a:r>
              <a:rPr lang="en-GB" sz="2400"/>
              <a:t>No eye-movements allowed!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ChangeArrowheads="1"/>
          </p:cNvSpPr>
          <p:nvPr/>
        </p:nvSpPr>
        <p:spPr bwMode="auto">
          <a:xfrm>
            <a:off x="4283075" y="3143250"/>
            <a:ext cx="576263" cy="574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659" name="Text Box 11"/>
          <p:cNvSpPr txBox="1">
            <a:spLocks noChangeArrowheads="1"/>
          </p:cNvSpPr>
          <p:nvPr/>
        </p:nvSpPr>
        <p:spPr bwMode="auto">
          <a:xfrm>
            <a:off x="2698750" y="4587875"/>
            <a:ext cx="3744913" cy="641350"/>
          </a:xfrm>
          <a:prstGeom prst="rect">
            <a:avLst/>
          </a:prstGeom>
          <a:noFill/>
          <a:ln w="9525">
            <a:noFill/>
            <a:miter lim="800000"/>
            <a:headEnd/>
            <a:tailEnd/>
          </a:ln>
          <a:effectLst/>
        </p:spPr>
        <p:txBody>
          <a:bodyPr>
            <a:prstTxWarp prst="textNoShape">
              <a:avLst/>
            </a:prstTxWarp>
            <a:spAutoFit/>
          </a:bodyPr>
          <a:lstStyle/>
          <a:p>
            <a:pPr algn="ctr" eaLnBrk="1" hangingPunct="1">
              <a:spcBef>
                <a:spcPct val="50000"/>
              </a:spcBef>
            </a:pPr>
            <a:r>
              <a:rPr lang="en-GB">
                <a:latin typeface="Arial" charset="0"/>
              </a:rPr>
              <a:t>Participants told to fixate here and not to look away</a:t>
            </a:r>
          </a:p>
        </p:txBody>
      </p:sp>
      <p:sp>
        <p:nvSpPr>
          <p:cNvPr id="27660" name="Line 12"/>
          <p:cNvSpPr>
            <a:spLocks noChangeShapeType="1"/>
          </p:cNvSpPr>
          <p:nvPr/>
        </p:nvSpPr>
        <p:spPr bwMode="auto">
          <a:xfrm flipV="1">
            <a:off x="4572000" y="3573463"/>
            <a:ext cx="0" cy="935037"/>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61" name="Rectangle 13"/>
          <p:cNvSpPr>
            <a:spLocks noChangeArrowheads="1"/>
          </p:cNvSpPr>
          <p:nvPr/>
        </p:nvSpPr>
        <p:spPr bwMode="auto">
          <a:xfrm>
            <a:off x="755650" y="3286125"/>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662" name="Rectangle 14"/>
          <p:cNvSpPr>
            <a:spLocks noChangeArrowheads="1"/>
          </p:cNvSpPr>
          <p:nvPr/>
        </p:nvSpPr>
        <p:spPr bwMode="auto">
          <a:xfrm>
            <a:off x="2630488" y="3286125"/>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663" name="Rectangle 15"/>
          <p:cNvSpPr>
            <a:spLocks noChangeArrowheads="1"/>
          </p:cNvSpPr>
          <p:nvPr/>
        </p:nvSpPr>
        <p:spPr bwMode="auto">
          <a:xfrm>
            <a:off x="6272213" y="3284538"/>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664" name="Rectangle 16"/>
          <p:cNvSpPr>
            <a:spLocks noChangeArrowheads="1"/>
          </p:cNvSpPr>
          <p:nvPr/>
        </p:nvSpPr>
        <p:spPr bwMode="auto">
          <a:xfrm>
            <a:off x="8150225" y="3284538"/>
            <a:ext cx="288925" cy="28892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p:bldP spid="2766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Concourse.thmx</Template>
  <TotalTime>3260</TotalTime>
  <Words>1605</Words>
  <Application>Microsoft Macintosh PowerPoint</Application>
  <PresentationFormat>On-screen Show (4:3)</PresentationFormat>
  <Paragraphs>206</Paragraphs>
  <Slides>35</Slides>
  <Notes>28</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First year practicals</vt:lpstr>
      <vt:lpstr>What is attention?</vt:lpstr>
      <vt:lpstr>What is attention?</vt:lpstr>
      <vt:lpstr>Types of attention</vt:lpstr>
      <vt:lpstr>Visual Attention</vt:lpstr>
      <vt:lpstr>Visual Attention</vt:lpstr>
      <vt:lpstr>Moving Visual Attention</vt:lpstr>
      <vt:lpstr>Orienting Attention</vt:lpstr>
      <vt:lpstr>PowerPoint Presentation</vt:lpstr>
      <vt:lpstr>PowerPoint Presentation</vt:lpstr>
      <vt:lpstr>PowerPoint Presentation</vt:lpstr>
      <vt:lpstr>PowerPoint Presentation</vt:lpstr>
      <vt:lpstr>PowerPoint Presentation</vt:lpstr>
      <vt:lpstr>General Findings</vt:lpstr>
      <vt:lpstr>Investigating top-down and bottom-up control</vt:lpstr>
      <vt:lpstr>Peripheral Cue</vt:lpstr>
      <vt:lpstr>Peripheral Cue</vt:lpstr>
      <vt:lpstr>Peripheral Cue</vt:lpstr>
      <vt:lpstr>Peripheral Cue</vt:lpstr>
      <vt:lpstr>Peripheral Cue</vt:lpstr>
      <vt:lpstr>General Findings – Peripheral Cue</vt:lpstr>
      <vt:lpstr>Costs &amp; Benefits</vt:lpstr>
      <vt:lpstr>Today’s Practical</vt:lpstr>
      <vt:lpstr>Inhibition Of Return - IOR</vt:lpstr>
      <vt:lpstr>Manipulating CTOA</vt:lpstr>
      <vt:lpstr>Posner &amp; Cohen (1984)</vt:lpstr>
      <vt:lpstr>Another IOR definition</vt:lpstr>
      <vt:lpstr>Our experiment</vt:lpstr>
      <vt:lpstr>Measuring size of the effect</vt:lpstr>
      <vt:lpstr>Example Data</vt:lpstr>
      <vt:lpstr>What role might an IOR mechanism have?</vt:lpstr>
      <vt:lpstr>OK, so that’s the theory</vt:lpstr>
      <vt:lpstr>Design</vt:lpstr>
      <vt:lpstr>Minimum trials to control and manipulate all variables</vt:lpstr>
      <vt:lpstr>Time to build!</vt:lpstr>
    </vt:vector>
  </TitlesOfParts>
  <Company>School of Psychology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year practicals</dc:title>
  <dc:creator>Jon Peirce</dc:creator>
  <cp:lastModifiedBy>Jonathan Peirce</cp:lastModifiedBy>
  <cp:revision>64</cp:revision>
  <dcterms:created xsi:type="dcterms:W3CDTF">2011-09-09T14:08:42Z</dcterms:created>
  <dcterms:modified xsi:type="dcterms:W3CDTF">2011-09-14T11:07:31Z</dcterms:modified>
</cp:coreProperties>
</file>