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2"/>
  </p:notesMasterIdLst>
  <p:sldIdLst>
    <p:sldId id="257" r:id="rId2"/>
    <p:sldId id="258" r:id="rId3"/>
    <p:sldId id="261" r:id="rId4"/>
    <p:sldId id="299" r:id="rId5"/>
    <p:sldId id="276" r:id="rId6"/>
    <p:sldId id="263" r:id="rId7"/>
    <p:sldId id="386" r:id="rId8"/>
    <p:sldId id="3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300" r:id="rId25"/>
    <p:sldId id="283" r:id="rId26"/>
    <p:sldId id="281" r:id="rId27"/>
    <p:sldId id="282" r:id="rId28"/>
    <p:sldId id="284" r:id="rId29"/>
    <p:sldId id="285" r:id="rId30"/>
    <p:sldId id="344" r:id="rId31"/>
    <p:sldId id="301" r:id="rId32"/>
    <p:sldId id="288" r:id="rId33"/>
    <p:sldId id="289" r:id="rId34"/>
    <p:sldId id="290" r:id="rId35"/>
    <p:sldId id="291" r:id="rId36"/>
    <p:sldId id="292" r:id="rId37"/>
    <p:sldId id="286" r:id="rId38"/>
    <p:sldId id="260" r:id="rId39"/>
    <p:sldId id="293" r:id="rId40"/>
    <p:sldId id="294" r:id="rId41"/>
    <p:sldId id="295" r:id="rId42"/>
    <p:sldId id="330" r:id="rId43"/>
    <p:sldId id="303" r:id="rId44"/>
    <p:sldId id="306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1" r:id="rId56"/>
    <p:sldId id="320" r:id="rId57"/>
    <p:sldId id="323" r:id="rId58"/>
    <p:sldId id="322" r:id="rId59"/>
    <p:sldId id="324" r:id="rId60"/>
    <p:sldId id="325" r:id="rId61"/>
    <p:sldId id="326" r:id="rId62"/>
    <p:sldId id="327" r:id="rId63"/>
    <p:sldId id="328" r:id="rId64"/>
    <p:sldId id="343" r:id="rId65"/>
    <p:sldId id="329" r:id="rId66"/>
    <p:sldId id="334" r:id="rId67"/>
    <p:sldId id="333" r:id="rId68"/>
    <p:sldId id="335" r:id="rId69"/>
    <p:sldId id="336" r:id="rId70"/>
    <p:sldId id="337" r:id="rId71"/>
    <p:sldId id="338" r:id="rId72"/>
    <p:sldId id="339" r:id="rId73"/>
    <p:sldId id="340" r:id="rId74"/>
    <p:sldId id="342" r:id="rId75"/>
    <p:sldId id="345" r:id="rId76"/>
    <p:sldId id="347" r:id="rId77"/>
    <p:sldId id="348" r:id="rId78"/>
    <p:sldId id="346" r:id="rId79"/>
    <p:sldId id="351" r:id="rId80"/>
    <p:sldId id="349" r:id="rId81"/>
    <p:sldId id="350" r:id="rId82"/>
    <p:sldId id="352" r:id="rId83"/>
    <p:sldId id="353" r:id="rId84"/>
    <p:sldId id="358" r:id="rId85"/>
    <p:sldId id="355" r:id="rId86"/>
    <p:sldId id="365" r:id="rId87"/>
    <p:sldId id="354" r:id="rId88"/>
    <p:sldId id="360" r:id="rId89"/>
    <p:sldId id="363" r:id="rId90"/>
    <p:sldId id="361" r:id="rId91"/>
    <p:sldId id="374" r:id="rId92"/>
    <p:sldId id="362" r:id="rId93"/>
    <p:sldId id="375" r:id="rId94"/>
    <p:sldId id="364" r:id="rId95"/>
    <p:sldId id="376" r:id="rId96"/>
    <p:sldId id="366" r:id="rId97"/>
    <p:sldId id="367" r:id="rId98"/>
    <p:sldId id="368" r:id="rId99"/>
    <p:sldId id="379" r:id="rId100"/>
    <p:sldId id="370" r:id="rId101"/>
    <p:sldId id="371" r:id="rId102"/>
    <p:sldId id="372" r:id="rId103"/>
    <p:sldId id="377" r:id="rId104"/>
    <p:sldId id="378" r:id="rId105"/>
    <p:sldId id="380" r:id="rId106"/>
    <p:sldId id="381" r:id="rId107"/>
    <p:sldId id="382" r:id="rId108"/>
    <p:sldId id="383" r:id="rId109"/>
    <p:sldId id="384" r:id="rId110"/>
    <p:sldId id="385" r:id="rId1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400A-3604-8E45-8E3F-FC3A55A9554B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B8B1-435A-0249-8917-2C441CC7D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20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79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92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52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49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36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72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18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25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01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41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8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6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8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3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9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8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8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3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7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1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6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76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5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79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8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5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8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5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33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4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5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61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08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95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57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4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0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84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97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80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55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73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991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0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87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41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09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87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00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2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87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93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52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76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31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29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1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4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82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54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12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78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69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30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170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247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40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11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28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72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04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85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46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62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73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065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8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19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76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B8B1-435A-0249-8917-2C441CC7DA5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E34F-7B7F-7E41-8E52-20EBF3FE001F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87F0-ABF8-1C4B-8378-FA06C913D9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if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tif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tif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Quantitative research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GLM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Repeated measures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Mixed designs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smtClean="0">
                <a:solidFill>
                  <a:srgbClr val="00B050"/>
                </a:solidFill>
              </a:rPr>
              <a:t>S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search type?</a:t>
            </a:r>
          </a:p>
          <a:p>
            <a:r>
              <a:rPr lang="en-US" dirty="0" smtClean="0"/>
              <a:t>Is there a search type x diagnosis interaction?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57818" y="1842961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Feat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Conj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6577" y="1700085"/>
            <a:ext cx="12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408229" y="3250827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5786" y="1609242"/>
            <a:ext cx="2500330" cy="1571636"/>
            <a:chOff x="785786" y="1609242"/>
            <a:chExt cx="2500330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2498544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Between subjects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714480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14810" y="1609242"/>
            <a:ext cx="2571768" cy="1534006"/>
            <a:chOff x="4214810" y="1609242"/>
            <a:chExt cx="257176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4214810" y="2071678"/>
              <a:ext cx="257176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2214554"/>
              <a:ext cx="1928826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Within subjects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357818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7224" y="3180878"/>
            <a:ext cx="1143008" cy="1534006"/>
            <a:chOff x="857224" y="3180878"/>
            <a:chExt cx="1143008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1143008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Diagnosis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5984" y="3180878"/>
            <a:ext cx="1143008" cy="1534006"/>
            <a:chOff x="2285984" y="3180878"/>
            <a:chExt cx="1143008" cy="1534006"/>
          </a:xfrm>
        </p:grpSpPr>
        <p:sp>
          <p:nvSpPr>
            <p:cNvPr id="24" name="Down Arrow 23"/>
            <p:cNvSpPr/>
            <p:nvPr/>
          </p:nvSpPr>
          <p:spPr>
            <a:xfrm>
              <a:off x="2678893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285984" y="3643314"/>
              <a:ext cx="1143008" cy="107157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742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86248" y="3143248"/>
            <a:ext cx="1143008" cy="1534006"/>
            <a:chOff x="4286248" y="3143248"/>
            <a:chExt cx="1143008" cy="1534006"/>
          </a:xfrm>
        </p:grpSpPr>
        <p:sp>
          <p:nvSpPr>
            <p:cNvPr id="21" name="Down Arrow 20"/>
            <p:cNvSpPr/>
            <p:nvPr/>
          </p:nvSpPr>
          <p:spPr>
            <a:xfrm>
              <a:off x="4643438" y="314324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286248" y="3605684"/>
              <a:ext cx="114300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374856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search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57884" y="3143248"/>
            <a:ext cx="1143008" cy="1534006"/>
            <a:chOff x="5857884" y="3143248"/>
            <a:chExt cx="1143008" cy="1534006"/>
          </a:xfrm>
        </p:grpSpPr>
        <p:sp>
          <p:nvSpPr>
            <p:cNvPr id="19" name="Down Arrow 18"/>
            <p:cNvSpPr/>
            <p:nvPr/>
          </p:nvSpPr>
          <p:spPr>
            <a:xfrm>
              <a:off x="6215074" y="314324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57884" y="3605684"/>
              <a:ext cx="1143008" cy="10715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74856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Repeated measures (mixed) ANOVA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approaches to…</a:t>
            </a:r>
          </a:p>
          <a:p>
            <a:pPr lvl="1"/>
            <a:r>
              <a:rPr lang="en-US" dirty="0" smtClean="0"/>
              <a:t>Test hypotheses</a:t>
            </a:r>
          </a:p>
          <a:p>
            <a:pPr lvl="1"/>
            <a:r>
              <a:rPr lang="en-US" dirty="0" smtClean="0"/>
              <a:t>Investigate specific effects</a:t>
            </a:r>
          </a:p>
          <a:p>
            <a:pPr lvl="1"/>
            <a:r>
              <a:rPr lang="en-US" dirty="0" smtClean="0"/>
              <a:t>Define contrasts</a:t>
            </a:r>
          </a:p>
          <a:p>
            <a:pPr lvl="1"/>
            <a:r>
              <a:rPr lang="en-US" dirty="0" smtClean="0"/>
              <a:t>Correct for multiple comparisons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b="1" i="1" dirty="0" smtClean="0"/>
              <a:t>Lab 1 – how to approach a data set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pPr lvl="1"/>
            <a:r>
              <a:rPr lang="en-US" b="1" i="1" dirty="0" smtClean="0"/>
              <a:t>Lab 2 – testing assumptions and hypotheses</a:t>
            </a:r>
          </a:p>
          <a:p>
            <a:r>
              <a:rPr lang="en-US" dirty="0" smtClean="0"/>
              <a:t>Lecture 3 – towards the general linear model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General linear model</a:t>
            </a:r>
          </a:p>
          <a:p>
            <a:pPr lvl="1"/>
            <a:r>
              <a:rPr lang="en-US" b="1" i="1" dirty="0" smtClean="0"/>
              <a:t>Lab 3 – correlation and regression</a:t>
            </a:r>
            <a:endParaRPr lang="en-US" dirty="0" smtClean="0"/>
          </a:p>
          <a:p>
            <a:r>
              <a:rPr lang="en-US" dirty="0" smtClean="0"/>
              <a:t>Lecture 4 – the general linear model</a:t>
            </a:r>
          </a:p>
          <a:p>
            <a:pPr lvl="1"/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Repeated measures ANOVA</a:t>
            </a:r>
          </a:p>
          <a:p>
            <a:pPr lvl="1"/>
            <a:r>
              <a:rPr lang="en-US" b="1" i="1" dirty="0" smtClean="0"/>
              <a:t>Lab 4 - ANOVA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Operational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Dependant variable </a:t>
            </a:r>
            <a:r>
              <a:rPr lang="en-US" b="1" dirty="0" smtClean="0"/>
              <a:t>measured in a </a:t>
            </a:r>
            <a:r>
              <a:rPr lang="en-US" b="1" dirty="0" smtClean="0">
                <a:solidFill>
                  <a:srgbClr val="FF0000"/>
                </a:solidFill>
              </a:rPr>
              <a:t>sample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b="1" dirty="0" smtClean="0"/>
              <a:t>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57150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57150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57150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57150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6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956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" y="2743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SUFFICIENCY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4992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CRITERION OF UNIVERSALITY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76903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77145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46" idx="1"/>
          </p:cNvCxnSpPr>
          <p:nvPr/>
        </p:nvCxnSpPr>
        <p:spPr>
          <a:xfrm flipV="1">
            <a:off x="2362200" y="2482334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3"/>
            <a:endCxn id="47" idx="1"/>
          </p:cNvCxnSpPr>
          <p:nvPr/>
        </p:nvCxnSpPr>
        <p:spPr>
          <a:xfrm>
            <a:off x="2362200" y="3066366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2362200" y="4724400"/>
            <a:ext cx="533400" cy="584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2362200" y="5308432"/>
            <a:ext cx="533400" cy="5589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3352800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3352800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3352800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3352800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29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Construct validity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3440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Criterion validity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450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External validity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Reliability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864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4864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5328166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5352366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Operational definition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3505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 measured in a sample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48884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in real world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1" y="586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at relevant times</a:t>
            </a:r>
            <a:endParaRPr lang="en-US" b="1" dirty="0"/>
          </a:p>
        </p:txBody>
      </p:sp>
      <p:cxnSp>
        <p:nvCxnSpPr>
          <p:cNvPr id="20" name="Curved Connector 19"/>
          <p:cNvCxnSpPr>
            <a:stCxn id="5" idx="1"/>
            <a:endCxn id="6" idx="1"/>
          </p:cNvCxnSpPr>
          <p:nvPr/>
        </p:nvCxnSpPr>
        <p:spPr>
          <a:xfrm rot="10800000" flipV="1">
            <a:off x="685801" y="2013466"/>
            <a:ext cx="1588" cy="10529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1"/>
            <a:endCxn id="7" idx="1"/>
          </p:cNvCxnSpPr>
          <p:nvPr/>
        </p:nvCxnSpPr>
        <p:spPr>
          <a:xfrm rot="10800000" flipV="1">
            <a:off x="685801" y="3066365"/>
            <a:ext cx="1588" cy="103899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8" idx="1"/>
          </p:cNvCxnSpPr>
          <p:nvPr/>
        </p:nvCxnSpPr>
        <p:spPr>
          <a:xfrm rot="10800000" flipV="1">
            <a:off x="685801" y="4105364"/>
            <a:ext cx="1588" cy="1106269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1"/>
            <a:endCxn id="9" idx="1"/>
          </p:cNvCxnSpPr>
          <p:nvPr/>
        </p:nvCxnSpPr>
        <p:spPr>
          <a:xfrm rot="10800000" flipV="1">
            <a:off x="685801" y="5211634"/>
            <a:ext cx="1588" cy="978932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194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194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194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26611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26853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40386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9"/>
          <p:cNvGrpSpPr/>
          <p:nvPr/>
        </p:nvGrpSpPr>
        <p:grpSpPr>
          <a:xfrm>
            <a:off x="4038601" y="5879068"/>
            <a:ext cx="2285999" cy="646331"/>
            <a:chOff x="4038601" y="5879068"/>
            <a:chExt cx="2285999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800600" y="5879068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Population statistic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stCxn id="54" idx="3"/>
            </p:cNvCxnSpPr>
            <p:nvPr/>
          </p:nvCxnSpPr>
          <p:spPr>
            <a:xfrm>
              <a:off x="4038601" y="60520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6"/>
          <p:cNvGrpSpPr/>
          <p:nvPr/>
        </p:nvGrpSpPr>
        <p:grpSpPr>
          <a:xfrm>
            <a:off x="40386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6"/>
          <p:cNvGrpSpPr/>
          <p:nvPr/>
        </p:nvGrpSpPr>
        <p:grpSpPr>
          <a:xfrm>
            <a:off x="5943600" y="2013466"/>
            <a:ext cx="2743200" cy="3486581"/>
            <a:chOff x="6172200" y="893550"/>
            <a:chExt cx="27432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  <a:endCxn id="30" idx="3"/>
            </p:cNvCxnSpPr>
            <p:nvPr/>
          </p:nvCxnSpPr>
          <p:spPr>
            <a:xfrm rot="10800000" flipV="1">
              <a:off x="6172200" y="4056966"/>
              <a:ext cx="9906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endCxn id="31" idx="0"/>
          </p:cNvCxnSpPr>
          <p:nvPr/>
        </p:nvCxnSpPr>
        <p:spPr>
          <a:xfrm rot="5400000">
            <a:off x="48197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it all up…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1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Theory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19201" y="3733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</a:t>
            </a:r>
          </a:p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1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“Reality”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rot="5400000">
            <a:off x="1060967" y="2965966"/>
            <a:ext cx="1535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4" idx="0"/>
          </p:cNvCxnSpPr>
          <p:nvPr/>
        </p:nvCxnSpPr>
        <p:spPr>
          <a:xfrm rot="5400000">
            <a:off x="1085167" y="5123765"/>
            <a:ext cx="148726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38401" y="3745468"/>
            <a:ext cx="2133599" cy="646331"/>
            <a:chOff x="4038601" y="3745468"/>
            <a:chExt cx="2133599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953000" y="3745468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Sample</a:t>
              </a:r>
            </a:p>
            <a:p>
              <a:r>
                <a:rPr lang="en-US" b="1" dirty="0" smtClean="0"/>
                <a:t>statistic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038601" y="4105366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00400" y="58790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statistic</a:t>
            </a:r>
            <a:endParaRPr lang="en-US" b="1" dirty="0"/>
          </a:p>
        </p:txBody>
      </p:sp>
      <p:grpSp>
        <p:nvGrpSpPr>
          <p:cNvPr id="3" name="Group 46"/>
          <p:cNvGrpSpPr/>
          <p:nvPr/>
        </p:nvGrpSpPr>
        <p:grpSpPr>
          <a:xfrm>
            <a:off x="2438401" y="1840468"/>
            <a:ext cx="2895599" cy="646331"/>
            <a:chOff x="4038601" y="1840468"/>
            <a:chExt cx="2895599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1840468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Statistical model</a:t>
              </a:r>
              <a:endParaRPr lang="en-US" b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38601" y="2196544"/>
              <a:ext cx="7619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6"/>
          <p:cNvGrpSpPr/>
          <p:nvPr/>
        </p:nvGrpSpPr>
        <p:grpSpPr>
          <a:xfrm>
            <a:off x="4572000" y="2013466"/>
            <a:ext cx="2514600" cy="3486581"/>
            <a:chOff x="6400800" y="893550"/>
            <a:chExt cx="2514600" cy="3486581"/>
          </a:xfrm>
        </p:grpSpPr>
        <p:cxnSp>
          <p:nvCxnSpPr>
            <p:cNvPr id="57" name="Shape 56"/>
            <p:cNvCxnSpPr>
              <a:endCxn id="59" idx="0"/>
            </p:cNvCxnSpPr>
            <p:nvPr/>
          </p:nvCxnSpPr>
          <p:spPr>
            <a:xfrm rot="16200000" flipH="1">
              <a:off x="6066525" y="1761225"/>
              <a:ext cx="2840250" cy="1104900"/>
            </a:xfrm>
            <a:prstGeom prst="bentConnector3">
              <a:avLst>
                <a:gd name="adj1" fmla="val 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162800" y="3733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Hypothesis testing</a:t>
              </a:r>
              <a:endParaRPr lang="en-US" b="1" dirty="0"/>
            </a:p>
          </p:txBody>
        </p:sp>
        <p:cxnSp>
          <p:nvCxnSpPr>
            <p:cNvPr id="66" name="Straight Arrow Connector 65"/>
            <p:cNvCxnSpPr>
              <a:stCxn id="59" idx="1"/>
            </p:cNvCxnSpPr>
            <p:nvPr/>
          </p:nvCxnSpPr>
          <p:spPr>
            <a:xfrm rot="10800000">
              <a:off x="6400800" y="4056966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5400000">
            <a:off x="3219560" y="5135433"/>
            <a:ext cx="1486476" cy="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1"/>
          <p:cNvGrpSpPr/>
          <p:nvPr/>
        </p:nvGrpSpPr>
        <p:grpSpPr>
          <a:xfrm>
            <a:off x="4343400" y="1840468"/>
            <a:ext cx="4343400" cy="727790"/>
            <a:chOff x="4343400" y="1840468"/>
            <a:chExt cx="4343400" cy="727790"/>
          </a:xfrm>
        </p:grpSpPr>
        <p:sp>
          <p:nvSpPr>
            <p:cNvPr id="36" name="TextBox 35"/>
            <p:cNvSpPr txBox="1"/>
            <p:nvPr/>
          </p:nvSpPr>
          <p:spPr>
            <a:xfrm>
              <a:off x="6934200" y="21989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GLM</a:t>
              </a:r>
              <a:endParaRPr lang="en-US" b="1" dirty="0"/>
            </a:p>
          </p:txBody>
        </p:sp>
        <p:cxnSp>
          <p:nvCxnSpPr>
            <p:cNvPr id="40" name="Elbow Connector 39"/>
            <p:cNvCxnSpPr>
              <a:stCxn id="36" idx="0"/>
              <a:endCxn id="27" idx="0"/>
            </p:cNvCxnSpPr>
            <p:nvPr/>
          </p:nvCxnSpPr>
          <p:spPr>
            <a:xfrm rot="16200000" flipV="1">
              <a:off x="5897721" y="286147"/>
              <a:ext cx="358458" cy="3467100"/>
            </a:xfrm>
            <a:prstGeom prst="bentConnector3">
              <a:avLst>
                <a:gd name="adj1" fmla="val 16377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00B050"/>
                </a:solidFill>
              </a:rPr>
              <a:t>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S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S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357430"/>
            <a:ext cx="2071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</a:p>
          <a:p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Lecture 1 – Basics of quantitative methods</a:t>
            </a:r>
          </a:p>
          <a:p>
            <a:pPr lvl="1"/>
            <a:r>
              <a:rPr lang="en-US" dirty="0" smtClean="0"/>
              <a:t>Philosophical assumptions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b="1" i="1" dirty="0" smtClean="0"/>
              <a:t>Lab 1 – how to approach a data set</a:t>
            </a:r>
          </a:p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Lecture 2 – Basic concepts for statistics</a:t>
            </a:r>
          </a:p>
          <a:p>
            <a:pPr lvl="1"/>
            <a:r>
              <a:rPr lang="en-US" dirty="0" smtClean="0"/>
              <a:t>Samples and populations</a:t>
            </a:r>
          </a:p>
          <a:p>
            <a:pPr lvl="1"/>
            <a:r>
              <a:rPr lang="en-US" dirty="0" smtClean="0"/>
              <a:t>Models and hypothesis testing</a:t>
            </a:r>
          </a:p>
          <a:p>
            <a:pPr lvl="1"/>
            <a:r>
              <a:rPr lang="en-US" b="1" i="1" dirty="0" smtClean="0"/>
              <a:t>Lab 2 – testing assumptions and hypotheses</a:t>
            </a:r>
          </a:p>
          <a:p>
            <a:r>
              <a:rPr lang="en-US" dirty="0" smtClean="0"/>
              <a:t>Lecture 3 – towards the general linear model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General linear model</a:t>
            </a:r>
          </a:p>
          <a:p>
            <a:pPr lvl="1"/>
            <a:r>
              <a:rPr lang="en-US" b="1" i="1" dirty="0" smtClean="0"/>
              <a:t>Lab 3 – correlation and regression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Lecture 4 – the general linear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Repeated measures ANOVA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Lab 4 - ANOVA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21442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00B050"/>
                </a:solidFill>
              </a:rPr>
              <a:t>S 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00B05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smtClean="0">
                <a:solidFill>
                  <a:srgbClr val="00B050"/>
                </a:solidFill>
              </a:rPr>
              <a:t>S  </a:t>
            </a:r>
            <a:r>
              <a:rPr lang="en-GB" sz="3200" dirty="0" err="1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00B050"/>
                </a:solidFill>
              </a:rPr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GB" sz="3200" dirty="0" smtClean="0">
                <a:solidFill>
                  <a:srgbClr val="FF0000"/>
                </a:solidFill>
              </a:rPr>
              <a:t>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 </a:t>
            </a:r>
            <a:r>
              <a:rPr lang="en-GB" sz="3200" dirty="0" smtClean="0">
                <a:solidFill>
                  <a:srgbClr val="00B050"/>
                </a:solidFill>
              </a:rPr>
              <a:t>S</a:t>
            </a:r>
            <a:r>
              <a:rPr lang="en-GB" sz="3200" dirty="0" smtClean="0">
                <a:solidFill>
                  <a:srgbClr val="FF0000"/>
                </a:solidFill>
              </a:rPr>
              <a:t>   X 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 err="1" smtClean="0">
                <a:solidFill>
                  <a:srgbClr val="FF0000"/>
                </a:solidFill>
              </a:rPr>
              <a:t>X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Imaginary experiment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5 individuals with ADHD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5 individuals with ADHD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do we know the effect is specific to ASD?</a:t>
            </a:r>
          </a:p>
          <a:p>
            <a:pPr lvl="1"/>
            <a:r>
              <a:rPr lang="en-US" dirty="0" smtClean="0"/>
              <a:t>Visual search </a:t>
            </a:r>
            <a:r>
              <a:rPr lang="en-US" dirty="0" err="1" smtClean="0"/>
              <a:t>behaviour</a:t>
            </a:r>
            <a:r>
              <a:rPr lang="en-US" dirty="0" smtClean="0"/>
              <a:t> is related to visual attention</a:t>
            </a:r>
          </a:p>
          <a:p>
            <a:pPr lvl="1"/>
            <a:r>
              <a:rPr lang="en-US" dirty="0" smtClean="0"/>
              <a:t>The effect might be general to visual attention disorders, like what is also found in ADHD… </a:t>
            </a:r>
          </a:p>
          <a:p>
            <a:pPr lvl="1"/>
            <a:r>
              <a:rPr lang="en-US" dirty="0" smtClean="0"/>
              <a:t>….ASD is often co-morbid with ADHD, and similar drugs are often prescribed</a:t>
            </a:r>
          </a:p>
          <a:p>
            <a:pPr lvl="1"/>
            <a:r>
              <a:rPr lang="en-US" dirty="0" smtClean="0"/>
              <a:t>We need to add a new group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typically developed individuals</a:t>
            </a:r>
          </a:p>
          <a:p>
            <a:pPr lvl="1"/>
            <a:r>
              <a:rPr lang="en-US" dirty="0" smtClean="0"/>
              <a:t>5 individuals with ASD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5 individuals with ADHD</a:t>
            </a: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Previous slide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do we know the effect is specific to ASD?</a:t>
            </a:r>
          </a:p>
          <a:p>
            <a:pPr lvl="1"/>
            <a:r>
              <a:rPr lang="en-US" dirty="0" smtClean="0"/>
              <a:t>Visual search </a:t>
            </a:r>
            <a:r>
              <a:rPr lang="en-US" dirty="0" err="1" smtClean="0"/>
              <a:t>behaviour</a:t>
            </a:r>
            <a:r>
              <a:rPr lang="en-US" dirty="0" smtClean="0"/>
              <a:t> is related to visual attention</a:t>
            </a:r>
          </a:p>
          <a:p>
            <a:pPr lvl="1"/>
            <a:r>
              <a:rPr lang="en-US" dirty="0" smtClean="0"/>
              <a:t>The effect might be general to visual attention disorders, like what is also found in ADHD… </a:t>
            </a:r>
          </a:p>
          <a:p>
            <a:pPr lvl="1"/>
            <a:r>
              <a:rPr lang="en-US" dirty="0" smtClean="0"/>
              <a:t>….ASD is often co-morbid with ADHD, and similar drugs are often prescribed</a:t>
            </a:r>
          </a:p>
          <a:p>
            <a:pPr lvl="1"/>
            <a:r>
              <a:rPr lang="en-US" dirty="0" smtClean="0"/>
              <a:t>We need to add a new group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ADHDs and ASDs will be faster than TDs</a:t>
            </a:r>
          </a:p>
          <a:p>
            <a:pPr lvl="1"/>
            <a:r>
              <a:rPr lang="en-US" dirty="0" smtClean="0"/>
              <a:t>There is a general effect of visual attention disorders</a:t>
            </a:r>
          </a:p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1" y="304800"/>
            <a:ext cx="2482627" cy="178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1" y="2087308"/>
            <a:ext cx="2482627" cy="1782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92301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56115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1218" y="5579195"/>
            <a:ext cx="1378818" cy="2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85" y="3869816"/>
            <a:ext cx="2482627" cy="1782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44" y="4338623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33362"/>
            <a:ext cx="2482627" cy="17825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015870"/>
            <a:ext cx="2482627" cy="17825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8423" y="5507757"/>
            <a:ext cx="137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hypotheses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15" y="3798378"/>
            <a:ext cx="2482627" cy="178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tests comparing </a:t>
            </a:r>
          </a:p>
          <a:p>
            <a:pPr lvl="1"/>
            <a:r>
              <a:rPr lang="en-US" dirty="0" smtClean="0"/>
              <a:t>ADHDs and TDs</a:t>
            </a:r>
          </a:p>
          <a:p>
            <a:pPr lvl="1"/>
            <a:r>
              <a:rPr lang="en-US" dirty="0" smtClean="0"/>
              <a:t>ASDs and TDs</a:t>
            </a:r>
          </a:p>
          <a:p>
            <a:pPr lvl="1"/>
            <a:r>
              <a:rPr lang="en-US" dirty="0" smtClean="0"/>
              <a:t>ASDs and ADHDs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could go wrong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Revision – what do these stats mean?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Size of the difference/degree of uncertainty</a:t>
            </a:r>
          </a:p>
          <a:p>
            <a:r>
              <a:rPr lang="en-US" i="1" dirty="0" smtClean="0"/>
              <a:t>p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Probability of getting a </a:t>
            </a:r>
            <a:r>
              <a:rPr lang="en-US" i="1" dirty="0" smtClean="0"/>
              <a:t>t</a:t>
            </a:r>
            <a:r>
              <a:rPr lang="en-US" dirty="0" smtClean="0"/>
              <a:t> statistics so extreme, given that the null hypothesis is true</a:t>
            </a:r>
          </a:p>
          <a:p>
            <a:r>
              <a:rPr lang="en-US" dirty="0" smtClean="0"/>
              <a:t>Standards for interpretation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&lt; .05</a:t>
            </a:r>
          </a:p>
          <a:p>
            <a:pPr lvl="1"/>
            <a:r>
              <a:rPr lang="en-US" dirty="0" smtClean="0"/>
              <a:t>1 in 20 (i.e. 5/100) </a:t>
            </a:r>
            <a:r>
              <a:rPr lang="en-US" i="1" dirty="0" smtClean="0"/>
              <a:t>t</a:t>
            </a:r>
            <a:r>
              <a:rPr lang="en-US" dirty="0" smtClean="0"/>
              <a:t> tests will find an effect when there isn’t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3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4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3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4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address this if we return to the GLM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9600">
            <a:off x="1123738" y="309443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7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Eastward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9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Vertical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6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8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174064" y="5678269"/>
            <a:ext cx="896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income when years after </a:t>
            </a:r>
            <a:r>
              <a:rPr lang="en-US" dirty="0" err="1" smtClean="0"/>
              <a:t>uni</a:t>
            </a:r>
            <a:r>
              <a:rPr lang="en-US" dirty="0" smtClean="0"/>
              <a:t>&amp; length of education = 0</a:t>
            </a:r>
          </a:p>
          <a:p>
            <a:r>
              <a:rPr lang="en-US" dirty="0" smtClean="0"/>
              <a:t>-”Years after” Slope tells how much income increases per year after </a:t>
            </a:r>
            <a:r>
              <a:rPr lang="en-US" dirty="0" err="1" smtClean="0"/>
              <a:t>uni</a:t>
            </a:r>
            <a:endParaRPr lang="en-US" dirty="0" smtClean="0"/>
          </a:p>
          <a:p>
            <a:r>
              <a:rPr lang="en-US" dirty="0" smtClean="0"/>
              <a:t>-”Length” Slope tells how much income increases as length of education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  <p:bldP spid="67" grpId="0" animBg="1"/>
      <p:bldP spid="6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9600">
            <a:off x="1999694" y="154940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Monthly income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Years after university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24" name="Group 62"/>
          <p:cNvGrpSpPr/>
          <p:nvPr/>
        </p:nvGrpSpPr>
        <p:grpSpPr>
          <a:xfrm rot="18375801">
            <a:off x="343765" y="2730651"/>
            <a:ext cx="5486400" cy="255677"/>
            <a:chOff x="866805" y="4352295"/>
            <a:chExt cx="5486400" cy="255677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66805" y="4523628"/>
              <a:ext cx="5486400" cy="17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2310572" y="4480561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2831264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353778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3876292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4398806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4921319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265537" y="4477890"/>
              <a:ext cx="253006" cy="18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8382098">
            <a:off x="1713049" y="2418722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Length of education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1634670" y="3962402"/>
            <a:ext cx="498930" cy="462431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1"/>
            <a:endCxn id="54" idx="1"/>
          </p:cNvCxnSpPr>
          <p:nvPr/>
        </p:nvCxnSpPr>
        <p:spPr>
          <a:xfrm rot="5400000" flipH="1" flipV="1">
            <a:off x="1324733" y="3315238"/>
            <a:ext cx="1447264" cy="6919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67"/>
          <p:cNvGrpSpPr/>
          <p:nvPr/>
        </p:nvGrpSpPr>
        <p:grpSpPr>
          <a:xfrm>
            <a:off x="3420760" y="3656024"/>
            <a:ext cx="5532346" cy="750332"/>
            <a:chOff x="3459254" y="2297668"/>
            <a:chExt cx="5532346" cy="750332"/>
          </a:xfrm>
        </p:grpSpPr>
        <p:grpSp>
          <p:nvGrpSpPr>
            <p:cNvPr id="26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Years after Slope =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=4 </a:t>
                </a:r>
                <a:endParaRPr lang="en-US" dirty="0"/>
              </a:p>
            </p:txBody>
          </p:sp>
        </p:grpSp>
        <p:cxnSp>
          <p:nvCxnSpPr>
            <p:cNvPr id="70" name="Straight Arrow Connector 69"/>
            <p:cNvCxnSpPr>
              <a:stCxn id="71" idx="1"/>
            </p:cNvCxnSpPr>
            <p:nvPr/>
          </p:nvCxnSpPr>
          <p:spPr>
            <a:xfrm rot="10800000" flipV="1">
              <a:off x="3459254" y="2623065"/>
              <a:ext cx="478138" cy="358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79"/>
          <p:cNvGrpSpPr/>
          <p:nvPr/>
        </p:nvGrpSpPr>
        <p:grpSpPr>
          <a:xfrm>
            <a:off x="4421413" y="1623282"/>
            <a:ext cx="5255988" cy="891318"/>
            <a:chOff x="3494414" y="2156682"/>
            <a:chExt cx="5497186" cy="891318"/>
          </a:xfrm>
        </p:grpSpPr>
        <p:grpSp>
          <p:nvGrpSpPr>
            <p:cNvPr id="28" name="Group 59"/>
            <p:cNvGrpSpPr/>
            <p:nvPr/>
          </p:nvGrpSpPr>
          <p:grpSpPr>
            <a:xfrm>
              <a:off x="3937392" y="2297668"/>
              <a:ext cx="5054208" cy="750332"/>
              <a:chOff x="3937392" y="2297668"/>
              <a:chExt cx="5054208" cy="75033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937392" y="2438400"/>
                <a:ext cx="2234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Length Slope =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19800" y="2297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y</a:t>
                </a:r>
                <a:endParaRPr lang="en-US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019800" y="2645991"/>
                <a:ext cx="1752600" cy="3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6019800" y="2678668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Change in </a:t>
                </a:r>
                <a:r>
                  <a:rPr lang="en-US" i="1" dirty="0" err="1" smtClean="0"/>
                  <a:t>z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924800" y="24384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=1 </a:t>
                </a:r>
                <a:endParaRPr lang="en-US" dirty="0"/>
              </a:p>
            </p:txBody>
          </p:sp>
        </p:grpSp>
        <p:cxnSp>
          <p:nvCxnSpPr>
            <p:cNvPr id="82" name="Straight Arrow Connector 81"/>
            <p:cNvCxnSpPr>
              <a:stCxn id="83" idx="1"/>
            </p:cNvCxnSpPr>
            <p:nvPr/>
          </p:nvCxnSpPr>
          <p:spPr>
            <a:xfrm rot="10800000">
              <a:off x="3494414" y="2156682"/>
              <a:ext cx="442978" cy="4663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28600" y="5791200"/>
            <a:ext cx="872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y</a:t>
            </a:r>
            <a:r>
              <a:rPr lang="en-US" dirty="0" smtClean="0"/>
              <a:t>-intercept tells us baseline of outcome</a:t>
            </a:r>
          </a:p>
          <a:p>
            <a:r>
              <a:rPr lang="en-US" dirty="0" smtClean="0"/>
              <a:t>-Slope 1 tells how much outcome changes due to predictor 1 (effect of predictor 1)</a:t>
            </a:r>
          </a:p>
          <a:p>
            <a:r>
              <a:rPr lang="en-US" dirty="0" smtClean="0"/>
              <a:t>-Slope 2 tells how much outcome changes due to predictor 2 (effect of predictor 2)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6000" i="1" dirty="0" smtClean="0"/>
              <a:t>Y</a:t>
            </a:r>
            <a:r>
              <a:rPr lang="en-US" sz="6000" i="1" baseline="-25000" dirty="0" smtClean="0"/>
              <a:t>i</a:t>
            </a:r>
            <a:r>
              <a:rPr lang="en-US" sz="6000" i="1" dirty="0" smtClean="0"/>
              <a:t> = b</a:t>
            </a:r>
            <a:r>
              <a:rPr lang="en-US" sz="6000" i="1" baseline="-25000" dirty="0" smtClean="0"/>
              <a:t>0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1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i,1</a:t>
            </a:r>
            <a:r>
              <a:rPr lang="en-US" sz="6000" i="1" dirty="0" smtClean="0"/>
              <a:t>+b</a:t>
            </a:r>
            <a:r>
              <a:rPr lang="en-US" sz="6000" i="1" baseline="-25000" dirty="0" smtClean="0"/>
              <a:t>2</a:t>
            </a:r>
            <a:r>
              <a:rPr lang="en-US" sz="6000" i="1" dirty="0" smtClean="0"/>
              <a:t>X</a:t>
            </a:r>
            <a:r>
              <a:rPr lang="en-US" sz="6000" i="1" baseline="-25000" dirty="0" smtClean="0"/>
              <a:t>i,2</a:t>
            </a:r>
            <a:r>
              <a:rPr lang="en-US" sz="6000" i="1" dirty="0" smtClean="0"/>
              <a:t>+ε</a:t>
            </a:r>
            <a:r>
              <a:rPr lang="en-US" sz="6000" i="1" baseline="-25000" dirty="0" smtClean="0"/>
              <a:t>i</a:t>
            </a:r>
            <a:endParaRPr lang="en-US" sz="6000" i="1" dirty="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647700" y="1549063"/>
            <a:ext cx="1600200" cy="3005793"/>
            <a:chOff x="1600200" y="2032337"/>
            <a:chExt cx="1600200" cy="3005793"/>
          </a:xfrm>
        </p:grpSpPr>
        <p:sp>
          <p:nvSpPr>
            <p:cNvPr id="6" name="Oval 5"/>
            <p:cNvSpPr/>
            <p:nvPr/>
          </p:nvSpPr>
          <p:spPr>
            <a:xfrm>
              <a:off x="1600200" y="2032337"/>
              <a:ext cx="1295400" cy="101566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rot="5400000" flipH="1" flipV="1">
              <a:off x="1695450" y="3562350"/>
              <a:ext cx="1066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4114800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Score on independent variable.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785918" y="1524000"/>
            <a:ext cx="1600200" cy="3657600"/>
            <a:chOff x="1600200" y="2032337"/>
            <a:chExt cx="1600200" cy="2728794"/>
          </a:xfrm>
        </p:grpSpPr>
        <p:sp>
          <p:nvSpPr>
            <p:cNvPr id="14" name="Oval 13"/>
            <p:cNvSpPr/>
            <p:nvPr/>
          </p:nvSpPr>
          <p:spPr>
            <a:xfrm>
              <a:off x="1600200" y="2032337"/>
              <a:ext cx="12954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endCxn id="14" idx="4"/>
            </p:cNvCxnSpPr>
            <p:nvPr/>
          </p:nvCxnSpPr>
          <p:spPr>
            <a:xfrm rot="5400000" flipH="1" flipV="1">
              <a:off x="1646650" y="3448236"/>
              <a:ext cx="1164402" cy="380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00200" y="41148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r>
                <a:rPr lang="en-US" dirty="0" smtClean="0"/>
                <a:t>-intercept:</a:t>
              </a:r>
            </a:p>
            <a:p>
              <a:r>
                <a:rPr lang="en-US" dirty="0" smtClean="0"/>
                <a:t>baseline</a:t>
              </a:r>
              <a:endParaRPr lang="en-US" dirty="0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285984" y="1524000"/>
            <a:ext cx="1600200" cy="4805303"/>
            <a:chOff x="1066800" y="2032335"/>
            <a:chExt cx="1600200" cy="3585050"/>
          </a:xfrm>
        </p:grpSpPr>
        <p:sp>
          <p:nvSpPr>
            <p:cNvPr id="23" name="Oval 22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5" idx="0"/>
              <a:endCxn id="23" idx="4"/>
            </p:cNvCxnSpPr>
            <p:nvPr/>
          </p:nvCxnSpPr>
          <p:spPr>
            <a:xfrm rot="5400000" flipH="1" flipV="1">
              <a:off x="978529" y="3773453"/>
              <a:ext cx="2043442" cy="2667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66800" y="492852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1</a:t>
              </a: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3428992" y="1524000"/>
            <a:ext cx="1600200" cy="5391329"/>
            <a:chOff x="1447800" y="2032337"/>
            <a:chExt cx="1600200" cy="4022262"/>
          </a:xfrm>
        </p:grpSpPr>
        <p:sp>
          <p:nvSpPr>
            <p:cNvPr id="33" name="Oval 32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0"/>
              <a:endCxn id="33" idx="4"/>
            </p:cNvCxnSpPr>
            <p:nvPr/>
          </p:nvCxnSpPr>
          <p:spPr>
            <a:xfrm rot="16200000" flipV="1">
              <a:off x="1091852" y="4003032"/>
              <a:ext cx="2273996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5159080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dependent variable for predictor 1</a:t>
              </a:r>
              <a:endParaRPr lang="en-US" dirty="0"/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6500826" y="1588533"/>
            <a:ext cx="1600200" cy="1752600"/>
            <a:chOff x="1409701" y="2032337"/>
            <a:chExt cx="1600200" cy="1307547"/>
          </a:xfrm>
        </p:grpSpPr>
        <p:sp>
          <p:nvSpPr>
            <p:cNvPr id="40" name="Oval 39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42" idx="0"/>
              <a:endCxn id="40" idx="4"/>
            </p:cNvCxnSpPr>
            <p:nvPr/>
          </p:nvCxnSpPr>
          <p:spPr>
            <a:xfrm rot="16200000" flipV="1">
              <a:off x="2120173" y="2974711"/>
              <a:ext cx="17925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09701" y="3064340"/>
              <a:ext cx="1600200" cy="27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error</a:t>
              </a:r>
              <a:endParaRPr lang="en-US" dirty="0"/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5286380" y="1524000"/>
            <a:ext cx="1600200" cy="3303895"/>
            <a:chOff x="1371601" y="2032337"/>
            <a:chExt cx="1600200" cy="2464908"/>
          </a:xfrm>
        </p:grpSpPr>
        <p:sp>
          <p:nvSpPr>
            <p:cNvPr id="29" name="Oval 28"/>
            <p:cNvSpPr/>
            <p:nvPr/>
          </p:nvSpPr>
          <p:spPr>
            <a:xfrm>
              <a:off x="1676400" y="2032337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0"/>
              <a:endCxn id="29" idx="4"/>
            </p:cNvCxnSpPr>
            <p:nvPr/>
          </p:nvCxnSpPr>
          <p:spPr>
            <a:xfrm rot="5400000" flipH="1" flipV="1">
              <a:off x="1832430" y="3224357"/>
              <a:ext cx="716642" cy="38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71601" y="3601726"/>
              <a:ext cx="1600200" cy="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Score on</a:t>
              </a:r>
            </a:p>
            <a:p>
              <a:pPr algn="ctr"/>
              <a:r>
                <a:rPr lang="en-US" dirty="0" smtClean="0"/>
                <a:t>dependent variable for predictor 2</a:t>
              </a:r>
              <a:endParaRPr lang="en-US" dirty="0"/>
            </a:p>
          </p:txBody>
        </p:sp>
      </p:grpSp>
      <p:grpSp>
        <p:nvGrpSpPr>
          <p:cNvPr id="13" name="Group 21"/>
          <p:cNvGrpSpPr/>
          <p:nvPr/>
        </p:nvGrpSpPr>
        <p:grpSpPr>
          <a:xfrm>
            <a:off x="4400560" y="1600200"/>
            <a:ext cx="1600200" cy="4267438"/>
            <a:chOff x="1257301" y="2032335"/>
            <a:chExt cx="1600200" cy="3183770"/>
          </a:xfrm>
        </p:grpSpPr>
        <p:sp>
          <p:nvSpPr>
            <p:cNvPr id="36" name="Oval 35"/>
            <p:cNvSpPr/>
            <p:nvPr/>
          </p:nvSpPr>
          <p:spPr>
            <a:xfrm>
              <a:off x="1600200" y="2032335"/>
              <a:ext cx="1066800" cy="85274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38" idx="0"/>
              <a:endCxn id="36" idx="4"/>
            </p:cNvCxnSpPr>
            <p:nvPr/>
          </p:nvCxnSpPr>
          <p:spPr>
            <a:xfrm rot="5400000" flipH="1" flipV="1">
              <a:off x="1274419" y="3668065"/>
              <a:ext cx="1642162" cy="76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57301" y="4527244"/>
              <a:ext cx="1600200" cy="68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slope:</a:t>
              </a:r>
            </a:p>
            <a:p>
              <a:pPr algn="ctr"/>
              <a:r>
                <a:rPr lang="en-US" dirty="0" smtClean="0"/>
                <a:t>Effect of predictor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GLM: From regression to ANOVA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4348" y="5286388"/>
            <a:ext cx="372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/>
              <a:t>Model: 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…</a:t>
            </a:r>
          </a:p>
        </p:txBody>
      </p:sp>
      <p:pic>
        <p:nvPicPr>
          <p:cNvPr id="9" name="Picture 8" descr="regression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163790"/>
            <a:ext cx="3980058" cy="29797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538" y="1500174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we have some visual search data…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2066" y="149678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…but we add diagnosis as a variable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29190" y="5274246"/>
            <a:ext cx="372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/>
              <a:t>… how do we model this..</a:t>
            </a:r>
          </a:p>
        </p:txBody>
      </p:sp>
      <p:pic>
        <p:nvPicPr>
          <p:cNvPr id="14" name="Picture 13" descr="one-way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63789"/>
            <a:ext cx="4080100" cy="3054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….new information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 we need to know?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Remember: models are for explanation (and prediction)</a:t>
            </a:r>
          </a:p>
          <a:p>
            <a:endParaRPr lang="en-US" dirty="0" smtClean="0"/>
          </a:p>
          <a:p>
            <a:r>
              <a:rPr lang="en-US" dirty="0" smtClean="0"/>
              <a:t>Intuitive question: do we improve our explanation by distinguishing diagnoses?</a:t>
            </a:r>
          </a:p>
          <a:p>
            <a:endParaRPr lang="en-US" dirty="0" smtClean="0"/>
          </a:p>
          <a:p>
            <a:r>
              <a:rPr lang="en-US" dirty="0" smtClean="0"/>
              <a:t>Statistical question: Is a model that also includes the means for the 3 groups, better than a model that only includes the grand mean?</a:t>
            </a:r>
          </a:p>
          <a:p>
            <a:endParaRPr lang="en-US" dirty="0" smtClean="0"/>
          </a:p>
          <a:p>
            <a:r>
              <a:rPr lang="en-US" dirty="0" smtClean="0"/>
              <a:t>Do we improve the model by adding diagnosis as a variable? </a:t>
            </a:r>
            <a:endParaRPr lang="en-US" dirty="0"/>
          </a:p>
        </p:txBody>
      </p:sp>
      <p:pic>
        <p:nvPicPr>
          <p:cNvPr id="6" name="Picture 5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57224" y="3571876"/>
            <a:ext cx="4286280" cy="285752"/>
            <a:chOff x="857224" y="3571876"/>
            <a:chExt cx="4286280" cy="28575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57224" y="3571876"/>
              <a:ext cx="321471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00364" y="3580629"/>
              <a:ext cx="2143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Grand mean</a:t>
              </a:r>
              <a:endParaRPr lang="en-US" sz="1200" i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0" y="685800"/>
            <a:ext cx="5486400" cy="5029200"/>
            <a:chOff x="4189413" y="1676401"/>
            <a:chExt cx="4800603" cy="4496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89413" y="5258589"/>
              <a:ext cx="4800603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857507" y="3923507"/>
              <a:ext cx="4496588" cy="23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5450294" y="5220100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59059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3631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68203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7277500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34699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4589" y="48006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53000" y="43434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53000" y="38862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53000" y="34290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53000" y="2971800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25114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20542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57118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53000" y="6169013"/>
              <a:ext cx="303211" cy="3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535888" y="5217712"/>
              <a:ext cx="22621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9600">
            <a:off x="1123738" y="3094432"/>
            <a:ext cx="1473200" cy="14732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36"/>
          <p:cNvGrpSpPr/>
          <p:nvPr/>
        </p:nvGrpSpPr>
        <p:grpSpPr>
          <a:xfrm>
            <a:off x="1295400" y="1371600"/>
            <a:ext cx="3886200" cy="3822297"/>
            <a:chOff x="1295400" y="1371600"/>
            <a:chExt cx="3886200" cy="3822297"/>
          </a:xfrm>
        </p:grpSpPr>
        <p:grpSp>
          <p:nvGrpSpPr>
            <p:cNvPr id="4" name="Group 36"/>
            <p:cNvGrpSpPr/>
            <p:nvPr/>
          </p:nvGrpSpPr>
          <p:grpSpPr>
            <a:xfrm>
              <a:off x="2133600" y="4776635"/>
              <a:ext cx="3048000" cy="417262"/>
              <a:chOff x="2133600" y="4776635"/>
              <a:chExt cx="3048000" cy="4172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21336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670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5" name="Group 37"/>
            <p:cNvGrpSpPr/>
            <p:nvPr/>
          </p:nvGrpSpPr>
          <p:grpSpPr>
            <a:xfrm rot="16200000">
              <a:off x="18131" y="2648871"/>
              <a:ext cx="2971800" cy="417262"/>
              <a:chOff x="2209800" y="4776635"/>
              <a:chExt cx="2971800" cy="4172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209800" y="4776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3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00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72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00600" y="48245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 rot="16200000">
            <a:off x="-872230" y="2167632"/>
            <a:ext cx="388252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Northward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362" y="5177135"/>
            <a:ext cx="406943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Eastward component (km)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2" y="4708005"/>
            <a:ext cx="996950" cy="1006995"/>
          </a:xfrm>
          <a:prstGeom prst="rect">
            <a:avLst/>
          </a:prstGeom>
        </p:spPr>
      </p:pic>
      <p:grpSp>
        <p:nvGrpSpPr>
          <p:cNvPr id="24" name="Group 67"/>
          <p:cNvGrpSpPr/>
          <p:nvPr/>
        </p:nvGrpSpPr>
        <p:grpSpPr>
          <a:xfrm>
            <a:off x="2959126" y="115290"/>
            <a:ext cx="1019474" cy="5486400"/>
            <a:chOff x="2959126" y="115290"/>
            <a:chExt cx="1019474" cy="5486400"/>
          </a:xfrm>
        </p:grpSpPr>
        <p:grpSp>
          <p:nvGrpSpPr>
            <p:cNvPr id="25" name="Group 62"/>
            <p:cNvGrpSpPr/>
            <p:nvPr/>
          </p:nvGrpSpPr>
          <p:grpSpPr>
            <a:xfrm rot="18375801">
              <a:off x="343765" y="2730651"/>
              <a:ext cx="5486400" cy="255677"/>
              <a:chOff x="866805" y="4352295"/>
              <a:chExt cx="5486400" cy="255677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866805" y="4523628"/>
                <a:ext cx="5486400" cy="17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310572" y="4480561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831264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353778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3876292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4398806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4921319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1265537" y="4477890"/>
                <a:ext cx="253006" cy="181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 rot="18382098">
              <a:off x="1713049" y="2418722"/>
              <a:ext cx="406943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</a:rPr>
                <a:t>Vertical component (km)</a:t>
              </a:r>
              <a:endParaRPr lang="en-US" sz="24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3570" y="1371601"/>
            <a:ext cx="2928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We’ve been treating regression as though everything is </a:t>
            </a:r>
            <a:r>
              <a:rPr lang="en-US" b="1" i="1" dirty="0" smtClean="0"/>
              <a:t>interval</a:t>
            </a:r>
            <a:endParaRPr lang="en-US" b="1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Diagnosis is </a:t>
            </a:r>
            <a:r>
              <a:rPr lang="en-US" b="1" i="1" dirty="0" smtClean="0"/>
              <a:t>nominal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How do we deal with nominal variables in GLM statistics?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coding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Boolean variable</a:t>
            </a:r>
          </a:p>
          <a:p>
            <a:r>
              <a:rPr lang="en-US" dirty="0" smtClean="0"/>
              <a:t>Indicator variable</a:t>
            </a:r>
          </a:p>
          <a:p>
            <a:r>
              <a:rPr lang="en-US" dirty="0" smtClean="0"/>
              <a:t>Categorical variable</a:t>
            </a:r>
          </a:p>
          <a:p>
            <a:r>
              <a:rPr lang="en-US" dirty="0" smtClean="0"/>
              <a:t>Binary 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(can only have two values…</a:t>
            </a:r>
          </a:p>
          <a:p>
            <a:r>
              <a:rPr lang="en-US" dirty="0" smtClean="0"/>
              <a:t>….yes or no….</a:t>
            </a:r>
          </a:p>
          <a:p>
            <a:r>
              <a:rPr lang="en-US" dirty="0" smtClean="0"/>
              <a:t>…true or 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18" y="42289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..add dummy code to regression model as a </a:t>
            </a:r>
            <a:r>
              <a:rPr lang="en-US" sz="2400" i="1" dirty="0" err="1" smtClean="0"/>
              <a:t>dichotmous</a:t>
            </a:r>
            <a:r>
              <a:rPr lang="en-US" sz="2400" i="1" dirty="0" smtClean="0"/>
              <a:t> dimension…</a:t>
            </a:r>
          </a:p>
          <a:p>
            <a:pPr algn="ctr"/>
            <a:r>
              <a:rPr lang="en-US" sz="2400" i="1" dirty="0" smtClean="0"/>
              <a:t>…but how?</a:t>
            </a:r>
          </a:p>
          <a:p>
            <a:pPr algn="ctr"/>
            <a:r>
              <a:rPr lang="en-US" sz="2400" i="1" dirty="0" smtClean="0"/>
              <a:t>(we can’t just use diagnosis, because it is not dichotomous)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669837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sz="2400" i="1" dirty="0" smtClean="0"/>
              <a:t>Include ASD as an on/off variable</a:t>
            </a:r>
          </a:p>
          <a:p>
            <a:pPr algn="ctr">
              <a:buFontTx/>
              <a:buChar char="-"/>
            </a:pPr>
            <a:r>
              <a:rPr lang="en-US" sz="2400" i="1" dirty="0" smtClean="0"/>
              <a:t>Include ADHD as an on/off variable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Dummy coding: Boolean expression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00364" y="4071942"/>
            <a:ext cx="1000132" cy="928694"/>
            <a:chOff x="3000364" y="4071942"/>
            <a:chExt cx="1000132" cy="928694"/>
          </a:xfrm>
        </p:grpSpPr>
        <p:pic>
          <p:nvPicPr>
            <p:cNvPr id="15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5792" t="8333" r="47876" b="6615"/>
            <a:stretch>
              <a:fillRect/>
            </a:stretch>
          </p:blipFill>
          <p:spPr bwMode="auto">
            <a:xfrm>
              <a:off x="3000364" y="4071942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675778" y="4309833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00364" y="5328178"/>
            <a:ext cx="1000132" cy="928694"/>
            <a:chOff x="3000364" y="5328178"/>
            <a:chExt cx="1000132" cy="928694"/>
          </a:xfrm>
        </p:grpSpPr>
        <p:pic>
          <p:nvPicPr>
            <p:cNvPr id="16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5792" t="8333" r="47876" b="6615"/>
            <a:stretch>
              <a:fillRect/>
            </a:stretch>
          </p:blipFill>
          <p:spPr bwMode="auto">
            <a:xfrm>
              <a:off x="3000364" y="5328178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3675778" y="5566069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28527" y="5429264"/>
            <a:ext cx="957919" cy="928694"/>
            <a:chOff x="4828527" y="5429264"/>
            <a:chExt cx="957919" cy="928694"/>
          </a:xfrm>
        </p:grpSpPr>
        <p:pic>
          <p:nvPicPr>
            <p:cNvPr id="10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5792" t="8333" r="47876" b="6615"/>
            <a:stretch>
              <a:fillRect/>
            </a:stretch>
          </p:blipFill>
          <p:spPr bwMode="auto">
            <a:xfrm>
              <a:off x="4828527" y="5429264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5461728" y="5667155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43039" y="5429264"/>
            <a:ext cx="957919" cy="928694"/>
            <a:chOff x="6543039" y="5429264"/>
            <a:chExt cx="957919" cy="928694"/>
          </a:xfrm>
        </p:grpSpPr>
        <p:pic>
          <p:nvPicPr>
            <p:cNvPr id="6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46332" t="3866" r="10231" b="11082"/>
            <a:stretch>
              <a:fillRect/>
            </a:stretch>
          </p:blipFill>
          <p:spPr bwMode="auto">
            <a:xfrm>
              <a:off x="6543039" y="5429264"/>
              <a:ext cx="633201" cy="928694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7176240" y="5667155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86314" y="4071942"/>
            <a:ext cx="957919" cy="928694"/>
            <a:chOff x="4786314" y="4071942"/>
            <a:chExt cx="957919" cy="928694"/>
          </a:xfrm>
        </p:grpSpPr>
        <p:pic>
          <p:nvPicPr>
            <p:cNvPr id="11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46332" t="3866" r="10231" b="11082"/>
            <a:stretch>
              <a:fillRect/>
            </a:stretch>
          </p:blipFill>
          <p:spPr bwMode="auto">
            <a:xfrm>
              <a:off x="4786314" y="4071942"/>
              <a:ext cx="633201" cy="928694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419515" y="435769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00826" y="4071942"/>
            <a:ext cx="957919" cy="928694"/>
            <a:chOff x="6500826" y="4071942"/>
            <a:chExt cx="957919" cy="928694"/>
          </a:xfrm>
        </p:grpSpPr>
        <p:pic>
          <p:nvPicPr>
            <p:cNvPr id="264194" name="Picture 2" descr="http://t2.gstatic.com/images?q=tbn:ANd9GcQvuivIK0wlZkD3tm5gZwLAtp0vQqTK9LFVHULNLvUx1i4NN1Ni"/>
            <p:cNvPicPr>
              <a:picLocks noChangeAspect="1" noChangeArrowheads="1"/>
            </p:cNvPicPr>
            <p:nvPr/>
          </p:nvPicPr>
          <p:blipFill>
            <a:blip r:embed="rId3"/>
            <a:srcRect l="5792" t="8333" r="47876" b="6615"/>
            <a:stretch>
              <a:fillRect/>
            </a:stretch>
          </p:blipFill>
          <p:spPr bwMode="auto">
            <a:xfrm>
              <a:off x="6500826" y="4071942"/>
              <a:ext cx="675414" cy="92869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7134027" y="4357694"/>
              <a:ext cx="3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7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2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6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matrix (we’ll come back to this)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1538" y="1928802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    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+ </a:t>
            </a:r>
            <a:r>
              <a:rPr lang="en-US" sz="3200" i="1" dirty="0" err="1" smtClean="0"/>
              <a:t>ε</a:t>
            </a:r>
            <a:r>
              <a:rPr lang="en-US" sz="3200" i="1" baseline="-25000" dirty="0" err="1" smtClean="0"/>
              <a:t>i</a:t>
            </a:r>
            <a:r>
              <a:rPr lang="en-US" sz="3200" i="1" dirty="0" smtClean="0"/>
              <a:t>…</a:t>
            </a:r>
          </a:p>
        </p:txBody>
      </p:sp>
      <p:sp>
        <p:nvSpPr>
          <p:cNvPr id="27" name="Oval 26"/>
          <p:cNvSpPr/>
          <p:nvPr/>
        </p:nvSpPr>
        <p:spPr>
          <a:xfrm>
            <a:off x="7500958" y="1714488"/>
            <a:ext cx="1185842" cy="1214446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you the difference between your linear model and your real data</a:t>
            </a:r>
          </a:p>
          <a:p>
            <a:r>
              <a:rPr lang="en-US" dirty="0" smtClean="0"/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explains </a:t>
            </a:r>
            <a:r>
              <a:rPr lang="en-US" dirty="0" smtClean="0"/>
              <a:t>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dirty="0" smtClean="0"/>
              <a:t>Error term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Tells you how well your model </a:t>
            </a:r>
            <a:r>
              <a:rPr lang="en-US" i="1" dirty="0" smtClean="0">
                <a:solidFill>
                  <a:srgbClr val="FF0000"/>
                </a:solidFill>
              </a:rPr>
              <a:t>fits </a:t>
            </a:r>
            <a:r>
              <a:rPr lang="en-US" dirty="0" smtClean="0"/>
              <a:t>the data</a:t>
            </a:r>
          </a:p>
          <a:p>
            <a:r>
              <a:rPr lang="en-US" i="1" dirty="0" err="1" smtClean="0"/>
              <a:t>ε</a:t>
            </a:r>
            <a:r>
              <a:rPr lang="en-US" i="1" baseline="-25000" dirty="0" err="1" smtClean="0"/>
              <a:t>i</a:t>
            </a:r>
            <a:r>
              <a:rPr lang="en-US" dirty="0" smtClean="0"/>
              <a:t> tells you how well data point </a:t>
            </a:r>
            <a:r>
              <a:rPr lang="en-US" i="1" dirty="0" smtClean="0"/>
              <a:t>i</a:t>
            </a:r>
            <a:r>
              <a:rPr lang="en-US" dirty="0" smtClean="0"/>
              <a:t> follows the model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Adding up the </a:t>
            </a:r>
            <a:r>
              <a:rPr lang="en-US" i="1" dirty="0" err="1" smtClean="0"/>
              <a:t>ε</a:t>
            </a:r>
            <a:r>
              <a:rPr lang="en-US" dirty="0" err="1" smtClean="0"/>
              <a:t>’s</a:t>
            </a:r>
            <a:r>
              <a:rPr lang="en-US" dirty="0" smtClean="0"/>
              <a:t>for each point tells you how well all the data follows the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 can’t </a:t>
            </a:r>
            <a:r>
              <a:rPr lang="en-US" i="1" dirty="0" smtClean="0">
                <a:solidFill>
                  <a:srgbClr val="000000"/>
                </a:solidFill>
              </a:rPr>
              <a:t>just</a:t>
            </a:r>
            <a:r>
              <a:rPr lang="en-US" dirty="0" smtClean="0">
                <a:solidFill>
                  <a:srgbClr val="000000"/>
                </a:solidFill>
              </a:rPr>
              <a:t> add, the signs will cancel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922837"/>
            <a:ext cx="8229600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the same as for standard deviation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Take the </a:t>
            </a:r>
            <a:r>
              <a:rPr lang="en-US" sz="3200" i="1" dirty="0" smtClean="0">
                <a:solidFill>
                  <a:srgbClr val="FF0000"/>
                </a:solidFill>
              </a:rPr>
              <a:t>sum of the squared residuals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/>
              <a:t>R</a:t>
            </a:r>
            <a:r>
              <a:rPr lang="en-US" b="1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redisual</a:t>
            </a:r>
            <a:r>
              <a:rPr lang="en-US" dirty="0" smtClean="0"/>
              <a:t> </a:t>
            </a:r>
            <a:r>
              <a:rPr lang="en-US" dirty="0" smtClean="0"/>
              <a:t>sums of squares)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457200" y="1618904"/>
            <a:ext cx="2766043" cy="2394225"/>
            <a:chOff x="5904004" y="1603710"/>
            <a:chExt cx="2540655" cy="2151096"/>
          </a:xfrm>
        </p:grpSpPr>
        <p:grpSp>
          <p:nvGrpSpPr>
            <p:cNvPr id="4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5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75244" y="416328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/>
              <a:t>R</a:t>
            </a:r>
            <a:endParaRPr lang="en-US" dirty="0" smtClean="0"/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 considering the influence of the predictor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18644" y="2528163"/>
            <a:ext cx="432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A measure of how good the model is</a:t>
            </a:r>
          </a:p>
          <a:p>
            <a:pPr>
              <a:buFontTx/>
              <a:buChar char="-"/>
            </a:pPr>
            <a:r>
              <a:rPr lang="en-US" b="1" dirty="0" smtClean="0"/>
              <a:t>But what does good mean?</a:t>
            </a:r>
          </a:p>
          <a:p>
            <a:pPr>
              <a:buFontTx/>
              <a:buChar char="-"/>
            </a:pPr>
            <a:r>
              <a:rPr lang="en-US" b="1" dirty="0" smtClean="0"/>
              <a:t>Good relative to what?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0292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 smtClean="0"/>
              <a:t>Linear models can be better or worse fits to the data</a:t>
            </a:r>
          </a:p>
          <a:p>
            <a:pPr lvl="1">
              <a:buFontTx/>
              <a:buChar char="-"/>
            </a:pPr>
            <a:r>
              <a:rPr lang="en-US" sz="2400" dirty="0" smtClean="0"/>
              <a:t>The best model is the one with the lowest error term simultaneously for each data point</a:t>
            </a:r>
          </a:p>
          <a:p>
            <a:pPr lvl="1">
              <a:buFontTx/>
              <a:buChar char="-"/>
            </a:pPr>
            <a:r>
              <a:rPr lang="en-US" sz="2400" i="1" dirty="0" smtClean="0">
                <a:solidFill>
                  <a:srgbClr val="FF0000"/>
                </a:solidFill>
              </a:rPr>
              <a:t>Line of best fit, regression line, least squared line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600" dirty="0" smtClean="0"/>
              <a:t>So how do we quantify the fit of a linear model???</a:t>
            </a:r>
            <a:endParaRPr lang="en-US" sz="36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447801" y="152401"/>
            <a:ext cx="6781799" cy="4894050"/>
            <a:chOff x="609601" y="152400"/>
            <a:chExt cx="8380416" cy="6020589"/>
          </a:xfrm>
        </p:grpSpPr>
        <p:grpSp>
          <p:nvGrpSpPr>
            <p:cNvPr id="3" name="Group 3"/>
            <p:cNvGrpSpPr/>
            <p:nvPr/>
          </p:nvGrpSpPr>
          <p:grpSpPr>
            <a:xfrm>
              <a:off x="609601" y="152400"/>
              <a:ext cx="8380416" cy="6020589"/>
              <a:chOff x="4189413" y="1676401"/>
              <a:chExt cx="4800603" cy="449658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189413" y="5258589"/>
                <a:ext cx="4800603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2857507" y="3923507"/>
                <a:ext cx="4496588" cy="237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5450294" y="5220100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9059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63631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68203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7277500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7734699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4589" y="48006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953000" y="43434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3000" y="38862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953000" y="34290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53000" y="2971800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53000" y="25114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53000" y="20542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953000" y="57118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53000" y="6169013"/>
                <a:ext cx="303211" cy="31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4535888" y="5217712"/>
                <a:ext cx="226212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4"/>
            <p:cNvGrpSpPr/>
            <p:nvPr/>
          </p:nvGrpSpPr>
          <p:grpSpPr>
            <a:xfrm>
              <a:off x="3733800" y="533400"/>
              <a:ext cx="3276600" cy="3886199"/>
              <a:chOff x="3733800" y="533400"/>
              <a:chExt cx="3276600" cy="38861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800" y="29718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57799" y="3767146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95800" y="41910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96000" y="2438401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81800" y="533400"/>
                <a:ext cx="228600" cy="228599"/>
              </a:xfrm>
              <a:prstGeom prst="ellipse">
                <a:avLst/>
              </a:prstGeom>
              <a:solidFill>
                <a:schemeClr val="accent4"/>
              </a:solidFill>
              <a:effectLst/>
              <a:scene3d>
                <a:camera prst="orthographicFront"/>
                <a:lightRig rig="flood" dir="t"/>
              </a:scene3d>
              <a:sp3d prstMaterial="matte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V="1">
              <a:off x="2211415" y="969664"/>
              <a:ext cx="5637185" cy="3449935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228600" y="5373469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 smtClean="0"/>
              <a:t>We ask how much of the total variance (i.e. variability of outcome around its own mean) can be explained by the model </a:t>
            </a:r>
            <a:endParaRPr lang="en-US" sz="2800" i="1" dirty="0" smtClean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44059" y="2010658"/>
            <a:ext cx="4561857" cy="126594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744059" y="1562303"/>
            <a:ext cx="4561857" cy="60075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44059" y="563609"/>
            <a:ext cx="4190141" cy="3984371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Enhanced visual processing of local features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801147" y="771305"/>
            <a:ext cx="2766043" cy="2394225"/>
            <a:chOff x="5904004" y="1603710"/>
            <a:chExt cx="2540655" cy="2151096"/>
          </a:xfrm>
        </p:grpSpPr>
        <p:grpSp>
          <p:nvGrpSpPr>
            <p:cNvPr id="3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4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 flipV="1">
              <a:off x="6389621" y="1867626"/>
              <a:ext cx="1763779" cy="1307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2"/>
          <p:cNvGrpSpPr/>
          <p:nvPr/>
        </p:nvGrpSpPr>
        <p:grpSpPr>
          <a:xfrm>
            <a:off x="5400545" y="767355"/>
            <a:ext cx="2766045" cy="2400297"/>
            <a:chOff x="5904004" y="1603710"/>
            <a:chExt cx="2540655" cy="2151096"/>
          </a:xfrm>
        </p:grpSpPr>
        <p:grpSp>
          <p:nvGrpSpPr>
            <p:cNvPr id="8" name="Group 29"/>
            <p:cNvGrpSpPr/>
            <p:nvPr/>
          </p:nvGrpSpPr>
          <p:grpSpPr>
            <a:xfrm>
              <a:off x="5904004" y="1603710"/>
              <a:ext cx="2540655" cy="2151096"/>
              <a:chOff x="609601" y="152177"/>
              <a:chExt cx="8380416" cy="6019991"/>
            </a:xfrm>
          </p:grpSpPr>
          <p:grpSp>
            <p:nvGrpSpPr>
              <p:cNvPr id="9" name="Group 2"/>
              <p:cNvGrpSpPr/>
              <p:nvPr/>
            </p:nvGrpSpPr>
            <p:grpSpPr>
              <a:xfrm>
                <a:off x="609601" y="152177"/>
                <a:ext cx="8380416" cy="6019991"/>
                <a:chOff x="4189413" y="1676401"/>
                <a:chExt cx="4800603" cy="449658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4189413" y="5258589"/>
                  <a:ext cx="4800603" cy="1588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"/>
                <p:cNvCxnSpPr/>
                <p:nvPr/>
              </p:nvCxnSpPr>
              <p:spPr>
                <a:xfrm rot="5400000" flipH="1" flipV="1">
                  <a:off x="2857507" y="3923507"/>
                  <a:ext cx="4496588" cy="237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5"/>
                <p:cNvCxnSpPr/>
                <p:nvPr/>
              </p:nvCxnSpPr>
              <p:spPr>
                <a:xfrm rot="5400000" flipH="1" flipV="1">
                  <a:off x="5450294" y="5220100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6"/>
                <p:cNvCxnSpPr/>
                <p:nvPr/>
              </p:nvCxnSpPr>
              <p:spPr>
                <a:xfrm rot="5400000" flipH="1" flipV="1">
                  <a:off x="59059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7"/>
                <p:cNvCxnSpPr/>
                <p:nvPr/>
              </p:nvCxnSpPr>
              <p:spPr>
                <a:xfrm rot="5400000" flipH="1" flipV="1">
                  <a:off x="63631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8"/>
                <p:cNvCxnSpPr/>
                <p:nvPr/>
              </p:nvCxnSpPr>
              <p:spPr>
                <a:xfrm rot="5400000" flipH="1" flipV="1">
                  <a:off x="68203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9"/>
                <p:cNvCxnSpPr/>
                <p:nvPr/>
              </p:nvCxnSpPr>
              <p:spPr>
                <a:xfrm rot="5400000" flipH="1" flipV="1">
                  <a:off x="7277500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0"/>
                <p:cNvCxnSpPr/>
                <p:nvPr/>
              </p:nvCxnSpPr>
              <p:spPr>
                <a:xfrm rot="5400000" flipH="1" flipV="1">
                  <a:off x="7734699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11"/>
                <p:cNvCxnSpPr/>
                <p:nvPr/>
              </p:nvCxnSpPr>
              <p:spPr>
                <a:xfrm>
                  <a:off x="4954589" y="48006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2"/>
                <p:cNvCxnSpPr/>
                <p:nvPr/>
              </p:nvCxnSpPr>
              <p:spPr>
                <a:xfrm>
                  <a:off x="4953000" y="43434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13"/>
                <p:cNvCxnSpPr/>
                <p:nvPr/>
              </p:nvCxnSpPr>
              <p:spPr>
                <a:xfrm>
                  <a:off x="4953000" y="38862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14"/>
                <p:cNvCxnSpPr/>
                <p:nvPr/>
              </p:nvCxnSpPr>
              <p:spPr>
                <a:xfrm>
                  <a:off x="4953000" y="34290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15"/>
                <p:cNvCxnSpPr/>
                <p:nvPr/>
              </p:nvCxnSpPr>
              <p:spPr>
                <a:xfrm>
                  <a:off x="4953000" y="2971800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16"/>
                <p:cNvCxnSpPr/>
                <p:nvPr/>
              </p:nvCxnSpPr>
              <p:spPr>
                <a:xfrm>
                  <a:off x="4953000" y="25114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17"/>
                <p:cNvCxnSpPr/>
                <p:nvPr/>
              </p:nvCxnSpPr>
              <p:spPr>
                <a:xfrm>
                  <a:off x="4953000" y="20542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18"/>
                <p:cNvCxnSpPr/>
                <p:nvPr/>
              </p:nvCxnSpPr>
              <p:spPr>
                <a:xfrm>
                  <a:off x="4953000" y="57118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19"/>
                <p:cNvCxnSpPr/>
                <p:nvPr/>
              </p:nvCxnSpPr>
              <p:spPr>
                <a:xfrm>
                  <a:off x="4953000" y="6169013"/>
                  <a:ext cx="303211" cy="31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20"/>
                <p:cNvCxnSpPr/>
                <p:nvPr/>
              </p:nvCxnSpPr>
              <p:spPr>
                <a:xfrm rot="5400000" flipH="1" flipV="1">
                  <a:off x="4535888" y="5217712"/>
                  <a:ext cx="226212" cy="15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23"/>
              <p:cNvGrpSpPr/>
              <p:nvPr/>
            </p:nvGrpSpPr>
            <p:grpSpPr>
              <a:xfrm>
                <a:off x="3733800" y="533400"/>
                <a:ext cx="3276600" cy="3886199"/>
                <a:chOff x="3733800" y="533400"/>
                <a:chExt cx="3276600" cy="388619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733800" y="29718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257800" y="36576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495800" y="41910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96000" y="2438401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781800" y="533400"/>
                  <a:ext cx="228600" cy="228599"/>
                </a:xfrm>
                <a:prstGeom prst="ellipse">
                  <a:avLst/>
                </a:prstGeom>
                <a:solidFill>
                  <a:schemeClr val="accent4"/>
                </a:solidFill>
                <a:effectLst/>
                <a:scene3d>
                  <a:camera prst="orthographicFront"/>
                  <a:lightRig rig="flood" dir="t"/>
                </a:scene3d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6389619" y="2558822"/>
              <a:ext cx="1763782" cy="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4911452" y="3358277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T</a:t>
            </a:r>
          </a:p>
          <a:p>
            <a:pPr marL="0" lvl="1"/>
            <a:r>
              <a:rPr lang="en-US" dirty="0" smtClean="0"/>
              <a:t>	= combined squared distance of all the data points from the line representing the mean </a:t>
            </a:r>
            <a:endParaRPr lang="en-US" b="1" i="1" dirty="0" smtClean="0"/>
          </a:p>
          <a:p>
            <a:pPr marL="0" lvl="1"/>
            <a:r>
              <a:rPr lang="en-US" i="1" dirty="0" smtClean="0"/>
              <a:t>	= </a:t>
            </a:r>
            <a:r>
              <a:rPr lang="en-US" dirty="0" smtClean="0"/>
              <a:t>combined error of all the data points </a:t>
            </a:r>
            <a:r>
              <a:rPr lang="en-US" b="1" i="1" dirty="0" smtClean="0"/>
              <a:t>not </a:t>
            </a:r>
            <a:r>
              <a:rPr lang="en-US" dirty="0" smtClean="0"/>
              <a:t>considering the influence of the predictor </a:t>
            </a:r>
          </a:p>
          <a:p>
            <a:pPr marL="0" lvl="1"/>
            <a:endParaRPr/>
          </a:p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" y="3358277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/>
              <a:t>R</a:t>
            </a:r>
            <a:endParaRPr lang="en-US" b="1" baseline="-25000" dirty="0" smtClean="0"/>
          </a:p>
          <a:p>
            <a:pPr marL="0" lvl="1"/>
            <a:r>
              <a:rPr lang="en-US" dirty="0" smtClean="0"/>
              <a:t>	= combined squared distance of all the data points from the line representing the model </a:t>
            </a:r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 = 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+</a:t>
            </a:r>
            <a:r>
              <a:rPr lang="en-US" i="1" dirty="0" err="1" smtClean="0"/>
              <a:t>ε</a:t>
            </a:r>
            <a:endParaRPr lang="en-US" i="1" dirty="0" smtClean="0"/>
          </a:p>
          <a:p>
            <a:pPr marL="0" lvl="1"/>
            <a:r>
              <a:rPr lang="en-US" i="1" baseline="-25000" dirty="0" err="1" smtClean="0"/>
              <a:t>i</a:t>
            </a:r>
            <a:r>
              <a:rPr lang="en-US" i="1" dirty="0" smtClean="0"/>
              <a:t>= </a:t>
            </a:r>
            <a:r>
              <a:rPr lang="en-US" dirty="0" smtClean="0"/>
              <a:t>combined error of all the data points, considering the influence of the predictor</a:t>
            </a:r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33799" y="1462742"/>
            <a:ext cx="210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Divided by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 for quantifying the fit of a model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16950"/>
              </p:ext>
            </p:extLst>
          </p:nvPr>
        </p:nvGraphicFramePr>
        <p:xfrm>
          <a:off x="2038350" y="2209800"/>
          <a:ext cx="49831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209800"/>
                        <a:ext cx="49831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8200" y="5235714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-The line of best fit, regression line, or least squared line is the one with </a:t>
            </a:r>
            <a:r>
              <a:rPr lang="en-US" sz="2000" b="1" smtClean="0"/>
              <a:t>the highest </a:t>
            </a:r>
            <a:r>
              <a:rPr lang="en-US" sz="2000" b="1" dirty="0" smtClean="0"/>
              <a:t>possible </a:t>
            </a:r>
            <a:r>
              <a:rPr lang="en-US" sz="2000" b="1" i="1" dirty="0" smtClean="0"/>
              <a:t>R</a:t>
            </a:r>
            <a:r>
              <a:rPr lang="en-US" sz="2000" b="1" i="1" baseline="30000" dirty="0" smtClean="0"/>
              <a:t>2</a:t>
            </a:r>
          </a:p>
          <a:p>
            <a:r>
              <a:rPr lang="en-US" sz="2000" b="1" dirty="0" smtClean="0"/>
              <a:t>-Does this have any relation to the correlation co-efficient </a:t>
            </a:r>
            <a:r>
              <a:rPr lang="en-US" sz="2000" b="1" i="1" dirty="0" err="1" smtClean="0"/>
              <a:t>r</a:t>
            </a:r>
            <a:endParaRPr lang="en-US" sz="2000" b="1" i="1" dirty="0" smtClean="0"/>
          </a:p>
          <a:p>
            <a:r>
              <a:rPr lang="en-US" sz="2000" b="1" i="1" dirty="0" smtClean="0"/>
              <a:t>-</a:t>
            </a:r>
            <a:r>
              <a:rPr lang="en-US" sz="2000" b="1" dirty="0" smtClean="0"/>
              <a:t>Yes, it is </a:t>
            </a:r>
            <a:r>
              <a:rPr lang="en-US" sz="2000" b="1" i="1" dirty="0" err="1" smtClean="0"/>
              <a:t>r</a:t>
            </a:r>
            <a:r>
              <a:rPr lang="en-US" sz="2000" b="1" dirty="0" smtClean="0"/>
              <a:t>, butsquared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situation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asking about distance of </a:t>
            </a:r>
            <a:r>
              <a:rPr lang="en-US" b="1" i="1" dirty="0" smtClean="0">
                <a:solidFill>
                  <a:srgbClr val="FF0000"/>
                </a:solidFill>
              </a:rPr>
              <a:t>data points</a:t>
            </a:r>
            <a:r>
              <a:rPr lang="en-US" dirty="0" smtClean="0"/>
              <a:t> from regression line </a:t>
            </a:r>
            <a:endParaRPr lang="en-US" dirty="0"/>
          </a:p>
        </p:txBody>
      </p:sp>
      <p:pic>
        <p:nvPicPr>
          <p:cNvPr id="5" name="Picture 4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071934" y="2928934"/>
            <a:ext cx="4644002" cy="3571903"/>
            <a:chOff x="4071934" y="2928934"/>
            <a:chExt cx="4644002" cy="3571903"/>
          </a:xfrm>
        </p:grpSpPr>
        <p:pic>
          <p:nvPicPr>
            <p:cNvPr id="13" name="Picture 12" descr="regression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7259" y="3306798"/>
              <a:ext cx="3980058" cy="2979722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V="1">
              <a:off x="4071934" y="2928934"/>
              <a:ext cx="4644000" cy="3571900"/>
            </a:xfrm>
            <a:prstGeom prst="line">
              <a:avLst/>
            </a:prstGeom>
            <a:ln w="603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4437258" y="2930524"/>
              <a:ext cx="4278678" cy="3570313"/>
            </a:xfrm>
            <a:prstGeom prst="line">
              <a:avLst/>
            </a:prstGeom>
            <a:ln w="603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situation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29196"/>
          </a:xfrm>
        </p:spPr>
        <p:txBody>
          <a:bodyPr>
            <a:normAutofit/>
          </a:bodyPr>
          <a:lstStyle/>
          <a:p>
            <a:r>
              <a:rPr lang="en-US" dirty="0" smtClean="0"/>
              <a:t>Not asking about distance of </a:t>
            </a:r>
            <a:r>
              <a:rPr lang="en-US" b="1" i="1" dirty="0" smtClean="0">
                <a:solidFill>
                  <a:srgbClr val="FF0000"/>
                </a:solidFill>
              </a:rPr>
              <a:t>data points</a:t>
            </a:r>
            <a:r>
              <a:rPr lang="en-US" dirty="0" smtClean="0"/>
              <a:t> from regression line </a:t>
            </a:r>
          </a:p>
          <a:p>
            <a:r>
              <a:rPr lang="en-US" dirty="0" smtClean="0"/>
              <a:t>Asking about distance of the </a:t>
            </a:r>
            <a:r>
              <a:rPr lang="en-US" b="1" i="1" dirty="0" smtClean="0">
                <a:solidFill>
                  <a:srgbClr val="FF0000"/>
                </a:solidFill>
              </a:rPr>
              <a:t>group means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i="1" dirty="0" smtClean="0">
                <a:solidFill>
                  <a:srgbClr val="FF0000"/>
                </a:solidFill>
              </a:rPr>
              <a:t>grand mean</a:t>
            </a:r>
            <a:r>
              <a:rPr lang="en-US" dirty="0" smtClean="0"/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….and whether that is a better model of the data than just the grand mean</a:t>
            </a:r>
            <a:endParaRPr lang="en-US" dirty="0"/>
          </a:p>
        </p:txBody>
      </p:sp>
      <p:pic>
        <p:nvPicPr>
          <p:cNvPr id="5" name="Picture 4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M </a:t>
            </a:r>
            <a:r>
              <a:rPr lang="en-US" dirty="0" smtClean="0"/>
              <a:t>(Model sums of squares)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44" y="5103674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M</a:t>
            </a:r>
            <a:endParaRPr lang="en-US" dirty="0" smtClean="0"/>
          </a:p>
          <a:p>
            <a:pPr marL="0" lvl="1"/>
            <a:r>
              <a:rPr lang="en-US" dirty="0" smtClean="0"/>
              <a:t>	= combined squared distance of all the group means from the grand mean</a:t>
            </a:r>
            <a:endParaRPr lang="en-US" dirty="0"/>
          </a:p>
          <a:p>
            <a:pPr marL="0" lvl="1"/>
            <a:r>
              <a:rPr lang="en-US" i="1" dirty="0" smtClean="0"/>
              <a:t>	</a:t>
            </a:r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4714876" y="4475130"/>
          <a:ext cx="3710014" cy="62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574640" imgH="266400" progId="Equation.3">
                  <p:embed/>
                </p:oleObj>
              </mc:Choice>
              <mc:Fallback>
                <p:oleObj name="Equation" r:id="rId5" imgW="1574640" imgH="266400" progId="Equation.3">
                  <p:embed/>
                  <p:pic>
                    <p:nvPicPr>
                      <p:cNvPr id="0" name="Content Placeholder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475130"/>
                        <a:ext cx="3710014" cy="628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18644" y="2528163"/>
            <a:ext cx="4320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A measure of how good the model is</a:t>
            </a:r>
          </a:p>
          <a:p>
            <a:pPr>
              <a:buFontTx/>
              <a:buChar char="-"/>
            </a:pPr>
            <a:r>
              <a:rPr lang="en-US" b="1" dirty="0" smtClean="0"/>
              <a:t>But what does good mean?</a:t>
            </a:r>
          </a:p>
          <a:p>
            <a:pPr>
              <a:buFontTx/>
              <a:buChar char="-"/>
            </a:pPr>
            <a:r>
              <a:rPr lang="en-US" b="1" dirty="0" smtClean="0"/>
              <a:t>Good relative to what?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5786454"/>
            <a:ext cx="354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a test statistic!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a test statistic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794" y="5286388"/>
            <a:ext cx="5572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How do we define error related to sampling in the GLM?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</a:t>
            </a:r>
            <a:r>
              <a:rPr lang="en-US" b="1" baseline="-25000" dirty="0" smtClean="0"/>
              <a:t>R </a:t>
            </a:r>
            <a:r>
              <a:rPr lang="en-US" dirty="0" smtClean="0"/>
              <a:t>(Residual sums of squares)</a:t>
            </a:r>
            <a:endParaRPr lang="en-US" dirty="0"/>
          </a:p>
        </p:txBody>
      </p:sp>
      <p:pic>
        <p:nvPicPr>
          <p:cNvPr id="6" name="Picture 5" descr="one-way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163789"/>
            <a:ext cx="4080100" cy="305462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57224" y="35718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0364" y="3580629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57224" y="42862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00232" y="34290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28926" y="29289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2065615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SS</a:t>
            </a:r>
            <a:r>
              <a:rPr lang="en-US" b="1" baseline="-25000" dirty="0" smtClean="0"/>
              <a:t>R</a:t>
            </a:r>
          </a:p>
          <a:p>
            <a:pPr marL="0" lvl="1"/>
            <a:r>
              <a:rPr lang="en-US" dirty="0" smtClean="0"/>
              <a:t>	= combined squared distance of all the data points from the line representing the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group</a:t>
            </a:r>
            <a:r>
              <a:rPr lang="en-US" b="1" i="1" dirty="0" smtClean="0"/>
              <a:t> </a:t>
            </a:r>
            <a:r>
              <a:rPr lang="en-US" dirty="0" smtClean="0"/>
              <a:t>mean </a:t>
            </a:r>
            <a:endParaRPr lang="en-US" b="1" i="1" dirty="0" smtClean="0"/>
          </a:p>
          <a:p>
            <a:pPr marL="0" lvl="1"/>
            <a:r>
              <a:rPr lang="en-US" i="1" dirty="0" smtClean="0"/>
              <a:t>	= </a:t>
            </a:r>
            <a:r>
              <a:rPr lang="en-US" dirty="0" smtClean="0"/>
              <a:t>combined error of all the data points, </a:t>
            </a:r>
            <a:r>
              <a:rPr lang="en-US" b="1" i="1" dirty="0" smtClean="0">
                <a:solidFill>
                  <a:srgbClr val="FF0000"/>
                </a:solidFill>
              </a:rPr>
              <a:t>relative to the effects we are interested in</a:t>
            </a:r>
          </a:p>
          <a:p>
            <a:pPr marL="0" lvl="1"/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= variance associated with things other than the group differences were are looking </a:t>
            </a:r>
          </a:p>
          <a:p>
            <a:pPr marL="0" lvl="1"/>
            <a:endParaRPr/>
          </a:p>
          <a:p>
            <a:endParaRPr lang="en-US" dirty="0"/>
          </a:p>
        </p:txBody>
      </p:sp>
      <p:graphicFrame>
        <p:nvGraphicFramePr>
          <p:cNvPr id="4099" name="Content Placeholder 18"/>
          <p:cNvGraphicFramePr>
            <a:graphicFrameLocks noChangeAspect="1"/>
          </p:cNvGraphicFramePr>
          <p:nvPr/>
        </p:nvGraphicFramePr>
        <p:xfrm>
          <a:off x="2603500" y="5481638"/>
          <a:ext cx="2933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1244520" imgH="266400" progId="Equation.3">
                  <p:embed/>
                </p:oleObj>
              </mc:Choice>
              <mc:Fallback>
                <p:oleObj name="Equation" r:id="rId5" imgW="1244520" imgH="266400" progId="Equation.3">
                  <p:embed/>
                  <p:pic>
                    <p:nvPicPr>
                      <p:cNvPr id="0" name="Content Placeholder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481638"/>
                        <a:ext cx="2933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statistic for ANOVA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794" y="5286388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 need one more step….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2971800"/>
            <a:ext cx="257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 tells us the </a:t>
            </a:r>
            <a:r>
              <a:rPr lang="en-US" b="1" i="1" dirty="0" smtClean="0">
                <a:solidFill>
                  <a:srgbClr val="FF0000"/>
                </a:solidFill>
              </a:rPr>
              <a:t>combined</a:t>
            </a:r>
            <a:r>
              <a:rPr lang="en-US" b="1" i="1" dirty="0" smtClean="0"/>
              <a:t> </a:t>
            </a:r>
            <a:r>
              <a:rPr lang="en-US" dirty="0" smtClean="0"/>
              <a:t>error for all the data points</a:t>
            </a:r>
          </a:p>
          <a:p>
            <a:r>
              <a:rPr lang="en-US" dirty="0" smtClean="0"/>
              <a:t>If we have lots of data points, we’ll have a large SS</a:t>
            </a:r>
          </a:p>
          <a:p>
            <a:r>
              <a:rPr lang="en-US" dirty="0" smtClean="0"/>
              <a:t>We need to </a:t>
            </a:r>
            <a:r>
              <a:rPr lang="en-US" dirty="0" err="1" smtClean="0"/>
              <a:t>standardise</a:t>
            </a:r>
            <a:r>
              <a:rPr lang="en-US" dirty="0" smtClean="0"/>
              <a:t> for the number of subjects/measurements</a:t>
            </a:r>
          </a:p>
          <a:p>
            <a:r>
              <a:rPr lang="en-US" dirty="0" smtClean="0"/>
              <a:t>Take the average error…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….divide by the number of subjects….</a:t>
            </a:r>
          </a:p>
          <a:p>
            <a:r>
              <a:rPr lang="en-US" dirty="0" smtClean="0"/>
              <a:t>….but correct for the fact that we already estimated a parameter (i.e. the group mean)….</a:t>
            </a:r>
          </a:p>
          <a:p>
            <a:r>
              <a:rPr lang="en-US" dirty="0" smtClean="0"/>
              <a:t>…(remember degrees of freedom)…</a:t>
            </a:r>
          </a:p>
          <a:p>
            <a:r>
              <a:rPr lang="en-US" dirty="0" smtClean="0"/>
              <a:t>….divide by (n-1)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73200" y="1714500"/>
            <a:ext cx="6242072" cy="1733550"/>
            <a:chOff x="1473200" y="1714500"/>
            <a:chExt cx="6242072" cy="1733550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1473200" y="1714500"/>
            <a:ext cx="3335338" cy="173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4" imgW="812520" imgH="431640" progId="Equation.3">
                    <p:embed/>
                  </p:oleObj>
                </mc:Choice>
                <mc:Fallback>
                  <p:oleObj name="Equation" r:id="rId4" imgW="812520" imgH="431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1714500"/>
                          <a:ext cx="3335338" cy="173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14876" y="2786058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(Number of </a:t>
              </a:r>
              <a:r>
                <a:rPr lang="en-US" b="1" i="1" dirty="0" smtClean="0">
                  <a:solidFill>
                    <a:srgbClr val="FF0000"/>
                  </a:solidFill>
                </a:rPr>
                <a:t>groups</a:t>
              </a:r>
              <a:r>
                <a:rPr lang="en-US" dirty="0" smtClean="0"/>
                <a:t> -1)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3375" y="4071938"/>
            <a:ext cx="6111897" cy="1733550"/>
            <a:chOff x="1603375" y="4071938"/>
            <a:chExt cx="6111897" cy="173355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603375" y="4071938"/>
            <a:ext cx="3073400" cy="173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6" imgW="749160" imgH="431640" progId="Equation.3">
                    <p:embed/>
                  </p:oleObj>
                </mc:Choice>
                <mc:Fallback>
                  <p:oleObj name="Equation" r:id="rId6" imgW="74916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375" y="4071938"/>
                          <a:ext cx="3073400" cy="173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714876" y="5143512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(Number of </a:t>
              </a:r>
              <a:r>
                <a:rPr lang="en-US" b="1" i="1" dirty="0" smtClean="0">
                  <a:solidFill>
                    <a:srgbClr val="FF0000"/>
                  </a:solidFill>
                </a:rPr>
                <a:t>subjects</a:t>
              </a:r>
              <a:r>
                <a:rPr lang="en-US" dirty="0" smtClean="0"/>
                <a:t> -1)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F-ratio: Test statistic for ANOVA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4899" y="2971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Effect we are measuring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4899" y="3733800"/>
            <a:ext cx="415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related to sampling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14898" y="3733800"/>
            <a:ext cx="415290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3018" y="5357826"/>
            <a:ext cx="7043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….but how do we know if </a:t>
            </a:r>
            <a:r>
              <a:rPr lang="en-US" sz="2800" b="1" i="1" dirty="0" smtClean="0"/>
              <a:t>F</a:t>
            </a:r>
            <a:r>
              <a:rPr lang="en-US" sz="2800" b="1" dirty="0" smtClean="0"/>
              <a:t> is significant?</a:t>
            </a:r>
          </a:p>
          <a:p>
            <a:pPr algn="ctr"/>
            <a:r>
              <a:rPr lang="en-US" sz="2800" b="1" dirty="0" smtClean="0"/>
              <a:t>…do an </a:t>
            </a:r>
            <a:r>
              <a:rPr lang="en-US" sz="2800" b="1" i="1" dirty="0" smtClean="0">
                <a:solidFill>
                  <a:srgbClr val="FF0000"/>
                </a:solidFill>
              </a:rPr>
              <a:t>F</a:t>
            </a:r>
            <a:r>
              <a:rPr lang="en-US" sz="2800" b="1" dirty="0" smtClean="0"/>
              <a:t> test and get a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value</a:t>
            </a:r>
            <a:endParaRPr lang="en-US" sz="2800" b="1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452569" y="2928934"/>
          <a:ext cx="2690803" cy="172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9" y="2928934"/>
                        <a:ext cx="2690803" cy="172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 test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-distribution: similar to the normal curve</a:t>
            </a:r>
          </a:p>
          <a:p>
            <a:pPr lvl="1"/>
            <a:r>
              <a:rPr lang="en-US" dirty="0" smtClean="0"/>
              <a:t>Parameter defining its </a:t>
            </a:r>
            <a:r>
              <a:rPr lang="en-US" b="1" i="1" dirty="0" smtClean="0"/>
              <a:t>shape</a:t>
            </a:r>
          </a:p>
          <a:p>
            <a:pPr lvl="1"/>
            <a:r>
              <a:rPr lang="en-US" dirty="0" smtClean="0"/>
              <a:t>Parameter defining its </a:t>
            </a:r>
            <a:r>
              <a:rPr lang="en-US" b="1" i="1" dirty="0" smtClean="0"/>
              <a:t>scale</a:t>
            </a:r>
          </a:p>
          <a:p>
            <a:pPr lvl="1"/>
            <a:r>
              <a:rPr lang="en-US" dirty="0" smtClean="0"/>
              <a:t>Area under curve = probability of 1</a:t>
            </a:r>
          </a:p>
          <a:p>
            <a:pPr lvl="1"/>
            <a:r>
              <a:rPr lang="en-US" dirty="0" smtClean="0"/>
              <a:t>We can ask the probability of getting a </a:t>
            </a:r>
            <a:r>
              <a:rPr lang="en-US" i="1" dirty="0" smtClean="0"/>
              <a:t>F</a:t>
            </a:r>
            <a:r>
              <a:rPr lang="en-US" dirty="0" smtClean="0"/>
              <a:t>-statistic of more than some number</a:t>
            </a:r>
          </a:p>
          <a:p>
            <a:pPr lvl="1"/>
            <a:r>
              <a:rPr lang="en-US" dirty="0" smtClean="0"/>
              <a:t>Area under the relevant part of the curve</a:t>
            </a:r>
          </a:p>
          <a:p>
            <a:pPr lvl="1"/>
            <a:r>
              <a:rPr lang="en-US" i="1" dirty="0" smtClean="0"/>
              <a:t>p = ?</a:t>
            </a:r>
            <a:r>
              <a:rPr lang="en-US" dirty="0" smtClean="0"/>
              <a:t> (we can look this up in a table) 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228600" y="5383017"/>
            <a:ext cx="4800600" cy="1332131"/>
            <a:chOff x="228600" y="5181600"/>
            <a:chExt cx="4800600" cy="1332131"/>
          </a:xfrm>
        </p:grpSpPr>
        <p:sp>
          <p:nvSpPr>
            <p:cNvPr id="21" name="Rectangle 20"/>
            <p:cNvSpPr/>
            <p:nvPr/>
          </p:nvSpPr>
          <p:spPr>
            <a:xfrm>
              <a:off x="1219200" y="5181600"/>
              <a:ext cx="1066800" cy="3817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58674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-value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0000FF"/>
                  </a:solidFill>
                </a:rPr>
                <a:t>key</a:t>
              </a:r>
              <a:r>
                <a:rPr lang="en-US" dirty="0" smtClean="0">
                  <a:solidFill>
                    <a:srgbClr val="FF0000"/>
                  </a:solidFill>
                </a:rPr>
                <a:t>concept in statistics</a:t>
              </a:r>
            </a:p>
            <a:p>
              <a:r>
                <a:rPr lang="en-US" b="1" dirty="0" smtClean="0"/>
                <a:t>Will come up constantly</a:t>
              </a:r>
            </a:p>
          </p:txBody>
        </p:sp>
      </p:grpSp>
      <p:pic>
        <p:nvPicPr>
          <p:cNvPr id="7170" name="Picture 2" descr="http://www.philender.com/courses/tables/fdis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00306"/>
            <a:ext cx="3810000" cy="212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</a:t>
            </a:r>
            <a:r>
              <a:rPr lang="en-US" i="1" dirty="0" smtClean="0"/>
              <a:t>F </a:t>
            </a:r>
            <a:r>
              <a:rPr lang="en-US" dirty="0" smtClean="0"/>
              <a:t>test tell us?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tell 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…if we learn something by distinguish between groups</a:t>
            </a:r>
          </a:p>
          <a:p>
            <a:r>
              <a:rPr lang="en-US" dirty="0" smtClean="0"/>
              <a:t>…if knowledge of group means is more useful than just knowledge of the grand mean</a:t>
            </a:r>
          </a:p>
          <a:p>
            <a:r>
              <a:rPr lang="en-US" dirty="0" smtClean="0"/>
              <a:t>…if there is a significant effect of group</a:t>
            </a:r>
            <a:endParaRPr lang="en-US" dirty="0"/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9016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14942" y="33097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8082" y="3318529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40241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7950" y="31669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86644" y="26668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</a:t>
            </a:r>
            <a:r>
              <a:rPr lang="en-US" i="1" dirty="0" smtClean="0"/>
              <a:t>F </a:t>
            </a:r>
            <a:r>
              <a:rPr lang="en-US" dirty="0" smtClean="0"/>
              <a:t>test tell us?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tell us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…if specific groups are significantly different from one another</a:t>
            </a:r>
          </a:p>
          <a:p>
            <a:r>
              <a:rPr lang="en-US" dirty="0" smtClean="0"/>
              <a:t>…if ADHDs and ASDs will be faster than TDs</a:t>
            </a:r>
          </a:p>
          <a:p>
            <a:pPr lvl="1"/>
            <a:r>
              <a:rPr lang="en-US" dirty="0" smtClean="0"/>
              <a:t>There is a general effect of visual attention disorders</a:t>
            </a:r>
          </a:p>
          <a:p>
            <a:r>
              <a:rPr lang="en-US" dirty="0" smtClean="0"/>
              <a:t>…if 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</p:txBody>
      </p:sp>
      <p:pic>
        <p:nvPicPr>
          <p:cNvPr id="13" name="Picture 12" descr="one-way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901689"/>
            <a:ext cx="4080100" cy="3054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214942" y="3309776"/>
            <a:ext cx="321471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58082" y="3318529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Grand mean</a:t>
            </a:r>
            <a:endParaRPr lang="en-US" sz="1200" i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4024156"/>
            <a:ext cx="1143008" cy="1588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57950" y="3166900"/>
            <a:ext cx="1143008" cy="158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86644" y="2666834"/>
            <a:ext cx="1143008" cy="158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528638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can’t test our hypotheses yet!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/>
              <a:t>Factorial designs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contrasts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reason</a:t>
            </a:r>
          </a:p>
          <a:p>
            <a:pPr lvl="1"/>
            <a:r>
              <a:rPr lang="en-US" dirty="0" smtClean="0"/>
              <a:t>To identify specific 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hypothesised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effects without inflating family wise error</a:t>
            </a:r>
          </a:p>
          <a:p>
            <a:r>
              <a:rPr lang="en-US" dirty="0" smtClean="0"/>
              <a:t>The (overall) strategy</a:t>
            </a:r>
          </a:p>
          <a:p>
            <a:pPr lvl="1"/>
            <a:r>
              <a:rPr lang="en-US" dirty="0" smtClean="0"/>
              <a:t>If you want more specific effects… </a:t>
            </a:r>
          </a:p>
          <a:p>
            <a:pPr lvl="1"/>
            <a:r>
              <a:rPr lang="en-US" dirty="0" smtClean="0"/>
              <a:t>…then do “more specific ANOVAs” (loosely)</a:t>
            </a:r>
          </a:p>
          <a:p>
            <a:pPr lvl="1"/>
            <a:r>
              <a:rPr lang="en-US" dirty="0" smtClean="0"/>
              <a:t>Restrict the scope of your new ANOVAs to fewer groups…</a:t>
            </a:r>
          </a:p>
          <a:p>
            <a:pPr lvl="1"/>
            <a:r>
              <a:rPr lang="en-US" dirty="0" smtClean="0"/>
              <a:t>…look for significant effects within those narrower scopes</a:t>
            </a:r>
          </a:p>
          <a:p>
            <a:pPr lvl="1"/>
            <a:r>
              <a:rPr lang="en-US" dirty="0" smtClean="0"/>
              <a:t>Do this by weighting the groups/variables in your GLM</a:t>
            </a:r>
          </a:p>
          <a:p>
            <a:pPr lvl="1"/>
            <a:r>
              <a:rPr lang="en-US" b="1" dirty="0" smtClean="0"/>
              <a:t>PLANNED CONTRASTS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592933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Partitioning variance – figures adapted from field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7572" y="1609242"/>
            <a:ext cx="3855866" cy="1571636"/>
            <a:chOff x="787572" y="1609242"/>
            <a:chExt cx="3855866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3855866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016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the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500298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6380" y="1609242"/>
            <a:ext cx="1500198" cy="1534006"/>
            <a:chOff x="5286380" y="1609242"/>
            <a:chExt cx="150019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5286380" y="2071678"/>
              <a:ext cx="150019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2214554"/>
              <a:ext cx="1000132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Unexplained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857884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7224" y="3180878"/>
            <a:ext cx="2428892" cy="1534006"/>
            <a:chOff x="857224" y="3180878"/>
            <a:chExt cx="2428892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2428892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2976" y="3786190"/>
              <a:ext cx="1857388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Psychopathology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ASD + ADHD participants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28992" y="3180878"/>
            <a:ext cx="1500198" cy="1571636"/>
            <a:chOff x="3428992" y="3180878"/>
            <a:chExt cx="1500198" cy="1571636"/>
          </a:xfrm>
        </p:grpSpPr>
        <p:sp>
          <p:nvSpPr>
            <p:cNvPr id="19" name="Rounded Rectangle 18"/>
            <p:cNvSpPr/>
            <p:nvPr/>
          </p:nvSpPr>
          <p:spPr>
            <a:xfrm>
              <a:off x="3428992" y="3680944"/>
              <a:ext cx="1500198" cy="1071570"/>
            </a:xfrm>
            <a:prstGeom prst="roundRect">
              <a:avLst/>
            </a:prstGeom>
            <a:solidFill>
              <a:srgbClr val="E3E82A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992" y="3686308"/>
              <a:ext cx="150019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typically developed group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000496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0034" y="4714884"/>
            <a:ext cx="1500198" cy="1571636"/>
            <a:chOff x="500034" y="4714884"/>
            <a:chExt cx="1500198" cy="1571636"/>
          </a:xfrm>
        </p:grpSpPr>
        <p:sp>
          <p:nvSpPr>
            <p:cNvPr id="22" name="Rounded Rectangle 21"/>
            <p:cNvSpPr/>
            <p:nvPr/>
          </p:nvSpPr>
          <p:spPr>
            <a:xfrm>
              <a:off x="500034" y="5214950"/>
              <a:ext cx="1500198" cy="107157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034" y="5526190"/>
              <a:ext cx="15001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ASD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1071538" y="4714884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143108" y="4718706"/>
            <a:ext cx="1500198" cy="1534006"/>
            <a:chOff x="2143108" y="4718706"/>
            <a:chExt cx="1500198" cy="1534006"/>
          </a:xfrm>
        </p:grpSpPr>
        <p:sp>
          <p:nvSpPr>
            <p:cNvPr id="25" name="Rounded Rectangle 24"/>
            <p:cNvSpPr/>
            <p:nvPr/>
          </p:nvSpPr>
          <p:spPr>
            <a:xfrm>
              <a:off x="2143108" y="5181142"/>
              <a:ext cx="150019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8" y="5526190"/>
              <a:ext cx="150019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ADHD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2714612" y="4718706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29454" y="2112696"/>
            <a:ext cx="2000264" cy="1030551"/>
            <a:chOff x="6929454" y="2112696"/>
            <a:chExt cx="2000264" cy="1030551"/>
          </a:xfrm>
        </p:grpSpPr>
        <p:sp>
          <p:nvSpPr>
            <p:cNvPr id="28" name="Right Brace 27"/>
            <p:cNvSpPr/>
            <p:nvPr/>
          </p:nvSpPr>
          <p:spPr>
            <a:xfrm>
              <a:off x="6929454" y="2112696"/>
              <a:ext cx="928694" cy="103055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8148" y="2285992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Initial ANOVA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07785" y="3748993"/>
            <a:ext cx="3821933" cy="1028576"/>
            <a:chOff x="5107785" y="3748993"/>
            <a:chExt cx="3821933" cy="1028576"/>
          </a:xfrm>
        </p:grpSpPr>
        <p:sp>
          <p:nvSpPr>
            <p:cNvPr id="30" name="Right Brace 29"/>
            <p:cNvSpPr/>
            <p:nvPr/>
          </p:nvSpPr>
          <p:spPr>
            <a:xfrm>
              <a:off x="5107785" y="3748993"/>
              <a:ext cx="928694" cy="10285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6478" y="3895258"/>
              <a:ext cx="289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1:</a:t>
              </a:r>
            </a:p>
            <a:p>
              <a:r>
                <a:rPr lang="en-US" dirty="0" smtClean="0"/>
                <a:t>Effect of attention disorder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39761" y="5214950"/>
            <a:ext cx="3821933" cy="1028576"/>
            <a:chOff x="3839761" y="5214950"/>
            <a:chExt cx="3821933" cy="1028576"/>
          </a:xfrm>
        </p:grpSpPr>
        <p:sp>
          <p:nvSpPr>
            <p:cNvPr id="33" name="Right Brace 32"/>
            <p:cNvSpPr/>
            <p:nvPr/>
          </p:nvSpPr>
          <p:spPr>
            <a:xfrm>
              <a:off x="3839761" y="5214950"/>
              <a:ext cx="928694" cy="10285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68454" y="5361215"/>
              <a:ext cx="289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2:</a:t>
              </a:r>
            </a:p>
            <a:p>
              <a:r>
                <a:rPr lang="en-US" dirty="0" smtClean="0"/>
                <a:t>Effect of ASD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66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5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weights – Contrast 1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928662" y="1656321"/>
            <a:ext cx="1419019" cy="772547"/>
            <a:chOff x="928662" y="1656321"/>
            <a:chExt cx="1419019" cy="772547"/>
          </a:xfrm>
        </p:grpSpPr>
        <p:sp>
          <p:nvSpPr>
            <p:cNvPr id="27" name="Isosceles Triangle 26"/>
            <p:cNvSpPr/>
            <p:nvPr/>
          </p:nvSpPr>
          <p:spPr>
            <a:xfrm>
              <a:off x="1490425" y="1656321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30" idx="0"/>
              <a:endCxn id="31" idx="0"/>
            </p:cNvCxnSpPr>
            <p:nvPr/>
          </p:nvCxnSpPr>
          <p:spPr>
            <a:xfrm rot="16200000" flipH="1">
              <a:off x="1633409" y="1094451"/>
              <a:ext cx="952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>
              <a:off x="928662" y="165632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2061929" y="166584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708419" y="1571612"/>
            <a:ext cx="1434953" cy="928694"/>
            <a:chOff x="2708419" y="1571612"/>
            <a:chExt cx="1434953" cy="928694"/>
          </a:xfrm>
        </p:grpSpPr>
        <p:sp>
          <p:nvSpPr>
            <p:cNvPr id="45" name="Isosceles Triangle 44"/>
            <p:cNvSpPr/>
            <p:nvPr/>
          </p:nvSpPr>
          <p:spPr>
            <a:xfrm>
              <a:off x="3286116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7" idx="0"/>
              <a:endCxn id="48" idx="0"/>
            </p:cNvCxnSpPr>
            <p:nvPr/>
          </p:nvCxnSpPr>
          <p:spPr>
            <a:xfrm rot="5400000" flipH="1" flipV="1">
              <a:off x="3301820" y="1137021"/>
              <a:ext cx="26408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Isosceles Triangle 46"/>
            <p:cNvSpPr/>
            <p:nvPr/>
          </p:nvSpPr>
          <p:spPr>
            <a:xfrm>
              <a:off x="2724353" y="183569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857620" y="157161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08419" y="18452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9123" y="1633524"/>
            <a:ext cx="1434954" cy="866782"/>
            <a:chOff x="4429123" y="1633524"/>
            <a:chExt cx="1434954" cy="866782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16200000" flipH="1">
              <a:off x="5062432" y="1143091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1633525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62391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53376" y="1643050"/>
            <a:ext cx="1426987" cy="866782"/>
            <a:chOff x="6153376" y="1643050"/>
            <a:chExt cx="1426987" cy="866782"/>
          </a:xfrm>
        </p:grpSpPr>
        <p:sp>
          <p:nvSpPr>
            <p:cNvPr id="41" name="Isosceles Triangle 4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1189" y="2164787"/>
            <a:ext cx="1309236" cy="1812847"/>
            <a:chOff x="181189" y="2164787"/>
            <a:chExt cx="1309236" cy="1812847"/>
          </a:xfrm>
        </p:grpSpPr>
        <p:sp>
          <p:nvSpPr>
            <p:cNvPr id="55" name="TextBox 54"/>
            <p:cNvSpPr txBox="1"/>
            <p:nvPr/>
          </p:nvSpPr>
          <p:spPr>
            <a:xfrm>
              <a:off x="181189" y="2500306"/>
              <a:ext cx="13092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Why is the scale balanced? We’ll get to this</a:t>
              </a:r>
              <a:endParaRPr lang="en-US" i="1" dirty="0"/>
            </a:p>
          </p:txBody>
        </p:sp>
        <p:cxnSp>
          <p:nvCxnSpPr>
            <p:cNvPr id="57" name="Straight Arrow Connector 56"/>
            <p:cNvCxnSpPr>
              <a:stCxn id="55" idx="0"/>
            </p:cNvCxnSpPr>
            <p:nvPr/>
          </p:nvCxnSpPr>
          <p:spPr>
            <a:xfrm rot="5400000" flipH="1" flipV="1">
              <a:off x="857350" y="2143243"/>
              <a:ext cx="335520" cy="378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Enhanced visual search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  <p:pic>
        <p:nvPicPr>
          <p:cNvPr id="117762" name="Picture 2" descr="http://upload.wikimedia.org/wikipedia/commons/thumb/b/bc/Mond-vergleich.svg/240px-Mond-vergleich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5017" y="4214808"/>
            <a:ext cx="22860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26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-2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5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0039" y="3267911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57908" y="326791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weights – Contrast 2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1490425" y="1656321"/>
            <a:ext cx="285752" cy="7725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30" idx="0"/>
            <a:endCxn id="31" idx="0"/>
          </p:cNvCxnSpPr>
          <p:nvPr/>
        </p:nvCxnSpPr>
        <p:spPr>
          <a:xfrm rot="16200000" flipH="1">
            <a:off x="1633409" y="1094451"/>
            <a:ext cx="9524" cy="11332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928662" y="1656322"/>
            <a:ext cx="285752" cy="2857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2061929" y="1665846"/>
            <a:ext cx="285752" cy="2857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71538" y="2629911"/>
            <a:ext cx="76152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     =      b</a:t>
            </a:r>
            <a:r>
              <a:rPr lang="en-US" sz="3200" i="1" baseline="-25000" dirty="0" smtClean="0"/>
              <a:t>0         </a:t>
            </a:r>
            <a:r>
              <a:rPr lang="en-US" sz="3200" i="1" dirty="0" smtClean="0"/>
              <a:t>+      b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i1          </a:t>
            </a:r>
            <a:r>
              <a:rPr lang="en-US" sz="3200" i="1" dirty="0" smtClean="0"/>
              <a:t>+  b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X</a:t>
            </a:r>
            <a:r>
              <a:rPr lang="en-US" sz="3200" i="1" baseline="-25000" dirty="0" smtClean="0"/>
              <a:t>i2</a:t>
            </a:r>
            <a:r>
              <a:rPr lang="en-US" sz="3200" i="1" dirty="0" smtClean="0"/>
              <a:t>   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13189" y="1643050"/>
            <a:ext cx="1434954" cy="857256"/>
            <a:chOff x="4413189" y="1643050"/>
            <a:chExt cx="1434954" cy="857256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5400000" flipH="1" flipV="1">
              <a:off x="5067195" y="1147854"/>
              <a:ext cx="142876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1643050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189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53376" y="1643050"/>
            <a:ext cx="1426987" cy="866782"/>
            <a:chOff x="6153376" y="1643050"/>
            <a:chExt cx="1426987" cy="866782"/>
          </a:xfrm>
        </p:grpSpPr>
        <p:sp>
          <p:nvSpPr>
            <p:cNvPr id="41" name="Isosceles Triangle 4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&quot;No&quot; Symbol 39"/>
          <p:cNvSpPr/>
          <p:nvPr/>
        </p:nvSpPr>
        <p:spPr>
          <a:xfrm>
            <a:off x="2896454" y="1643050"/>
            <a:ext cx="818290" cy="843985"/>
          </a:xfrm>
          <a:prstGeom prst="noSmoking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7224" y="537672"/>
            <a:ext cx="5929354" cy="107157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840930"/>
            <a:ext cx="285752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Total variance in the data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7572" y="2109308"/>
            <a:ext cx="3855866" cy="107157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0166" y="2252184"/>
            <a:ext cx="242889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the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500298" y="1609242"/>
            <a:ext cx="357190" cy="50006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86380" y="2071678"/>
            <a:ext cx="1500198" cy="107157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2214554"/>
            <a:ext cx="1000132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Unexplained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57884" y="1609242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57224" y="3643314"/>
            <a:ext cx="2428892" cy="107157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42976" y="3786190"/>
            <a:ext cx="185738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Psychopathology</a:t>
            </a:r>
            <a:endParaRPr lang="en-US" sz="1600" baseline="-250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ASD + ADHD participants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428728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8992" y="3680944"/>
            <a:ext cx="1500198" cy="1071570"/>
          </a:xfrm>
          <a:prstGeom prst="roundRect">
            <a:avLst/>
          </a:prstGeom>
          <a:solidFill>
            <a:srgbClr val="E3E82A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8992" y="3686308"/>
            <a:ext cx="150019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TD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Variance explained by typically developed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00496" y="3180878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0034" y="5214950"/>
            <a:ext cx="1500198" cy="10715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71538" y="4714884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43108" y="5181142"/>
            <a:ext cx="1500198" cy="107157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526190"/>
            <a:ext cx="15001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</a:t>
            </a:r>
            <a:r>
              <a:rPr lang="en-US" sz="1600" baseline="-25000" dirty="0" smtClean="0">
                <a:solidFill>
                  <a:schemeClr val="bg1"/>
                </a:solidFill>
              </a:rPr>
              <a:t>ADHD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714612" y="4718706"/>
            <a:ext cx="357190" cy="462436"/>
          </a:xfrm>
          <a:prstGeom prst="downArrow">
            <a:avLst/>
          </a:prstGeom>
          <a:gradFill>
            <a:gsLst>
              <a:gs pos="0">
                <a:schemeClr val="accent4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9958" y="3895258"/>
            <a:ext cx="26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-2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768454" y="5361215"/>
            <a:ext cx="401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 0 x b</a:t>
            </a:r>
            <a:r>
              <a:rPr lang="en-US" i="1" baseline="-25000" dirty="0" smtClean="0"/>
              <a:t>0 </a:t>
            </a:r>
            <a:r>
              <a:rPr lang="en-US" i="1" dirty="0" smtClean="0"/>
              <a:t>+ -1 x b</a:t>
            </a:r>
            <a:r>
              <a:rPr lang="en-US" i="1" baseline="-25000" dirty="0" smtClean="0"/>
              <a:t>1 </a:t>
            </a:r>
            <a:r>
              <a:rPr lang="en-US" i="1" dirty="0" smtClean="0"/>
              <a:t>+ 1 x b</a:t>
            </a:r>
            <a:r>
              <a:rPr lang="en-US" i="1" baseline="-25000" dirty="0" smtClean="0"/>
              <a:t>2</a:t>
            </a:r>
            <a:endParaRPr lang="en-US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2354041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smtClean="0"/>
              <a:t>Y</a:t>
            </a:r>
            <a:r>
              <a:rPr lang="en-US" i="1" baseline="-25000" dirty="0" smtClean="0"/>
              <a:t>i</a:t>
            </a:r>
            <a:r>
              <a:rPr lang="en-US" i="1" dirty="0" smtClean="0"/>
              <a:t>=b</a:t>
            </a:r>
            <a:r>
              <a:rPr lang="en-US" i="1" baseline="-25000" dirty="0" smtClean="0"/>
              <a:t>0</a:t>
            </a:r>
            <a:r>
              <a:rPr lang="en-US" i="1" dirty="0" smtClean="0"/>
              <a:t>+b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i1</a:t>
            </a:r>
            <a:r>
              <a:rPr lang="en-US" i="1" dirty="0" smtClean="0"/>
              <a:t>+b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i2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6500826" y="4071942"/>
            <a:ext cx="675414" cy="928694"/>
          </a:xfrm>
          <a:prstGeom prst="rect">
            <a:avLst/>
          </a:prstGeom>
          <a:noFill/>
        </p:spPr>
      </p:pic>
      <p:pic>
        <p:nvPicPr>
          <p:cNvPr id="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6543039" y="5429264"/>
            <a:ext cx="633201" cy="928694"/>
          </a:xfrm>
          <a:prstGeom prst="rect">
            <a:avLst/>
          </a:prstGeom>
          <a:noFill/>
        </p:spPr>
      </p:pic>
      <p:pic>
        <p:nvPicPr>
          <p:cNvPr id="10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4828527" y="5429264"/>
            <a:ext cx="675414" cy="928694"/>
          </a:xfrm>
          <a:prstGeom prst="rect">
            <a:avLst/>
          </a:prstGeom>
          <a:noFill/>
        </p:spPr>
      </p:pic>
      <p:pic>
        <p:nvPicPr>
          <p:cNvPr id="11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46332" t="3866" r="10231" b="11082"/>
          <a:stretch>
            <a:fillRect/>
          </a:stretch>
        </p:blipFill>
        <p:spPr bwMode="auto">
          <a:xfrm>
            <a:off x="4786314" y="4071942"/>
            <a:ext cx="633201" cy="92869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pic>
        <p:nvPicPr>
          <p:cNvPr id="15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4071942"/>
            <a:ext cx="675414" cy="928694"/>
          </a:xfrm>
          <a:prstGeom prst="rect">
            <a:avLst/>
          </a:prstGeom>
          <a:noFill/>
        </p:spPr>
      </p:pic>
      <p:pic>
        <p:nvPicPr>
          <p:cNvPr id="16" name="Picture 2" descr="http://t2.gstatic.com/images?q=tbn:ANd9GcQvuivIK0wlZkD3tm5gZwLAtp0vQqTK9LFVHULNLvUx1i4NN1Ni"/>
          <p:cNvPicPr>
            <a:picLocks noChangeAspect="1" noChangeArrowheads="1"/>
          </p:cNvPicPr>
          <p:nvPr/>
        </p:nvPicPr>
        <p:blipFill>
          <a:blip r:embed="rId3"/>
          <a:srcRect l="5792" t="8333" r="47876" b="6615"/>
          <a:stretch>
            <a:fillRect/>
          </a:stretch>
        </p:blipFill>
        <p:spPr bwMode="auto">
          <a:xfrm>
            <a:off x="3000364" y="5328178"/>
            <a:ext cx="675414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75778" y="4309833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778" y="5566069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1728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76240" y="5667155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9515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34027" y="4357694"/>
            <a:ext cx="32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00034" y="1571612"/>
            <a:ext cx="7080329" cy="938220"/>
            <a:chOff x="500034" y="1571612"/>
            <a:chExt cx="7080329" cy="938220"/>
          </a:xfrm>
        </p:grpSpPr>
        <p:sp>
          <p:nvSpPr>
            <p:cNvPr id="67" name="Isosceles Triangle 66"/>
            <p:cNvSpPr/>
            <p:nvPr/>
          </p:nvSpPr>
          <p:spPr>
            <a:xfrm>
              <a:off x="4990887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9" idx="0"/>
              <a:endCxn id="70" idx="0"/>
            </p:cNvCxnSpPr>
            <p:nvPr/>
          </p:nvCxnSpPr>
          <p:spPr>
            <a:xfrm rot="16200000" flipH="1">
              <a:off x="5062432" y="1143091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/>
            <p:cNvSpPr/>
            <p:nvPr/>
          </p:nvSpPr>
          <p:spPr>
            <a:xfrm>
              <a:off x="4429123" y="1633525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5562391" y="178592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15140" y="173728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3" idx="0"/>
              <a:endCxn id="74" idx="0"/>
            </p:cNvCxnSpPr>
            <p:nvPr/>
          </p:nvCxnSpPr>
          <p:spPr>
            <a:xfrm rot="16200000" flipH="1">
              <a:off x="6786685" y="1152617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/>
            <p:cNvSpPr/>
            <p:nvPr/>
          </p:nvSpPr>
          <p:spPr>
            <a:xfrm>
              <a:off x="6153376" y="1643051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7286644" y="179545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286116" y="1727759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7" idx="0"/>
              <a:endCxn id="78" idx="0"/>
            </p:cNvCxnSpPr>
            <p:nvPr/>
          </p:nvCxnSpPr>
          <p:spPr>
            <a:xfrm rot="5400000" flipH="1" flipV="1">
              <a:off x="3301820" y="1137021"/>
              <a:ext cx="264084" cy="11332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/>
            <p:cNvSpPr/>
            <p:nvPr/>
          </p:nvSpPr>
          <p:spPr>
            <a:xfrm>
              <a:off x="2724353" y="183569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3857620" y="157161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08419" y="18452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2391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8677" y="1795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0034" y="1919277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1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57200" y="2990846"/>
            <a:ext cx="7123163" cy="866782"/>
            <a:chOff x="457200" y="2990846"/>
            <a:chExt cx="7123163" cy="866782"/>
          </a:xfrm>
        </p:grpSpPr>
        <p:sp>
          <p:nvSpPr>
            <p:cNvPr id="36" name="Isosceles Triangle 35"/>
            <p:cNvSpPr/>
            <p:nvPr/>
          </p:nvSpPr>
          <p:spPr>
            <a:xfrm>
              <a:off x="4990887" y="3075555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8" idx="0"/>
              <a:endCxn id="39" idx="0"/>
            </p:cNvCxnSpPr>
            <p:nvPr/>
          </p:nvCxnSpPr>
          <p:spPr>
            <a:xfrm rot="5400000" flipH="1" flipV="1">
              <a:off x="5067195" y="2495650"/>
              <a:ext cx="142876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4429123" y="3133722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562391" y="2990846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6715140" y="3085081"/>
              <a:ext cx="285752" cy="7725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3" idx="0"/>
              <a:endCxn id="44" idx="0"/>
            </p:cNvCxnSpPr>
            <p:nvPr/>
          </p:nvCxnSpPr>
          <p:spPr>
            <a:xfrm rot="16200000" flipH="1">
              <a:off x="6786685" y="2500413"/>
              <a:ext cx="152401" cy="113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6153376" y="2990847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7286644" y="3143248"/>
              <a:ext cx="285752" cy="28575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189" y="3143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8677" y="3143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>
              <a:off x="2896454" y="2990846"/>
              <a:ext cx="818290" cy="843985"/>
            </a:xfrm>
            <a:prstGeom prst="noSmoking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7200" y="3276599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2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034" y="1919277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27659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2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357422" y="1571613"/>
          <a:ext cx="5357850" cy="49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</a:tblGrid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929586" y="4925809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29586" y="250030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Contrasts should be </a:t>
            </a:r>
            <a:r>
              <a:rPr lang="en-US" b="1" i="1" dirty="0" smtClean="0">
                <a:solidFill>
                  <a:srgbClr val="FF0000"/>
                </a:solidFill>
              </a:rPr>
              <a:t>ORTHOGONAL</a:t>
            </a:r>
          </a:p>
          <a:p>
            <a:r>
              <a:rPr lang="en-US" dirty="0" smtClean="0"/>
              <a:t>Each group/condition should only appear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in a contrast</a:t>
            </a:r>
          </a:p>
          <a:p>
            <a:r>
              <a:rPr lang="en-US" dirty="0" smtClean="0"/>
              <a:t>When “partitioning the variance”, each group should only appear in one “partition”</a:t>
            </a:r>
          </a:p>
          <a:p>
            <a:r>
              <a:rPr lang="en-US" dirty="0" smtClean="0"/>
              <a:t>Partitions should be independent</a:t>
            </a:r>
          </a:p>
          <a:p>
            <a:r>
              <a:rPr lang="en-US" dirty="0" smtClean="0"/>
              <a:t>Variance in partitions should not be correlated with one another</a:t>
            </a:r>
          </a:p>
          <a:p>
            <a:r>
              <a:rPr lang="en-US" dirty="0" smtClean="0"/>
              <a:t>Why?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 If you follow this, then the weights in your contrast vector will sum to zero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3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4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address this if we return to the GLM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Contrasts should be </a:t>
            </a:r>
            <a:r>
              <a:rPr lang="en-US" b="1" i="1" dirty="0" smtClean="0">
                <a:solidFill>
                  <a:srgbClr val="FF0000"/>
                </a:solidFill>
              </a:rPr>
              <a:t>ORTHOGONAL</a:t>
            </a:r>
          </a:p>
          <a:p>
            <a:r>
              <a:rPr lang="en-US" dirty="0" smtClean="0"/>
              <a:t>Each group/condition should only appear </a:t>
            </a:r>
            <a:r>
              <a:rPr lang="en-US" b="1" i="1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in a contrast</a:t>
            </a:r>
          </a:p>
          <a:p>
            <a:r>
              <a:rPr lang="en-US" dirty="0" smtClean="0"/>
              <a:t>When “partitioning the variance”, each group should only appear in one “partition”</a:t>
            </a:r>
          </a:p>
          <a:p>
            <a:r>
              <a:rPr lang="en-US" dirty="0" smtClean="0"/>
              <a:t>Partitions should be independent</a:t>
            </a:r>
          </a:p>
          <a:p>
            <a:r>
              <a:rPr lang="en-US" dirty="0" smtClean="0"/>
              <a:t>Variance in partitions should not be correlated with one another</a:t>
            </a:r>
          </a:p>
          <a:p>
            <a:r>
              <a:rPr lang="en-US" dirty="0" smtClean="0"/>
              <a:t>Why?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 If you follow this, then the weights in your contrast vector will sum to zero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21757" y="923728"/>
            <a:ext cx="14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 (controls)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0842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9626" y="923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group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792525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 diagnosis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309833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 diagnosis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034" y="1919277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27659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2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357422" y="1571613"/>
          <a:ext cx="5357850" cy="492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</a:tblGrid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32305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929586" y="4925809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Matrix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29586" y="250030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Perception in autism</a:t>
            </a:r>
          </a:p>
          <a:p>
            <a:pPr lvl="1"/>
            <a:r>
              <a:rPr lang="en-US" dirty="0" smtClean="0"/>
              <a:t>Higher rate of absolute pitch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Enhanced visual processing of local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Resistance to illusions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Enhanced visual search</a:t>
            </a:r>
            <a:endParaRPr lang="en-US" b="1" i="1" dirty="0"/>
          </a:p>
        </p:txBody>
      </p:sp>
      <p:pic>
        <p:nvPicPr>
          <p:cNvPr id="234498" name="Picture 2" descr="http://musicpsychology.co.uk/wp-content/uploads/2012/11/Mus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85926"/>
            <a:ext cx="1679217" cy="1511296"/>
          </a:xfrm>
          <a:prstGeom prst="rect">
            <a:avLst/>
          </a:prstGeom>
          <a:noFill/>
        </p:spPr>
      </p:pic>
      <p:pic>
        <p:nvPicPr>
          <p:cNvPr id="234502" name="Picture 6" descr="http://www.reedbusinessschool.co.uk/binaries/1451340891_navon_lett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5017" y="2786058"/>
            <a:ext cx="857250" cy="1428750"/>
          </a:xfrm>
          <a:prstGeom prst="rect">
            <a:avLst/>
          </a:prstGeom>
          <a:noFill/>
        </p:spPr>
      </p:pic>
      <p:pic>
        <p:nvPicPr>
          <p:cNvPr id="117762" name="Picture 2" descr="http://upload.wikimedia.org/wikipedia/commons/thumb/b/bc/Mond-vergleich.svg/240px-Mond-vergleich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5017" y="4214808"/>
            <a:ext cx="2286000" cy="140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1" y="304800"/>
            <a:ext cx="2482627" cy="178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1" y="2087308"/>
            <a:ext cx="2482627" cy="17825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592301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556115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1218" y="5579195"/>
            <a:ext cx="1378818" cy="2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85" y="3869816"/>
            <a:ext cx="2482627" cy="1782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44" y="4338623"/>
            <a:ext cx="13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ASD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33362"/>
            <a:ext cx="2482627" cy="17825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015870"/>
            <a:ext cx="2482627" cy="17825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28423" y="5507757"/>
            <a:ext cx="137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hypotheses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15" y="3798378"/>
            <a:ext cx="2482627" cy="1782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ASDs will be faster than TDs</a:t>
            </a:r>
          </a:p>
          <a:p>
            <a:pPr lvl="1"/>
            <a:r>
              <a:rPr lang="en-US" dirty="0" smtClean="0"/>
              <a:t>There is an effect of having autism</a:t>
            </a:r>
          </a:p>
          <a:p>
            <a:r>
              <a:rPr lang="en-US" dirty="0" smtClean="0"/>
              <a:t>ASDs will be faster than ADHDs</a:t>
            </a:r>
          </a:p>
          <a:p>
            <a:pPr lvl="1"/>
            <a:r>
              <a:rPr lang="en-US" dirty="0" smtClean="0"/>
              <a:t>The effect of having autism is bigger than the general effect of visual attention disorders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 </a:t>
            </a:r>
            <a:r>
              <a:rPr lang="en-US" dirty="0" smtClean="0"/>
              <a:t>tests comparing </a:t>
            </a:r>
          </a:p>
          <a:p>
            <a:pPr lvl="1"/>
            <a:r>
              <a:rPr lang="en-US" dirty="0" smtClean="0"/>
              <a:t>ADHDs and TDs</a:t>
            </a:r>
          </a:p>
          <a:p>
            <a:pPr lvl="1"/>
            <a:r>
              <a:rPr lang="en-US" dirty="0" smtClean="0"/>
              <a:t>ASDs and TDs</a:t>
            </a:r>
          </a:p>
          <a:p>
            <a:pPr lvl="1"/>
            <a:r>
              <a:rPr lang="en-US" dirty="0" smtClean="0"/>
              <a:t>ASDs and ADHDs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could go wrong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FAMILY WISE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Adhering to </a:t>
            </a:r>
            <a:r>
              <a:rPr lang="en-US" i="1" dirty="0" smtClean="0"/>
              <a:t>p </a:t>
            </a:r>
            <a:r>
              <a:rPr lang="en-US" dirty="0" smtClean="0"/>
              <a:t>&lt; .05,</a:t>
            </a:r>
            <a:r>
              <a:rPr lang="en-US" i="1" dirty="0" smtClean="0"/>
              <a:t> </a:t>
            </a:r>
            <a:r>
              <a:rPr lang="en-US" dirty="0" smtClean="0"/>
              <a:t>for every 100 experiments, 5 will find an effect when there isn’t one</a:t>
            </a:r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i="1" dirty="0" smtClean="0"/>
              <a:t>t </a:t>
            </a:r>
            <a:r>
              <a:rPr lang="en-US" dirty="0" smtClean="0"/>
              <a:t>test, there is a 95%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95% x 95% x 95% = .875% chance of correctly rejecting the null</a:t>
            </a:r>
          </a:p>
          <a:p>
            <a:endParaRPr lang="en-US" dirty="0" smtClean="0"/>
          </a:p>
          <a:p>
            <a:r>
              <a:rPr lang="en-US" dirty="0" smtClean="0"/>
              <a:t>So for 3 </a:t>
            </a:r>
            <a:r>
              <a:rPr lang="en-US" i="1" dirty="0" smtClean="0"/>
              <a:t>t</a:t>
            </a:r>
            <a:r>
              <a:rPr lang="en-US" dirty="0" smtClean="0"/>
              <a:t> tests, there is a 100 – 87.5 = 14.3% chance of </a:t>
            </a:r>
            <a:r>
              <a:rPr lang="en-US" b="1" i="1" dirty="0" smtClean="0"/>
              <a:t>falsely</a:t>
            </a:r>
            <a:r>
              <a:rPr lang="en-US" dirty="0" smtClean="0"/>
              <a:t> rejecting the null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trike="sngStrike" dirty="0" smtClean="0"/>
              <a:t>3 x p &lt; .05 </a:t>
            </a:r>
          </a:p>
          <a:p>
            <a:endParaRPr lang="en-US" dirty="0" smtClean="0"/>
          </a:p>
          <a:p>
            <a:r>
              <a:rPr lang="en-US" i="1" dirty="0" smtClean="0"/>
              <a:t>p </a:t>
            </a:r>
            <a:r>
              <a:rPr lang="en-US" dirty="0" smtClean="0"/>
              <a:t>= 14.3%  </a:t>
            </a:r>
          </a:p>
          <a:p>
            <a:endParaRPr lang="en-US" dirty="0" smtClean="0"/>
          </a:p>
          <a:p>
            <a:r>
              <a:rPr lang="en-US" dirty="0" smtClean="0"/>
              <a:t>For every 100 </a:t>
            </a:r>
            <a:r>
              <a:rPr lang="en-US" dirty="0" err="1" smtClean="0"/>
              <a:t>experimens</a:t>
            </a:r>
            <a:r>
              <a:rPr lang="en-US" dirty="0" smtClean="0"/>
              <a:t>, </a:t>
            </a:r>
            <a:r>
              <a:rPr lang="en-US" i="1" dirty="0" smtClean="0"/>
              <a:t>more than 14 </a:t>
            </a:r>
            <a:r>
              <a:rPr lang="en-US" dirty="0" smtClean="0"/>
              <a:t>will find an effect when there isn’t one</a:t>
            </a:r>
          </a:p>
          <a:p>
            <a:endParaRPr lang="en-US" dirty="0"/>
          </a:p>
        </p:txBody>
      </p:sp>
      <p:pic>
        <p:nvPicPr>
          <p:cNvPr id="241670" name="Picture 6" descr="http://news.silveroakcasino.com/wp-content/uploads/2009/02/deer-hunter-roulette.jpg"/>
          <p:cNvPicPr>
            <a:picLocks noChangeAspect="1" noChangeArrowheads="1"/>
          </p:cNvPicPr>
          <p:nvPr/>
        </p:nvPicPr>
        <p:blipFill>
          <a:blip r:embed="rId3"/>
          <a:srcRect l="11771" t="15075" r="14237" b="15402"/>
          <a:stretch>
            <a:fillRect/>
          </a:stretch>
        </p:blipFill>
        <p:spPr bwMode="auto">
          <a:xfrm>
            <a:off x="5643570" y="3768709"/>
            <a:ext cx="3143272" cy="2357454"/>
          </a:xfrm>
          <a:prstGeom prst="rect">
            <a:avLst/>
          </a:prstGeom>
          <a:noFill/>
        </p:spPr>
      </p:pic>
      <p:pic>
        <p:nvPicPr>
          <p:cNvPr id="241666" name="Picture 2" descr="http://m.vimukti.com/bb/RevolverTheme/image1.png"/>
          <p:cNvPicPr>
            <a:picLocks noChangeAspect="1" noChangeArrowheads="1"/>
          </p:cNvPicPr>
          <p:nvPr/>
        </p:nvPicPr>
        <p:blipFill>
          <a:blip r:embed="rId4"/>
          <a:srcRect t="16667"/>
          <a:stretch>
            <a:fillRect/>
          </a:stretch>
        </p:blipFill>
        <p:spPr bwMode="auto">
          <a:xfrm>
            <a:off x="4495800" y="1417638"/>
            <a:ext cx="3428991" cy="214311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57224" y="6126163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We can also address this if we lower the p-value that we accept as significant – </a:t>
            </a:r>
            <a:r>
              <a:rPr lang="en-US" i="1" dirty="0" err="1" smtClean="0"/>
              <a:t>Bonferroni</a:t>
            </a:r>
            <a:r>
              <a:rPr lang="en-US" i="1" dirty="0" smtClean="0"/>
              <a:t> correction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fresh example</a:t>
            </a:r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Why do ANOVA?</a:t>
            </a:r>
          </a:p>
          <a:p>
            <a:pPr lvl="1"/>
            <a:r>
              <a:rPr lang="en-US" dirty="0" smtClean="0"/>
              <a:t>GLM - ANOVA as regression</a:t>
            </a:r>
          </a:p>
          <a:p>
            <a:pPr lvl="1"/>
            <a:r>
              <a:rPr lang="en-US" dirty="0" smtClean="0"/>
              <a:t>Testing specific effects</a:t>
            </a:r>
          </a:p>
          <a:p>
            <a:r>
              <a:rPr lang="en-US" dirty="0" smtClean="0"/>
              <a:t>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Factorial designs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Interactions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Repeated measures </a:t>
            </a:r>
          </a:p>
          <a:p>
            <a:pPr lvl="1"/>
            <a:r>
              <a:rPr lang="en-US" dirty="0" smtClean="0"/>
              <a:t>Mixed designs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pretend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search is enhanced in conditions involving disorders of visual attention</a:t>
            </a:r>
          </a:p>
          <a:p>
            <a:r>
              <a:rPr lang="en-US" dirty="0" smtClean="0"/>
              <a:t>This enhancement is particularly pronounced in ASD</a:t>
            </a:r>
          </a:p>
          <a:p>
            <a:r>
              <a:rPr lang="en-US" dirty="0" smtClean="0"/>
              <a:t>Is this an effect of visual attention functioning?</a:t>
            </a:r>
          </a:p>
          <a:p>
            <a:r>
              <a:rPr lang="en-US" dirty="0" smtClean="0"/>
              <a:t>Is this an effect of medication?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/>
              <a:t>What sort of questions are we asking?</a:t>
            </a:r>
          </a:p>
          <a:p>
            <a:pPr lvl="1"/>
            <a:r>
              <a:rPr lang="en-US" dirty="0" smtClean="0"/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sort of questions are we asking?</a:t>
            </a:r>
          </a:p>
          <a:p>
            <a:pPr lvl="1"/>
            <a:r>
              <a:rPr lang="en-US" dirty="0" smtClean="0"/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an effect of drug, on the effect of diagnosis?</a:t>
            </a:r>
          </a:p>
          <a:p>
            <a:pPr lvl="1"/>
            <a:r>
              <a:rPr lang="en-US" dirty="0" smtClean="0"/>
              <a:t>Is there an effect of one factor/variable, on the effect of another?</a:t>
            </a:r>
          </a:p>
          <a:p>
            <a:pPr lvl="1"/>
            <a:r>
              <a:rPr lang="en-US" dirty="0" smtClean="0"/>
              <a:t>Is there an interaction between variables/factors?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Is there a drug x diagnosis interaction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756" y="2071678"/>
            <a:ext cx="4389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 drug x diagnosis interaction?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3756" y="2071678"/>
            <a:ext cx="4389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714620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 drug x diagnosis interaction?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714620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71744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 drug x diagnosis interaction?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571744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 effect of diagnosis?</a:t>
            </a:r>
          </a:p>
          <a:p>
            <a:r>
              <a:rPr lang="en-US" dirty="0" smtClean="0"/>
              <a:t>Is there an effect of drug?</a:t>
            </a:r>
          </a:p>
          <a:p>
            <a:r>
              <a:rPr lang="en-US" dirty="0" smtClean="0"/>
              <a:t>Is there a drug x diagnosis interaction?</a:t>
            </a:r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285992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there an effect of diagnosis?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there an effect of drug?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Is there a drug x diagnosis interaction?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285992"/>
            <a:ext cx="45974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Imaginary follow-up study –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5 individuals with ASD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ADHD on </a:t>
            </a:r>
            <a:r>
              <a:rPr lang="en-US" dirty="0" err="1" smtClean="0"/>
              <a:t>ritalin</a:t>
            </a:r>
            <a:endParaRPr lang="en-US" dirty="0" smtClean="0"/>
          </a:p>
          <a:p>
            <a:pPr lvl="1"/>
            <a:r>
              <a:rPr lang="en-US" dirty="0" smtClean="0"/>
              <a:t>5 individuals with ASD on placebo</a:t>
            </a:r>
          </a:p>
          <a:p>
            <a:pPr lvl="1"/>
            <a:r>
              <a:rPr lang="en-US" dirty="0" smtClean="0"/>
              <a:t>5 individuals with ADHD on placebo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Stimuli</a:t>
            </a:r>
          </a:p>
          <a:p>
            <a:pPr lvl="1"/>
            <a:r>
              <a:rPr lang="en-US" dirty="0" smtClean="0"/>
              <a:t>Visual search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Independent variable: diagnosis</a:t>
            </a:r>
          </a:p>
          <a:p>
            <a:pPr lvl="1"/>
            <a:r>
              <a:rPr lang="en-US" dirty="0" smtClean="0"/>
              <a:t>Independent variable: drug</a:t>
            </a:r>
          </a:p>
          <a:p>
            <a:pPr lvl="1"/>
            <a:r>
              <a:rPr lang="en-US" dirty="0" smtClean="0"/>
              <a:t>Dependent variable: search time</a:t>
            </a:r>
          </a:p>
          <a:p>
            <a:r>
              <a:rPr lang="en-US" dirty="0" smtClean="0"/>
              <a:t>Analysis?? – Factorial ANOVA</a:t>
            </a:r>
          </a:p>
          <a:p>
            <a:pPr lvl="1"/>
            <a:r>
              <a:rPr lang="en-US" dirty="0" smtClean="0"/>
              <a:t>What sort of questions are we asking?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Let’s partial some variance!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Representing factorial designs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00694" y="2857496"/>
          <a:ext cx="2690811" cy="2255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937"/>
                <a:gridCol w="896937"/>
                <a:gridCol w="896937"/>
              </a:tblGrid>
              <a:tr h="751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18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ASD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5184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ADHD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54" y="271462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Drug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551105" y="4265362"/>
            <a:ext cx="118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Diagnosis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7224" y="537672"/>
            <a:ext cx="5929354" cy="1071570"/>
            <a:chOff x="857224" y="537672"/>
            <a:chExt cx="5929354" cy="1071570"/>
          </a:xfrm>
        </p:grpSpPr>
        <p:sp>
          <p:nvSpPr>
            <p:cNvPr id="4" name="Rounded Rectangle 3"/>
            <p:cNvSpPr/>
            <p:nvPr/>
          </p:nvSpPr>
          <p:spPr>
            <a:xfrm>
              <a:off x="857224" y="537672"/>
              <a:ext cx="5929354" cy="107157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71736" y="840930"/>
              <a:ext cx="2857520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Total variance in the data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7572" y="1609242"/>
            <a:ext cx="3855866" cy="1571636"/>
            <a:chOff x="787572" y="1609242"/>
            <a:chExt cx="3855866" cy="1571636"/>
          </a:xfrm>
        </p:grpSpPr>
        <p:sp>
          <p:nvSpPr>
            <p:cNvPr id="7" name="Rounded Rectangle 6"/>
            <p:cNvSpPr/>
            <p:nvPr/>
          </p:nvSpPr>
          <p:spPr>
            <a:xfrm>
              <a:off x="787572" y="2109308"/>
              <a:ext cx="3855866" cy="107157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0166" y="2252184"/>
              <a:ext cx="2428892" cy="5539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Variance explained by the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500298" y="1609242"/>
              <a:ext cx="357190" cy="50006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86380" y="1609242"/>
            <a:ext cx="1500198" cy="1534006"/>
            <a:chOff x="5286380" y="1609242"/>
            <a:chExt cx="1500198" cy="1534006"/>
          </a:xfrm>
        </p:grpSpPr>
        <p:sp>
          <p:nvSpPr>
            <p:cNvPr id="14" name="Rounded Rectangle 13"/>
            <p:cNvSpPr/>
            <p:nvPr/>
          </p:nvSpPr>
          <p:spPr>
            <a:xfrm>
              <a:off x="5286380" y="2071678"/>
              <a:ext cx="1500198" cy="10715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2214554"/>
              <a:ext cx="1000132" cy="7386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Unexplained variance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857884" y="1609242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7224" y="3180878"/>
            <a:ext cx="1143008" cy="1534006"/>
            <a:chOff x="857224" y="3180878"/>
            <a:chExt cx="1143008" cy="1534006"/>
          </a:xfrm>
        </p:grpSpPr>
        <p:sp>
          <p:nvSpPr>
            <p:cNvPr id="16" name="Rounded Rectangle 15"/>
            <p:cNvSpPr/>
            <p:nvPr/>
          </p:nvSpPr>
          <p:spPr>
            <a:xfrm>
              <a:off x="857224" y="3643314"/>
              <a:ext cx="1143008" cy="10715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Diagnosis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28728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5984" y="3180878"/>
            <a:ext cx="1143008" cy="1534006"/>
            <a:chOff x="2285984" y="3180878"/>
            <a:chExt cx="1143008" cy="1534006"/>
          </a:xfrm>
        </p:grpSpPr>
        <p:sp>
          <p:nvSpPr>
            <p:cNvPr id="24" name="Down Arrow 23"/>
            <p:cNvSpPr/>
            <p:nvPr/>
          </p:nvSpPr>
          <p:spPr>
            <a:xfrm>
              <a:off x="2678893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285984" y="3643314"/>
              <a:ext cx="1143008" cy="107157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7422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Drug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43306" y="3180878"/>
            <a:ext cx="1143008" cy="1534006"/>
            <a:chOff x="3643306" y="3180878"/>
            <a:chExt cx="1143008" cy="1534006"/>
          </a:xfrm>
        </p:grpSpPr>
        <p:sp>
          <p:nvSpPr>
            <p:cNvPr id="21" name="Down Arrow 20"/>
            <p:cNvSpPr/>
            <p:nvPr/>
          </p:nvSpPr>
          <p:spPr>
            <a:xfrm>
              <a:off x="4000496" y="3180878"/>
              <a:ext cx="357190" cy="462436"/>
            </a:xfrm>
            <a:prstGeom prst="down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643306" y="3643314"/>
              <a:ext cx="1143008" cy="107157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744" y="3786190"/>
              <a:ext cx="10715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SS</a:t>
              </a:r>
              <a:r>
                <a:rPr lang="en-US" sz="1600" baseline="-25000" dirty="0" err="1" smtClean="0">
                  <a:solidFill>
                    <a:schemeClr val="bg1"/>
                  </a:solidFill>
                </a:rPr>
                <a:t>Interaction</a:t>
              </a:r>
              <a:endParaRPr lang="en-US" sz="1600" baseline="-25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1472" y="5500702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i="1" dirty="0" smtClean="0"/>
              <a:t>Y</a:t>
            </a:r>
            <a:r>
              <a:rPr lang="en-US" sz="3200" i="1" baseline="-25000" dirty="0" smtClean="0"/>
              <a:t>i</a:t>
            </a:r>
            <a:r>
              <a:rPr lang="en-US" sz="3200" i="1" dirty="0" smtClean="0"/>
              <a:t>= b</a:t>
            </a:r>
            <a:r>
              <a:rPr lang="en-US" sz="3200" i="1" baseline="-25000" dirty="0" smtClean="0"/>
              <a:t>0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tx2"/>
                </a:solidFill>
              </a:rPr>
              <a:t>b</a:t>
            </a:r>
            <a:r>
              <a:rPr lang="en-US" sz="3200" i="1" baseline="-25000" dirty="0" err="1" smtClean="0">
                <a:solidFill>
                  <a:schemeClr val="tx2"/>
                </a:solidFill>
              </a:rPr>
              <a:t>diagnosis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rgbClr val="FFC000"/>
                </a:solidFill>
              </a:rPr>
              <a:t>b</a:t>
            </a:r>
            <a:r>
              <a:rPr lang="en-US" sz="3200" i="1" baseline="-25000" dirty="0" err="1" smtClean="0">
                <a:solidFill>
                  <a:srgbClr val="FFC000"/>
                </a:solidFill>
              </a:rPr>
              <a:t>drug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accent5"/>
                </a:solidFill>
              </a:rPr>
              <a:t>b</a:t>
            </a:r>
            <a:r>
              <a:rPr lang="en-US" sz="3200" i="1" baseline="-25000" dirty="0" err="1" smtClean="0">
                <a:solidFill>
                  <a:schemeClr val="accent5"/>
                </a:solidFill>
              </a:rPr>
              <a:t>interaction</a:t>
            </a:r>
            <a:r>
              <a:rPr lang="en-US" sz="3200" i="1" baseline="-25000" dirty="0" smtClean="0"/>
              <a:t> </a:t>
            </a:r>
            <a:r>
              <a:rPr lang="en-US" sz="3200" i="1" dirty="0" smtClean="0"/>
              <a:t>+ </a:t>
            </a:r>
            <a:r>
              <a:rPr lang="en-US" sz="3200" i="1" dirty="0" err="1" smtClean="0">
                <a:solidFill>
                  <a:schemeClr val="accent2"/>
                </a:solidFill>
              </a:rPr>
              <a:t>ε</a:t>
            </a:r>
            <a:r>
              <a:rPr lang="en-US" sz="3200" i="1" baseline="-25000" dirty="0" err="1" smtClean="0">
                <a:solidFill>
                  <a:schemeClr val="accent2"/>
                </a:solidFill>
              </a:rPr>
              <a:t>i</a:t>
            </a:r>
            <a:endParaRPr lang="en-US" sz="3200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F-ratio: Test statistic for ANOVA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143116"/>
            <a:ext cx="3286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….but how do we know if </a:t>
            </a:r>
            <a:r>
              <a:rPr lang="en-US" sz="2800" b="1" i="1" dirty="0" smtClean="0"/>
              <a:t>F</a:t>
            </a:r>
            <a:r>
              <a:rPr lang="en-US" sz="2800" b="1" dirty="0" smtClean="0"/>
              <a:t> is significant?</a:t>
            </a:r>
          </a:p>
          <a:p>
            <a:pPr algn="ctr"/>
            <a:r>
              <a:rPr lang="en-US" sz="2800" b="1" dirty="0" smtClean="0"/>
              <a:t>…do an </a:t>
            </a:r>
            <a:r>
              <a:rPr lang="en-US" sz="2800" b="1" i="1" dirty="0" smtClean="0">
                <a:solidFill>
                  <a:srgbClr val="FF0000"/>
                </a:solidFill>
              </a:rPr>
              <a:t>F</a:t>
            </a:r>
            <a:r>
              <a:rPr lang="en-US" sz="2800" b="1" dirty="0" smtClean="0"/>
              <a:t> test and get a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 value</a:t>
            </a:r>
            <a:endParaRPr lang="en-US" sz="2800" b="1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47690" y="1482953"/>
          <a:ext cx="4024310" cy="144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90" y="1482953"/>
                        <a:ext cx="4024310" cy="1445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081088" y="3125788"/>
          <a:ext cx="295751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6" imgW="914400" imgH="457200" progId="Equation.3">
                  <p:embed/>
                </p:oleObj>
              </mc:Choice>
              <mc:Fallback>
                <p:oleObj name="Equation" r:id="rId6" imgW="9144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125788"/>
                        <a:ext cx="2957512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63538" y="4827588"/>
          <a:ext cx="43926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8" imgW="1358640" imgH="431640" progId="Equation.3">
                  <p:embed/>
                </p:oleObj>
              </mc:Choice>
              <mc:Fallback>
                <p:oleObj name="Equation" r:id="rId8" imgW="1358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827588"/>
                        <a:ext cx="4392612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ANOVA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approaches to…</a:t>
            </a:r>
          </a:p>
          <a:p>
            <a:pPr lvl="1"/>
            <a:r>
              <a:rPr lang="en-US" dirty="0" smtClean="0"/>
              <a:t>Investigate specific effects</a:t>
            </a:r>
          </a:p>
          <a:p>
            <a:pPr lvl="1"/>
            <a:r>
              <a:rPr lang="en-US" dirty="0" smtClean="0"/>
              <a:t>Define contrasts</a:t>
            </a:r>
          </a:p>
          <a:p>
            <a:pPr lvl="1"/>
            <a:r>
              <a:rPr lang="en-US" dirty="0" smtClean="0"/>
              <a:t>Correct for multiple comparisons</a:t>
            </a:r>
          </a:p>
          <a:p>
            <a:pPr lvl="1"/>
            <a:r>
              <a:rPr lang="en-US" dirty="0" smtClean="0"/>
              <a:t>Etc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Lecture 3 - edi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3 - edit2</Template>
  <TotalTime>1067</TotalTime>
  <Words>4589</Words>
  <Application>Microsoft Office PowerPoint</Application>
  <PresentationFormat>On-screen Show (4:3)</PresentationFormat>
  <Paragraphs>1220</Paragraphs>
  <Slides>110</Slides>
  <Notes>110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2" baseType="lpstr">
      <vt:lpstr>Lecture 3 - edit2</vt:lpstr>
      <vt:lpstr>Equation</vt:lpstr>
      <vt:lpstr>Quantitative research methods</vt:lpstr>
      <vt:lpstr>Course outline</vt:lpstr>
      <vt:lpstr>Lecture 4</vt:lpstr>
      <vt:lpstr>Lecture 4</vt:lpstr>
      <vt:lpstr>Today’s example</vt:lpstr>
      <vt:lpstr>Today’s example</vt:lpstr>
      <vt:lpstr>Today’s example</vt:lpstr>
      <vt:lpstr>Today’s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Imaginary experiment – Methods</vt:lpstr>
      <vt:lpstr>Any problems?</vt:lpstr>
      <vt:lpstr>Any problems?</vt:lpstr>
      <vt:lpstr>Lecture 4</vt:lpstr>
      <vt:lpstr>Hypotheses</vt:lpstr>
      <vt:lpstr>PowerPoint Presentation</vt:lpstr>
      <vt:lpstr>How would we test this?</vt:lpstr>
      <vt:lpstr>Revision – what do these stats mean?</vt:lpstr>
      <vt:lpstr>What could go wrong</vt:lpstr>
      <vt:lpstr>FAMILY WISE ERROR</vt:lpstr>
      <vt:lpstr>Lecture 4</vt:lpstr>
      <vt:lpstr>PowerPoint Presentation</vt:lpstr>
      <vt:lpstr>PowerPoint Presentation</vt:lpstr>
      <vt:lpstr>PowerPoint Presentation</vt:lpstr>
      <vt:lpstr>PowerPoint Presentation</vt:lpstr>
      <vt:lpstr>Linear model</vt:lpstr>
      <vt:lpstr>GLM: From regression to ANOVA</vt:lpstr>
      <vt:lpstr>….new information</vt:lpstr>
      <vt:lpstr>PowerPoint Presentation</vt:lpstr>
      <vt:lpstr>Dummy coding</vt:lpstr>
      <vt:lpstr>Dummy coding: Boolean expression</vt:lpstr>
      <vt:lpstr>Design matrix (we’ll come back to this)</vt:lpstr>
      <vt:lpstr>Evaluating the model…</vt:lpstr>
      <vt:lpstr>What’s εi?</vt:lpstr>
      <vt:lpstr>Importance of εi</vt:lpstr>
      <vt:lpstr>SSR (redisual sums of squares)</vt:lpstr>
      <vt:lpstr>PowerPoint Presentation</vt:lpstr>
      <vt:lpstr>PowerPoint Presentation</vt:lpstr>
      <vt:lpstr>PowerPoint Presentation</vt:lpstr>
      <vt:lpstr>PowerPoint Presentation</vt:lpstr>
      <vt:lpstr>Statistic for quantifying the fit of a model</vt:lpstr>
      <vt:lpstr>New situation</vt:lpstr>
      <vt:lpstr>New situation</vt:lpstr>
      <vt:lpstr>SSM (Model sums of squares)</vt:lpstr>
      <vt:lpstr>General form of a test statistic</vt:lpstr>
      <vt:lpstr>SSR (Residual sums of squares)</vt:lpstr>
      <vt:lpstr>Test statistic for ANOVA</vt:lpstr>
      <vt:lpstr>Mean squares</vt:lpstr>
      <vt:lpstr>Mean squares</vt:lpstr>
      <vt:lpstr>F-ratio: Test statistic for ANOVA</vt:lpstr>
      <vt:lpstr>F test</vt:lpstr>
      <vt:lpstr>What does an F test tell us?</vt:lpstr>
      <vt:lpstr>What does an F test tell us?</vt:lpstr>
      <vt:lpstr>Lecture 4</vt:lpstr>
      <vt:lpstr>Planned contrasts</vt:lpstr>
      <vt:lpstr>PowerPoint Presentation</vt:lpstr>
      <vt:lpstr>PowerPoint Presentation</vt:lpstr>
      <vt:lpstr>Design matrix</vt:lpstr>
      <vt:lpstr>Contrast weights – Contrast 1</vt:lpstr>
      <vt:lpstr>PowerPoint Presentation</vt:lpstr>
      <vt:lpstr>Contrast weights – Contrast 2</vt:lpstr>
      <vt:lpstr>PowerPoint Presentation</vt:lpstr>
      <vt:lpstr>PowerPoint Presentation</vt:lpstr>
      <vt:lpstr>PowerPoint Presentation</vt:lpstr>
      <vt:lpstr>Orthogonality</vt:lpstr>
      <vt:lpstr>FAMILY WISE ERROR</vt:lpstr>
      <vt:lpstr>Orthogonality</vt:lpstr>
      <vt:lpstr>PowerPoint Presentation</vt:lpstr>
      <vt:lpstr>Post-hoc tests</vt:lpstr>
      <vt:lpstr>PowerPoint Presentation</vt:lpstr>
      <vt:lpstr>How would we test this?</vt:lpstr>
      <vt:lpstr>FAMILY WISE ERROR</vt:lpstr>
      <vt:lpstr>Lecture 4</vt:lpstr>
      <vt:lpstr>Our pretend example</vt:lpstr>
      <vt:lpstr>Imaginary follow-up study – Methods</vt:lpstr>
      <vt:lpstr>Imaginary follow-up study – Methods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Questions??</vt:lpstr>
      <vt:lpstr>Imaginary follow-up study – Methods</vt:lpstr>
      <vt:lpstr>PowerPoint Presentation</vt:lpstr>
      <vt:lpstr>F-ratio: Test statistic for ANOVA</vt:lpstr>
      <vt:lpstr>Factorial ANOVA</vt:lpstr>
      <vt:lpstr>Lecture 4</vt:lpstr>
      <vt:lpstr>PowerPoint Presentation</vt:lpstr>
      <vt:lpstr>PowerPoint Presentation</vt:lpstr>
      <vt:lpstr>Questions??</vt:lpstr>
      <vt:lpstr>PowerPoint Presentation</vt:lpstr>
      <vt:lpstr>Repeated measures (mixed) ANOVA</vt:lpstr>
      <vt:lpstr>Course outline</vt:lpstr>
      <vt:lpstr>Wrapping it all up…</vt:lpstr>
      <vt:lpstr>Wrapping it all up…</vt:lpstr>
      <vt:lpstr>Wrapping it all up…</vt:lpstr>
      <vt:lpstr>Wrapping it all up…</vt:lpstr>
    </vt:vector>
  </TitlesOfParts>
  <Company>HumIT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and numbers</dc:title>
  <dc:creator>filjcs</dc:creator>
  <cp:lastModifiedBy>Joshua Charles Skewes</cp:lastModifiedBy>
  <cp:revision>20</cp:revision>
  <dcterms:created xsi:type="dcterms:W3CDTF">2013-03-15T10:18:07Z</dcterms:created>
  <dcterms:modified xsi:type="dcterms:W3CDTF">2016-06-02T05:16:57Z</dcterms:modified>
</cp:coreProperties>
</file>