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sldIdLst>
    <p:sldId id="323" r:id="rId2"/>
    <p:sldId id="339" r:id="rId3"/>
    <p:sldId id="324" r:id="rId4"/>
    <p:sldId id="325" r:id="rId5"/>
    <p:sldId id="327" r:id="rId6"/>
    <p:sldId id="342" r:id="rId7"/>
    <p:sldId id="260" r:id="rId8"/>
    <p:sldId id="261" r:id="rId9"/>
    <p:sldId id="262" r:id="rId10"/>
    <p:sldId id="328" r:id="rId11"/>
    <p:sldId id="331" r:id="rId12"/>
    <p:sldId id="329" r:id="rId13"/>
    <p:sldId id="330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264" r:id="rId22"/>
    <p:sldId id="265" r:id="rId23"/>
    <p:sldId id="343" r:id="rId24"/>
    <p:sldId id="341" r:id="rId25"/>
    <p:sldId id="344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45" r:id="rId35"/>
    <p:sldId id="356" r:id="rId36"/>
    <p:sldId id="346" r:id="rId37"/>
    <p:sldId id="347" r:id="rId38"/>
    <p:sldId id="357" r:id="rId39"/>
    <p:sldId id="358" r:id="rId40"/>
    <p:sldId id="359" r:id="rId41"/>
    <p:sldId id="360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61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70" r:id="rId67"/>
    <p:sldId id="310" r:id="rId68"/>
    <p:sldId id="312" r:id="rId69"/>
    <p:sldId id="313" r:id="rId70"/>
    <p:sldId id="314" r:id="rId71"/>
    <p:sldId id="362" r:id="rId72"/>
    <p:sldId id="315" r:id="rId73"/>
    <p:sldId id="316" r:id="rId74"/>
    <p:sldId id="317" r:id="rId75"/>
    <p:sldId id="364" r:id="rId76"/>
    <p:sldId id="365" r:id="rId77"/>
    <p:sldId id="371" r:id="rId78"/>
    <p:sldId id="366" r:id="rId79"/>
    <p:sldId id="367" r:id="rId80"/>
    <p:sldId id="369" r:id="rId81"/>
    <p:sldId id="372" r:id="rId82"/>
    <p:sldId id="373" r:id="rId83"/>
    <p:sldId id="374" r:id="rId84"/>
    <p:sldId id="375" r:id="rId85"/>
    <p:sldId id="376" r:id="rId86"/>
    <p:sldId id="377" r:id="rId87"/>
    <p:sldId id="318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1" autoAdjust="0"/>
  </p:normalViewPr>
  <p:slideViewPr>
    <p:cSldViewPr snapToObjects="1">
      <p:cViewPr varScale="1">
        <p:scale>
          <a:sx n="82" d="100"/>
          <a:sy n="82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Sheet1!$A$1:$H$1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18</c:v>
                </c:pt>
                <c:pt idx="5">
                  <c:v>14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89315328"/>
        <c:axId val="189325312"/>
      </c:barChart>
      <c:catAx>
        <c:axId val="189315328"/>
        <c:scaling>
          <c:orientation val="minMax"/>
        </c:scaling>
        <c:delete val="1"/>
        <c:axPos val="b"/>
        <c:majorTickMark val="out"/>
        <c:minorTickMark val="none"/>
        <c:tickLblPos val="none"/>
        <c:crossAx val="189325312"/>
        <c:crosses val="autoZero"/>
        <c:auto val="1"/>
        <c:lblAlgn val="ctr"/>
        <c:lblOffset val="100"/>
        <c:noMultiLvlLbl val="0"/>
      </c:catAx>
      <c:valAx>
        <c:axId val="189325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9315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Sheet1!$A$1:$H$1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18</c:v>
                </c:pt>
                <c:pt idx="5">
                  <c:v>14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1143936"/>
        <c:axId val="191145472"/>
      </c:barChart>
      <c:catAx>
        <c:axId val="191143936"/>
        <c:scaling>
          <c:orientation val="minMax"/>
        </c:scaling>
        <c:delete val="1"/>
        <c:axPos val="b"/>
        <c:majorTickMark val="out"/>
        <c:minorTickMark val="none"/>
        <c:tickLblPos val="none"/>
        <c:crossAx val="191145472"/>
        <c:crosses val="autoZero"/>
        <c:auto val="1"/>
        <c:lblAlgn val="ctr"/>
        <c:lblOffset val="100"/>
        <c:noMultiLvlLbl val="0"/>
      </c:catAx>
      <c:valAx>
        <c:axId val="191145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143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Sheet1!$A$1:$H$1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18</c:v>
                </c:pt>
                <c:pt idx="5">
                  <c:v>14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1478016"/>
        <c:axId val="191479808"/>
      </c:barChart>
      <c:catAx>
        <c:axId val="191478016"/>
        <c:scaling>
          <c:orientation val="minMax"/>
        </c:scaling>
        <c:delete val="1"/>
        <c:axPos val="b"/>
        <c:majorTickMark val="out"/>
        <c:minorTickMark val="none"/>
        <c:tickLblPos val="none"/>
        <c:crossAx val="191479808"/>
        <c:crosses val="autoZero"/>
        <c:auto val="1"/>
        <c:lblAlgn val="ctr"/>
        <c:lblOffset val="100"/>
        <c:noMultiLvlLbl val="0"/>
      </c:catAx>
      <c:valAx>
        <c:axId val="191479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4780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Sheet1!$A$1:$H$1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18</c:v>
                </c:pt>
                <c:pt idx="5">
                  <c:v>14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1763200"/>
        <c:axId val="191764736"/>
      </c:barChart>
      <c:catAx>
        <c:axId val="191763200"/>
        <c:scaling>
          <c:orientation val="minMax"/>
        </c:scaling>
        <c:delete val="1"/>
        <c:axPos val="b"/>
        <c:majorTickMark val="out"/>
        <c:minorTickMark val="none"/>
        <c:tickLblPos val="none"/>
        <c:crossAx val="191764736"/>
        <c:crosses val="autoZero"/>
        <c:auto val="1"/>
        <c:lblAlgn val="ctr"/>
        <c:lblOffset val="100"/>
        <c:noMultiLvlLbl val="0"/>
      </c:catAx>
      <c:valAx>
        <c:axId val="191764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763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Sheet1!$A$1:$H$1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18</c:v>
                </c:pt>
                <c:pt idx="5">
                  <c:v>14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5966464"/>
        <c:axId val="195968000"/>
      </c:barChart>
      <c:catAx>
        <c:axId val="195966464"/>
        <c:scaling>
          <c:orientation val="minMax"/>
        </c:scaling>
        <c:delete val="1"/>
        <c:axPos val="b"/>
        <c:majorTickMark val="out"/>
        <c:minorTickMark val="none"/>
        <c:tickLblPos val="none"/>
        <c:crossAx val="195968000"/>
        <c:crosses val="autoZero"/>
        <c:auto val="1"/>
        <c:lblAlgn val="ctr"/>
        <c:lblOffset val="100"/>
        <c:noMultiLvlLbl val="0"/>
      </c:catAx>
      <c:valAx>
        <c:axId val="195968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966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Sheet1!$A$1:$H$1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18</c:v>
                </c:pt>
                <c:pt idx="5">
                  <c:v>14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6101248"/>
        <c:axId val="196102784"/>
      </c:barChart>
      <c:catAx>
        <c:axId val="196101248"/>
        <c:scaling>
          <c:orientation val="minMax"/>
        </c:scaling>
        <c:delete val="1"/>
        <c:axPos val="b"/>
        <c:majorTickMark val="out"/>
        <c:minorTickMark val="none"/>
        <c:tickLblPos val="none"/>
        <c:crossAx val="196102784"/>
        <c:crosses val="autoZero"/>
        <c:auto val="1"/>
        <c:lblAlgn val="ctr"/>
        <c:lblOffset val="100"/>
        <c:noMultiLvlLbl val="0"/>
      </c:catAx>
      <c:valAx>
        <c:axId val="19610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6101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Sheet1!$A$1:$H$1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18</c:v>
                </c:pt>
                <c:pt idx="5">
                  <c:v>14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5835008"/>
        <c:axId val="195836544"/>
      </c:barChart>
      <c:catAx>
        <c:axId val="195835008"/>
        <c:scaling>
          <c:orientation val="minMax"/>
        </c:scaling>
        <c:delete val="1"/>
        <c:axPos val="b"/>
        <c:majorTickMark val="out"/>
        <c:minorTickMark val="none"/>
        <c:tickLblPos val="none"/>
        <c:crossAx val="195836544"/>
        <c:crosses val="autoZero"/>
        <c:auto val="1"/>
        <c:lblAlgn val="ctr"/>
        <c:lblOffset val="100"/>
        <c:noMultiLvlLbl val="0"/>
      </c:catAx>
      <c:valAx>
        <c:axId val="195836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835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B5A4-CFA6-7945-8D6B-017ABA10538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8F97F-5B04-3941-8351-6CED72399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2568D-EB67-AA43-83CF-DA50CCE6F0E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722D-7689-0747-85BE-3FF769ED4610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6786-FBBF-B249-A9F8-CE8DD46C4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8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 for humanities researchers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2: Basic concepts for 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How often does a type of score occur?</a:t>
            </a:r>
          </a:p>
          <a:p>
            <a:pPr lvl="1"/>
            <a:r>
              <a:rPr lang="en-US" dirty="0" smtClean="0"/>
              <a:t>How </a:t>
            </a:r>
            <a:r>
              <a:rPr lang="en-US" i="1" dirty="0" smtClean="0"/>
              <a:t>frequent </a:t>
            </a:r>
            <a:r>
              <a:rPr lang="en-US" dirty="0" smtClean="0"/>
              <a:t>is a type of score?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86200" y="2133600"/>
            <a:ext cx="4953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0-5:   </a:t>
            </a:r>
          </a:p>
          <a:p>
            <a:pPr>
              <a:buNone/>
            </a:pPr>
            <a:r>
              <a:rPr lang="en-US" dirty="0" smtClean="0"/>
              <a:t> 6-10:</a:t>
            </a:r>
          </a:p>
          <a:p>
            <a:pPr>
              <a:buNone/>
            </a:pPr>
            <a:r>
              <a:rPr lang="en-US" dirty="0" smtClean="0"/>
              <a:t>11-15: +</a:t>
            </a:r>
          </a:p>
          <a:p>
            <a:pPr>
              <a:buNone/>
            </a:pPr>
            <a:r>
              <a:rPr lang="en-US" dirty="0" smtClean="0"/>
              <a:t>16-20: +++++++++ </a:t>
            </a:r>
          </a:p>
          <a:p>
            <a:pPr>
              <a:buNone/>
            </a:pPr>
            <a:r>
              <a:rPr lang="en-US" dirty="0" smtClean="0"/>
              <a:t>21-25: ++++++++++++++++++ </a:t>
            </a:r>
          </a:p>
          <a:p>
            <a:pPr>
              <a:buNone/>
            </a:pPr>
            <a:r>
              <a:rPr lang="en-US" dirty="0" smtClean="0"/>
              <a:t>26-30: ++++++++++++++</a:t>
            </a:r>
          </a:p>
          <a:p>
            <a:pPr>
              <a:buNone/>
            </a:pPr>
            <a:r>
              <a:rPr lang="en-US" dirty="0" smtClean="0"/>
              <a:t>31-35: ++++++</a:t>
            </a:r>
          </a:p>
          <a:p>
            <a:pPr>
              <a:buNone/>
            </a:pPr>
            <a:r>
              <a:rPr lang="en-US" dirty="0" smtClean="0"/>
              <a:t>36-40: +</a:t>
            </a:r>
          </a:p>
          <a:p>
            <a:pPr>
              <a:buNone/>
            </a:pPr>
            <a:r>
              <a:rPr lang="en-US" dirty="0" smtClean="0"/>
              <a:t>41-45: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3810000"/>
            <a:ext cx="3429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Frequency distribution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plot representing how often each type of score occurs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histogram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1600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MINING DATA</a:t>
            </a:r>
            <a:endParaRPr lang="en-US" b="1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05200" y="2590800"/>
            <a:ext cx="5181600" cy="3508177"/>
            <a:chOff x="3505200" y="2590800"/>
            <a:chExt cx="5181600" cy="3508177"/>
          </a:xfrm>
        </p:grpSpPr>
        <p:graphicFrame>
          <p:nvGraphicFramePr>
            <p:cNvPr id="7" name="Chart 6"/>
            <p:cNvGraphicFramePr/>
            <p:nvPr/>
          </p:nvGraphicFramePr>
          <p:xfrm>
            <a:off x="3505200" y="2590800"/>
            <a:ext cx="5181600" cy="3200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5105400" y="57912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11-15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0" y="57912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6-10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8600" y="57912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  <a:r>
                <a:rPr lang="en-US" sz="1400" dirty="0" smtClean="0"/>
                <a:t>-5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1800" y="57912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26-30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400" y="57912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21-25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5000" y="57912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16-20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24800" y="57882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36-40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91400" y="57882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31-35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6" grpId="1" build="allAtOnce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3400" y="7620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3"/>
          <p:cNvGrpSpPr/>
          <p:nvPr/>
        </p:nvGrpSpPr>
        <p:grpSpPr>
          <a:xfrm>
            <a:off x="1066800" y="990600"/>
            <a:ext cx="3581400" cy="2857500"/>
            <a:chOff x="1066800" y="990600"/>
            <a:chExt cx="3581400" cy="2857500"/>
          </a:xfrm>
        </p:grpSpPr>
        <p:sp>
          <p:nvSpPr>
            <p:cNvPr id="6" name="Smiley Face 5"/>
            <p:cNvSpPr/>
            <p:nvPr/>
          </p:nvSpPr>
          <p:spPr>
            <a:xfrm>
              <a:off x="13716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1676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295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1066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1524000" y="1905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12192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iley Face 15"/>
            <p:cNvSpPr/>
            <p:nvPr/>
          </p:nvSpPr>
          <p:spPr>
            <a:xfrm>
              <a:off x="1981200" y="1524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16764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iley Face 25"/>
            <p:cNvSpPr/>
            <p:nvPr/>
          </p:nvSpPr>
          <p:spPr>
            <a:xfrm>
              <a:off x="4191000" y="23241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971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iley Face 27"/>
            <p:cNvSpPr/>
            <p:nvPr/>
          </p:nvSpPr>
          <p:spPr>
            <a:xfrm>
              <a:off x="2590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iley Face 28"/>
            <p:cNvSpPr/>
            <p:nvPr/>
          </p:nvSpPr>
          <p:spPr>
            <a:xfrm>
              <a:off x="23622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/>
            <p:cNvSpPr/>
            <p:nvPr/>
          </p:nvSpPr>
          <p:spPr>
            <a:xfrm>
              <a:off x="2819400" y="1828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iley Face 30"/>
            <p:cNvSpPr/>
            <p:nvPr/>
          </p:nvSpPr>
          <p:spPr>
            <a:xfrm>
              <a:off x="36957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/>
            <p:cNvSpPr/>
            <p:nvPr/>
          </p:nvSpPr>
          <p:spPr>
            <a:xfrm>
              <a:off x="3276600" y="1447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2971800" y="1524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17145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2209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iley Face 35"/>
            <p:cNvSpPr/>
            <p:nvPr/>
          </p:nvSpPr>
          <p:spPr>
            <a:xfrm>
              <a:off x="1828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iley Face 36"/>
            <p:cNvSpPr/>
            <p:nvPr/>
          </p:nvSpPr>
          <p:spPr>
            <a:xfrm>
              <a:off x="11430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iley Face 37"/>
            <p:cNvSpPr/>
            <p:nvPr/>
          </p:nvSpPr>
          <p:spPr>
            <a:xfrm>
              <a:off x="1600200" y="26289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1143000" y="3048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iley Face 39"/>
            <p:cNvSpPr/>
            <p:nvPr/>
          </p:nvSpPr>
          <p:spPr>
            <a:xfrm>
              <a:off x="25146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iley Face 40"/>
            <p:cNvSpPr/>
            <p:nvPr/>
          </p:nvSpPr>
          <p:spPr>
            <a:xfrm>
              <a:off x="2095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iley Face 41"/>
            <p:cNvSpPr/>
            <p:nvPr/>
          </p:nvSpPr>
          <p:spPr>
            <a:xfrm>
              <a:off x="1981200" y="32004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iley Face 42"/>
            <p:cNvSpPr/>
            <p:nvPr/>
          </p:nvSpPr>
          <p:spPr>
            <a:xfrm>
              <a:off x="2476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iley Face 43"/>
            <p:cNvSpPr/>
            <p:nvPr/>
          </p:nvSpPr>
          <p:spPr>
            <a:xfrm>
              <a:off x="21336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iley Face 44"/>
            <p:cNvSpPr/>
            <p:nvPr/>
          </p:nvSpPr>
          <p:spPr>
            <a:xfrm>
              <a:off x="1676400" y="3276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iley Face 45"/>
            <p:cNvSpPr/>
            <p:nvPr/>
          </p:nvSpPr>
          <p:spPr>
            <a:xfrm>
              <a:off x="2133600" y="3505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iley Face 46"/>
            <p:cNvSpPr/>
            <p:nvPr/>
          </p:nvSpPr>
          <p:spPr>
            <a:xfrm>
              <a:off x="1828800" y="3581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iley Face 47"/>
            <p:cNvSpPr/>
            <p:nvPr/>
          </p:nvSpPr>
          <p:spPr>
            <a:xfrm>
              <a:off x="25146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iley Face 48"/>
            <p:cNvSpPr/>
            <p:nvPr/>
          </p:nvSpPr>
          <p:spPr>
            <a:xfrm>
              <a:off x="2667000" y="36195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iley Face 49"/>
            <p:cNvSpPr/>
            <p:nvPr/>
          </p:nvSpPr>
          <p:spPr>
            <a:xfrm>
              <a:off x="3086100" y="2590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iley Face 50"/>
            <p:cNvSpPr/>
            <p:nvPr/>
          </p:nvSpPr>
          <p:spPr>
            <a:xfrm>
              <a:off x="33909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iley Face 51"/>
            <p:cNvSpPr/>
            <p:nvPr/>
          </p:nvSpPr>
          <p:spPr>
            <a:xfrm>
              <a:off x="3162300" y="18669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iley Face 52"/>
            <p:cNvSpPr/>
            <p:nvPr/>
          </p:nvSpPr>
          <p:spPr>
            <a:xfrm>
              <a:off x="27813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iley Face 53"/>
            <p:cNvSpPr/>
            <p:nvPr/>
          </p:nvSpPr>
          <p:spPr>
            <a:xfrm>
              <a:off x="32385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iley Face 54"/>
            <p:cNvSpPr/>
            <p:nvPr/>
          </p:nvSpPr>
          <p:spPr>
            <a:xfrm>
              <a:off x="2933700" y="2971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iley Face 55"/>
            <p:cNvSpPr/>
            <p:nvPr/>
          </p:nvSpPr>
          <p:spPr>
            <a:xfrm>
              <a:off x="3695700" y="25146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iley Face 56"/>
            <p:cNvSpPr/>
            <p:nvPr/>
          </p:nvSpPr>
          <p:spPr>
            <a:xfrm>
              <a:off x="29337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3733800" y="990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iley Face 58"/>
            <p:cNvSpPr/>
            <p:nvPr/>
          </p:nvSpPr>
          <p:spPr>
            <a:xfrm>
              <a:off x="4114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3733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iley Face 60"/>
            <p:cNvSpPr/>
            <p:nvPr/>
          </p:nvSpPr>
          <p:spPr>
            <a:xfrm>
              <a:off x="3505200" y="1752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iley Face 61"/>
            <p:cNvSpPr/>
            <p:nvPr/>
          </p:nvSpPr>
          <p:spPr>
            <a:xfrm>
              <a:off x="39624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iley Face 62"/>
            <p:cNvSpPr/>
            <p:nvPr/>
          </p:nvSpPr>
          <p:spPr>
            <a:xfrm>
              <a:off x="3657600" y="2057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iley Face 63"/>
            <p:cNvSpPr/>
            <p:nvPr/>
          </p:nvSpPr>
          <p:spPr>
            <a:xfrm>
              <a:off x="4419600" y="16002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iley Face 64"/>
            <p:cNvSpPr/>
            <p:nvPr/>
          </p:nvSpPr>
          <p:spPr>
            <a:xfrm>
              <a:off x="4114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990600" y="152400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– everyone at the mine </a:t>
            </a:r>
            <a:endParaRPr lang="en-US" dirty="0"/>
          </a:p>
        </p:txBody>
      </p:sp>
      <p:sp>
        <p:nvSpPr>
          <p:cNvPr id="83" name="Content Placeholder 82"/>
          <p:cNvSpPr>
            <a:spLocks noGrp="1"/>
          </p:cNvSpPr>
          <p:nvPr>
            <p:ph sz="half" idx="2"/>
          </p:nvPr>
        </p:nvSpPr>
        <p:spPr>
          <a:xfrm>
            <a:off x="6934200" y="228600"/>
            <a:ext cx="1981200" cy="45259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Population </a:t>
            </a:r>
            <a:r>
              <a:rPr lang="en-US" sz="1600" dirty="0" err="1" smtClean="0"/>
              <a:t>cortisol</a:t>
            </a:r>
            <a:endParaRPr lang="en-US" sz="1600" dirty="0" smtClean="0"/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= 14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2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= 17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4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5</a:t>
            </a:r>
            <a:r>
              <a:rPr lang="en-US" sz="1600" dirty="0" smtClean="0"/>
              <a:t> = 18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6</a:t>
            </a:r>
            <a:r>
              <a:rPr lang="en-US" sz="1600" dirty="0" smtClean="0"/>
              <a:t> = 23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7</a:t>
            </a:r>
            <a:r>
              <a:rPr lang="en-US" sz="1600" dirty="0" smtClean="0"/>
              <a:t> = 31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8</a:t>
            </a:r>
            <a:r>
              <a:rPr lang="en-US" sz="1600" dirty="0" smtClean="0"/>
              <a:t> = 31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9</a:t>
            </a:r>
            <a:r>
              <a:rPr lang="en-US" sz="1600" dirty="0" smtClean="0"/>
              <a:t> = 27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10</a:t>
            </a:r>
            <a:r>
              <a:rPr lang="en-US" sz="1600" dirty="0" smtClean="0"/>
              <a:t> = 24</a:t>
            </a:r>
          </a:p>
          <a:p>
            <a:r>
              <a:rPr lang="en-US" sz="1600" dirty="0" smtClean="0"/>
              <a:t>…..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48</a:t>
            </a:r>
            <a:r>
              <a:rPr lang="en-US" sz="1600" dirty="0" smtClean="0"/>
              <a:t> = 24</a:t>
            </a:r>
          </a:p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610100" y="304800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= his </a:t>
            </a:r>
            <a:r>
              <a:rPr lang="en-US" sz="1600" dirty="0" err="1" smtClean="0"/>
              <a:t>cortisol</a:t>
            </a:r>
            <a:r>
              <a:rPr lang="en-US" sz="1600" dirty="0" smtClean="0"/>
              <a:t> level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05300" y="3450223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2</a:t>
            </a:r>
            <a:r>
              <a:rPr lang="en-US" sz="1600" dirty="0" smtClean="0"/>
              <a:t> = her </a:t>
            </a:r>
            <a:r>
              <a:rPr lang="en-US" sz="1600" dirty="0" err="1" smtClean="0"/>
              <a:t>cortisol</a:t>
            </a:r>
            <a:r>
              <a:rPr lang="en-US" sz="1600" dirty="0" smtClean="0"/>
              <a:t> level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38700" y="1583323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= his </a:t>
            </a:r>
            <a:r>
              <a:rPr lang="en-US" sz="1600" dirty="0" err="1" smtClean="0"/>
              <a:t>cortisol</a:t>
            </a:r>
            <a:r>
              <a:rPr lang="en-US" sz="1600" dirty="0" smtClean="0"/>
              <a:t> level</a:t>
            </a:r>
          </a:p>
        </p:txBody>
      </p:sp>
      <p:cxnSp>
        <p:nvCxnSpPr>
          <p:cNvPr id="88" name="Straight Arrow Connector 87"/>
          <p:cNvCxnSpPr>
            <a:stCxn id="86" idx="1"/>
            <a:endCxn id="56" idx="7"/>
          </p:cNvCxnSpPr>
          <p:nvPr/>
        </p:nvCxnSpPr>
        <p:spPr>
          <a:xfrm rot="10800000" flipV="1">
            <a:off x="3890822" y="1752600"/>
            <a:ext cx="947878" cy="795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8" idx="7"/>
          </p:cNvCxnSpPr>
          <p:nvPr/>
        </p:nvCxnSpPr>
        <p:spPr>
          <a:xfrm rot="10800000" flipV="1">
            <a:off x="3928922" y="643354"/>
            <a:ext cx="681178" cy="380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1"/>
            <a:endCxn id="49" idx="6"/>
          </p:cNvCxnSpPr>
          <p:nvPr/>
        </p:nvCxnSpPr>
        <p:spPr>
          <a:xfrm rot="10800000" flipV="1">
            <a:off x="2895600" y="3619500"/>
            <a:ext cx="14097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3400" y="4754563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5800" y="4964668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Is there a more concise way to represent this data?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9" grpId="0"/>
      <p:bldP spid="83" grpId="0"/>
      <p:bldP spid="84" grpId="0"/>
      <p:bldP spid="85" grpId="0"/>
      <p:bldP spid="8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3400" y="7620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3"/>
          <p:cNvGrpSpPr/>
          <p:nvPr/>
        </p:nvGrpSpPr>
        <p:grpSpPr>
          <a:xfrm>
            <a:off x="1066800" y="990600"/>
            <a:ext cx="3581400" cy="2857500"/>
            <a:chOff x="1066800" y="990600"/>
            <a:chExt cx="3581400" cy="2857500"/>
          </a:xfrm>
        </p:grpSpPr>
        <p:sp>
          <p:nvSpPr>
            <p:cNvPr id="6" name="Smiley Face 5"/>
            <p:cNvSpPr/>
            <p:nvPr/>
          </p:nvSpPr>
          <p:spPr>
            <a:xfrm>
              <a:off x="13716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1676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295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1066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1524000" y="1905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12192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iley Face 15"/>
            <p:cNvSpPr/>
            <p:nvPr/>
          </p:nvSpPr>
          <p:spPr>
            <a:xfrm>
              <a:off x="1981200" y="1524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16764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iley Face 25"/>
            <p:cNvSpPr/>
            <p:nvPr/>
          </p:nvSpPr>
          <p:spPr>
            <a:xfrm>
              <a:off x="4191000" y="23241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971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iley Face 27"/>
            <p:cNvSpPr/>
            <p:nvPr/>
          </p:nvSpPr>
          <p:spPr>
            <a:xfrm>
              <a:off x="2590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iley Face 28"/>
            <p:cNvSpPr/>
            <p:nvPr/>
          </p:nvSpPr>
          <p:spPr>
            <a:xfrm>
              <a:off x="23622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/>
            <p:cNvSpPr/>
            <p:nvPr/>
          </p:nvSpPr>
          <p:spPr>
            <a:xfrm>
              <a:off x="2819400" y="1828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iley Face 30"/>
            <p:cNvSpPr/>
            <p:nvPr/>
          </p:nvSpPr>
          <p:spPr>
            <a:xfrm>
              <a:off x="36957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/>
            <p:cNvSpPr/>
            <p:nvPr/>
          </p:nvSpPr>
          <p:spPr>
            <a:xfrm>
              <a:off x="3276600" y="1447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2971800" y="1524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17145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2209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iley Face 35"/>
            <p:cNvSpPr/>
            <p:nvPr/>
          </p:nvSpPr>
          <p:spPr>
            <a:xfrm>
              <a:off x="1828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iley Face 36"/>
            <p:cNvSpPr/>
            <p:nvPr/>
          </p:nvSpPr>
          <p:spPr>
            <a:xfrm>
              <a:off x="11430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iley Face 37"/>
            <p:cNvSpPr/>
            <p:nvPr/>
          </p:nvSpPr>
          <p:spPr>
            <a:xfrm>
              <a:off x="1600200" y="26289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1143000" y="3048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iley Face 39"/>
            <p:cNvSpPr/>
            <p:nvPr/>
          </p:nvSpPr>
          <p:spPr>
            <a:xfrm>
              <a:off x="25146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iley Face 40"/>
            <p:cNvSpPr/>
            <p:nvPr/>
          </p:nvSpPr>
          <p:spPr>
            <a:xfrm>
              <a:off x="2095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iley Face 41"/>
            <p:cNvSpPr/>
            <p:nvPr/>
          </p:nvSpPr>
          <p:spPr>
            <a:xfrm>
              <a:off x="1981200" y="32004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iley Face 42"/>
            <p:cNvSpPr/>
            <p:nvPr/>
          </p:nvSpPr>
          <p:spPr>
            <a:xfrm>
              <a:off x="2476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iley Face 43"/>
            <p:cNvSpPr/>
            <p:nvPr/>
          </p:nvSpPr>
          <p:spPr>
            <a:xfrm>
              <a:off x="21336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iley Face 44"/>
            <p:cNvSpPr/>
            <p:nvPr/>
          </p:nvSpPr>
          <p:spPr>
            <a:xfrm>
              <a:off x="1676400" y="3276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iley Face 45"/>
            <p:cNvSpPr/>
            <p:nvPr/>
          </p:nvSpPr>
          <p:spPr>
            <a:xfrm>
              <a:off x="2133600" y="3505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iley Face 46"/>
            <p:cNvSpPr/>
            <p:nvPr/>
          </p:nvSpPr>
          <p:spPr>
            <a:xfrm>
              <a:off x="1828800" y="3581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iley Face 47"/>
            <p:cNvSpPr/>
            <p:nvPr/>
          </p:nvSpPr>
          <p:spPr>
            <a:xfrm>
              <a:off x="25146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iley Face 48"/>
            <p:cNvSpPr/>
            <p:nvPr/>
          </p:nvSpPr>
          <p:spPr>
            <a:xfrm>
              <a:off x="2667000" y="36195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iley Face 49"/>
            <p:cNvSpPr/>
            <p:nvPr/>
          </p:nvSpPr>
          <p:spPr>
            <a:xfrm>
              <a:off x="3086100" y="2590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iley Face 50"/>
            <p:cNvSpPr/>
            <p:nvPr/>
          </p:nvSpPr>
          <p:spPr>
            <a:xfrm>
              <a:off x="33909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iley Face 51"/>
            <p:cNvSpPr/>
            <p:nvPr/>
          </p:nvSpPr>
          <p:spPr>
            <a:xfrm>
              <a:off x="3162300" y="18669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iley Face 52"/>
            <p:cNvSpPr/>
            <p:nvPr/>
          </p:nvSpPr>
          <p:spPr>
            <a:xfrm>
              <a:off x="27813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iley Face 53"/>
            <p:cNvSpPr/>
            <p:nvPr/>
          </p:nvSpPr>
          <p:spPr>
            <a:xfrm>
              <a:off x="32385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iley Face 54"/>
            <p:cNvSpPr/>
            <p:nvPr/>
          </p:nvSpPr>
          <p:spPr>
            <a:xfrm>
              <a:off x="2933700" y="2971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iley Face 55"/>
            <p:cNvSpPr/>
            <p:nvPr/>
          </p:nvSpPr>
          <p:spPr>
            <a:xfrm>
              <a:off x="3695700" y="25146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iley Face 56"/>
            <p:cNvSpPr/>
            <p:nvPr/>
          </p:nvSpPr>
          <p:spPr>
            <a:xfrm>
              <a:off x="29337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3733800" y="990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iley Face 58"/>
            <p:cNvSpPr/>
            <p:nvPr/>
          </p:nvSpPr>
          <p:spPr>
            <a:xfrm>
              <a:off x="4114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3733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iley Face 60"/>
            <p:cNvSpPr/>
            <p:nvPr/>
          </p:nvSpPr>
          <p:spPr>
            <a:xfrm>
              <a:off x="3505200" y="1752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iley Face 61"/>
            <p:cNvSpPr/>
            <p:nvPr/>
          </p:nvSpPr>
          <p:spPr>
            <a:xfrm>
              <a:off x="39624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iley Face 62"/>
            <p:cNvSpPr/>
            <p:nvPr/>
          </p:nvSpPr>
          <p:spPr>
            <a:xfrm>
              <a:off x="3657600" y="2057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iley Face 63"/>
            <p:cNvSpPr/>
            <p:nvPr/>
          </p:nvSpPr>
          <p:spPr>
            <a:xfrm>
              <a:off x="4419600" y="16002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iley Face 64"/>
            <p:cNvSpPr/>
            <p:nvPr/>
          </p:nvSpPr>
          <p:spPr>
            <a:xfrm>
              <a:off x="4114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990600" y="152400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– everyone at the mine </a:t>
            </a:r>
            <a:endParaRPr lang="en-US" dirty="0"/>
          </a:p>
        </p:txBody>
      </p:sp>
      <p:sp>
        <p:nvSpPr>
          <p:cNvPr id="83" name="Content Placeholder 82"/>
          <p:cNvSpPr>
            <a:spLocks noGrp="1"/>
          </p:cNvSpPr>
          <p:nvPr>
            <p:ph sz="half" idx="2"/>
          </p:nvPr>
        </p:nvSpPr>
        <p:spPr>
          <a:xfrm>
            <a:off x="6934200" y="228600"/>
            <a:ext cx="1981200" cy="45259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Population </a:t>
            </a:r>
            <a:r>
              <a:rPr lang="en-US" sz="1600" dirty="0" err="1" smtClean="0"/>
              <a:t>cortisol</a:t>
            </a:r>
            <a:endParaRPr lang="en-US" sz="1600" dirty="0" smtClean="0"/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= 14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2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= 17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4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5</a:t>
            </a:r>
            <a:r>
              <a:rPr lang="en-US" sz="1600" dirty="0" smtClean="0"/>
              <a:t> = 18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6</a:t>
            </a:r>
            <a:r>
              <a:rPr lang="en-US" sz="1600" dirty="0" smtClean="0"/>
              <a:t> = 23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7</a:t>
            </a:r>
            <a:r>
              <a:rPr lang="en-US" sz="1600" dirty="0" smtClean="0"/>
              <a:t> = 31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8</a:t>
            </a:r>
            <a:r>
              <a:rPr lang="en-US" sz="1600" dirty="0" smtClean="0"/>
              <a:t> = 31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9</a:t>
            </a:r>
            <a:r>
              <a:rPr lang="en-US" sz="1600" dirty="0" smtClean="0"/>
              <a:t> = 27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10</a:t>
            </a:r>
            <a:r>
              <a:rPr lang="en-US" sz="1600" dirty="0" smtClean="0"/>
              <a:t> = 24</a:t>
            </a:r>
          </a:p>
          <a:p>
            <a:r>
              <a:rPr lang="en-US" sz="1600" dirty="0" smtClean="0"/>
              <a:t>…..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48</a:t>
            </a:r>
            <a:r>
              <a:rPr lang="en-US" sz="1600" dirty="0" smtClean="0"/>
              <a:t> = 24</a:t>
            </a:r>
          </a:p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610100" y="304800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= his </a:t>
            </a:r>
            <a:r>
              <a:rPr lang="en-US" sz="1600" dirty="0" err="1" smtClean="0"/>
              <a:t>cortisol</a:t>
            </a:r>
            <a:r>
              <a:rPr lang="en-US" sz="1600" dirty="0" smtClean="0"/>
              <a:t> level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05300" y="3450223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2</a:t>
            </a:r>
            <a:r>
              <a:rPr lang="en-US" sz="1600" dirty="0" smtClean="0"/>
              <a:t> = her </a:t>
            </a:r>
            <a:r>
              <a:rPr lang="en-US" sz="1600" dirty="0" err="1" smtClean="0"/>
              <a:t>cortisol</a:t>
            </a:r>
            <a:r>
              <a:rPr lang="en-US" sz="1600" dirty="0" smtClean="0"/>
              <a:t> level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38700" y="1583323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= his </a:t>
            </a:r>
            <a:r>
              <a:rPr lang="en-US" sz="1600" dirty="0" err="1" smtClean="0"/>
              <a:t>cortisol</a:t>
            </a:r>
            <a:r>
              <a:rPr lang="en-US" sz="1600" dirty="0" smtClean="0"/>
              <a:t> level</a:t>
            </a:r>
          </a:p>
        </p:txBody>
      </p:sp>
      <p:cxnSp>
        <p:nvCxnSpPr>
          <p:cNvPr id="88" name="Straight Arrow Connector 87"/>
          <p:cNvCxnSpPr>
            <a:stCxn id="86" idx="1"/>
            <a:endCxn id="56" idx="7"/>
          </p:cNvCxnSpPr>
          <p:nvPr/>
        </p:nvCxnSpPr>
        <p:spPr>
          <a:xfrm rot="10800000" flipV="1">
            <a:off x="3890822" y="1752600"/>
            <a:ext cx="947878" cy="795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8" idx="7"/>
          </p:cNvCxnSpPr>
          <p:nvPr/>
        </p:nvCxnSpPr>
        <p:spPr>
          <a:xfrm rot="10800000" flipV="1">
            <a:off x="3928922" y="643354"/>
            <a:ext cx="681178" cy="380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1"/>
            <a:endCxn id="49" idx="6"/>
          </p:cNvCxnSpPr>
          <p:nvPr/>
        </p:nvCxnSpPr>
        <p:spPr>
          <a:xfrm rot="10800000" flipV="1">
            <a:off x="2895600" y="3619500"/>
            <a:ext cx="14097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82"/>
          <p:cNvSpPr>
            <a:spLocks noGrp="1"/>
          </p:cNvSpPr>
          <p:nvPr>
            <p:ph sz="half" idx="2"/>
          </p:nvPr>
        </p:nvSpPr>
        <p:spPr>
          <a:xfrm>
            <a:off x="381000" y="4038600"/>
            <a:ext cx="3657600" cy="23241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Population mean</a:t>
            </a:r>
          </a:p>
          <a:p>
            <a:r>
              <a:rPr lang="en-US" sz="1600" dirty="0" smtClean="0"/>
              <a:t>Average = add up all the scores, and divide by the number of scores</a:t>
            </a:r>
          </a:p>
          <a:p>
            <a:r>
              <a:rPr lang="en-US" sz="1600" dirty="0" smtClean="0"/>
              <a:t>i.e. (</a:t>
            </a:r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+ x</a:t>
            </a:r>
            <a:r>
              <a:rPr lang="en-US" sz="1600" i="1" baseline="-25000" dirty="0" smtClean="0"/>
              <a:t>2</a:t>
            </a:r>
            <a:r>
              <a:rPr lang="en-US" sz="1600" i="1" dirty="0" smtClean="0"/>
              <a:t> + x</a:t>
            </a:r>
            <a:r>
              <a:rPr lang="en-US" sz="1600" i="1" baseline="-25000" dirty="0" smtClean="0"/>
              <a:t>3</a:t>
            </a:r>
            <a:r>
              <a:rPr lang="en-US" sz="1600" i="1" dirty="0" smtClean="0"/>
              <a:t>+ x</a:t>
            </a:r>
            <a:r>
              <a:rPr lang="en-US" sz="1600" i="1" baseline="-25000" dirty="0" smtClean="0"/>
              <a:t>4 </a:t>
            </a:r>
            <a:r>
              <a:rPr lang="en-US" sz="1600" i="1" dirty="0" smtClean="0"/>
              <a:t>…</a:t>
            </a:r>
            <a:r>
              <a:rPr lang="en-US" sz="1600" dirty="0" smtClean="0"/>
              <a:t>+ </a:t>
            </a:r>
            <a:r>
              <a:rPr lang="en-US" sz="1600" i="1" dirty="0" smtClean="0"/>
              <a:t>x</a:t>
            </a:r>
            <a:r>
              <a:rPr lang="en-US" sz="1600" i="1" baseline="-25000" dirty="0" smtClean="0"/>
              <a:t>48</a:t>
            </a:r>
            <a:r>
              <a:rPr lang="en-US" sz="1600" dirty="0" smtClean="0"/>
              <a:t>) /48</a:t>
            </a:r>
          </a:p>
          <a:p>
            <a:pPr>
              <a:buNone/>
            </a:pPr>
            <a:endParaRPr lang="en-US" sz="1600" dirty="0" smtClean="0"/>
          </a:p>
          <a:p>
            <a:endParaRPr lang="en-US" dirty="0"/>
          </a:p>
        </p:txBody>
      </p:sp>
      <p:graphicFrame>
        <p:nvGraphicFramePr>
          <p:cNvPr id="99" name="Object 98"/>
          <p:cNvGraphicFramePr>
            <a:graphicFrameLocks noChangeAspect="1"/>
          </p:cNvGraphicFramePr>
          <p:nvPr/>
        </p:nvGraphicFramePr>
        <p:xfrm>
          <a:off x="5391150" y="4876800"/>
          <a:ext cx="1543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name="Equation" r:id="rId4" imgW="723600" imgH="431640" progId="Equation.3">
                  <p:embed/>
                </p:oleObj>
              </mc:Choice>
              <mc:Fallback>
                <p:oleObj name="Equation" r:id="rId4" imgW="7236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876800"/>
                        <a:ext cx="15430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Content Placeholder 82"/>
          <p:cNvSpPr>
            <a:spLocks noGrp="1"/>
          </p:cNvSpPr>
          <p:nvPr>
            <p:ph sz="half" idx="2"/>
          </p:nvPr>
        </p:nvSpPr>
        <p:spPr>
          <a:xfrm>
            <a:off x="4419600" y="4114800"/>
            <a:ext cx="4114800" cy="455097"/>
          </a:xfrm>
        </p:spPr>
        <p:txBody>
          <a:bodyPr/>
          <a:lstStyle/>
          <a:p>
            <a:pPr>
              <a:buNone/>
            </a:pPr>
            <a:r>
              <a:rPr lang="en-US" sz="1600" b="1" i="1" dirty="0" smtClean="0"/>
              <a:t>Equation to calculate population mean</a:t>
            </a:r>
          </a:p>
          <a:p>
            <a:pPr>
              <a:buNone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419600" y="441960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Statistical Parameter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934200" y="4507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everything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086600" y="584680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 err="1" smtClean="0"/>
              <a:t>ith</a:t>
            </a:r>
            <a:r>
              <a:rPr lang="en-US" i="1" dirty="0" smtClean="0"/>
              <a:t>” </a:t>
            </a:r>
            <a:r>
              <a:rPr lang="en-US" dirty="0" smtClean="0"/>
              <a:t>score</a:t>
            </a:r>
            <a:endParaRPr lang="en-US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105400" y="6183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subjects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102" idx="2"/>
          </p:cNvCxnSpPr>
          <p:nvPr/>
        </p:nvCxnSpPr>
        <p:spPr>
          <a:xfrm rot="16200000" flipH="1">
            <a:off x="5164504" y="4987776"/>
            <a:ext cx="129442" cy="285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 flipV="1">
            <a:off x="6629403" y="4876800"/>
            <a:ext cx="990599" cy="318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6200000" flipV="1">
            <a:off x="6741312" y="5679292"/>
            <a:ext cx="538180" cy="152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467349" y="5677953"/>
            <a:ext cx="552451" cy="538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33800" y="5581471"/>
            <a:ext cx="156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Population mean</a:t>
            </a:r>
          </a:p>
          <a:p>
            <a:r>
              <a:rPr lang="en-US" i="1" dirty="0" err="1" smtClean="0"/>
              <a:t>μ</a:t>
            </a:r>
            <a:r>
              <a:rPr lang="en-US" dirty="0" smtClean="0"/>
              <a:t>= 24.48</a:t>
            </a:r>
            <a:endParaRPr lang="en-US" i="1" dirty="0" smtClean="0"/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8600" y="54102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Generally: A parameter is a number that represents something about a population by describing its distribution. 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9" grpId="0"/>
      <p:bldP spid="83" grpId="0" build="p"/>
      <p:bldP spid="84" grpId="0"/>
      <p:bldP spid="85" grpId="0"/>
      <p:bldP spid="86" grpId="0"/>
      <p:bldP spid="97" grpId="0" build="p"/>
      <p:bldP spid="101" grpId="0" build="p"/>
      <p:bldP spid="102" grpId="0"/>
      <p:bldP spid="103" grpId="0"/>
      <p:bldP spid="104" grpId="0"/>
      <p:bldP spid="105" grpId="0"/>
      <p:bldP spid="116" grpId="0"/>
      <p:bldP spid="1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066800" y="2057400"/>
          <a:ext cx="6248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027612" y="228600"/>
            <a:ext cx="3963988" cy="5562600"/>
            <a:chOff x="5027612" y="228600"/>
            <a:chExt cx="3963988" cy="55626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3047603" y="3809603"/>
              <a:ext cx="3961606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86400" y="228600"/>
              <a:ext cx="3505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</a:t>
              </a:r>
            </a:p>
            <a:p>
              <a:r>
                <a:rPr lang="en-US" i="1" dirty="0" smtClean="0"/>
                <a:t>Tells us roughly the centre of distribution – at least for the kind of distribution we will be talking about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rot="10800000" flipV="1">
              <a:off x="5027612" y="967263"/>
              <a:ext cx="458788" cy="862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2681461"/>
            <a:ext cx="4701617" cy="3333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662410"/>
            <a:ext cx="4673600" cy="3357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092875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1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 = 23 mg/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 = 35 mg/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 = 26 mg/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dirty="0" smtClean="0"/>
              <a:t> = 19 mg/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5</a:t>
            </a:r>
            <a:r>
              <a:rPr lang="en-US" dirty="0" smtClean="0"/>
              <a:t> = 32 mg/</a:t>
            </a:r>
            <a:r>
              <a:rPr lang="en-US" dirty="0" err="1" smtClean="0"/>
              <a:t>dL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24400" y="1092875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</a:t>
            </a:r>
            <a:r>
              <a:rPr lang="en-US" dirty="0"/>
              <a:t>2</a:t>
            </a:r>
            <a:endParaRPr lang="en-US" dirty="0" smtClean="0"/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 = 11 mg/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 = 44 mg/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 = 25 mg/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dirty="0" smtClean="0"/>
              <a:t> = 17 mg/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5</a:t>
            </a:r>
            <a:r>
              <a:rPr lang="en-US" dirty="0" smtClean="0"/>
              <a:t> = 38 mg/</a:t>
            </a:r>
            <a:r>
              <a:rPr lang="en-US" dirty="0" err="1" smtClean="0"/>
              <a:t>dL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64068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But how much does the mean represent?</a:t>
            </a:r>
          </a:p>
          <a:p>
            <a:pPr>
              <a:buFontTx/>
              <a:buChar char="-"/>
            </a:pPr>
            <a:r>
              <a:rPr lang="en-US" dirty="0" smtClean="0"/>
              <a:t>Is there more we need to know?</a:t>
            </a:r>
          </a:p>
          <a:p>
            <a:pPr>
              <a:buFontTx/>
              <a:buChar char="-"/>
            </a:pPr>
            <a:r>
              <a:rPr lang="en-US" dirty="0" smtClean="0"/>
              <a:t>Let’s look at some smaller populations: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437606" y="3277394"/>
            <a:ext cx="6249194" cy="3340338"/>
            <a:chOff x="2437606" y="3277394"/>
            <a:chExt cx="6249194" cy="3340338"/>
          </a:xfrm>
        </p:grpSpPr>
        <p:sp>
          <p:nvSpPr>
            <p:cNvPr id="12" name="TextBox 11"/>
            <p:cNvSpPr txBox="1"/>
            <p:nvPr/>
          </p:nvSpPr>
          <p:spPr>
            <a:xfrm>
              <a:off x="2819400" y="6248400"/>
              <a:ext cx="586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Same mean, different distribution…</a:t>
              </a:r>
              <a:endParaRPr lang="en-US" i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1980803" y="4189809"/>
              <a:ext cx="91519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057503" y="4152503"/>
              <a:ext cx="1751806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066800" y="2057400"/>
          <a:ext cx="6248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505200" y="4572001"/>
            <a:ext cx="30480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1"/>
          <p:cNvGrpSpPr/>
          <p:nvPr/>
        </p:nvGrpSpPr>
        <p:grpSpPr>
          <a:xfrm>
            <a:off x="5027612" y="228600"/>
            <a:ext cx="3963988" cy="5562600"/>
            <a:chOff x="5027612" y="228600"/>
            <a:chExt cx="3963988" cy="55626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3047603" y="3809603"/>
              <a:ext cx="3961606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86400" y="228600"/>
              <a:ext cx="3505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</a:t>
              </a:r>
            </a:p>
            <a:p>
              <a:r>
                <a:rPr lang="en-US" i="1" dirty="0" smtClean="0"/>
                <a:t>About the centre of distribution – at least for the kind of distribution we will be talking about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rot="10800000" flipV="1">
              <a:off x="5027612" y="967264"/>
              <a:ext cx="458788" cy="862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6553200" y="3815834"/>
            <a:ext cx="2628900" cy="1477328"/>
            <a:chOff x="6553200" y="3815834"/>
            <a:chExt cx="2628900" cy="1477328"/>
          </a:xfrm>
        </p:grpSpPr>
        <p:sp>
          <p:nvSpPr>
            <p:cNvPr id="17" name="TextBox 16"/>
            <p:cNvSpPr txBox="1"/>
            <p:nvPr/>
          </p:nvSpPr>
          <p:spPr>
            <a:xfrm>
              <a:off x="7277100" y="3815834"/>
              <a:ext cx="1905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about the shape of the distribution. How do we represent that??</a:t>
              </a:r>
              <a:endParaRPr lang="en-US" i="1" dirty="0" smtClean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 flipV="1">
              <a:off x="6553200" y="4000499"/>
              <a:ext cx="762000" cy="461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deviation tells us:</a:t>
            </a:r>
          </a:p>
          <a:p>
            <a:pPr lvl="1"/>
            <a:r>
              <a:rPr lang="en-US" dirty="0" smtClean="0"/>
              <a:t>The shape of a distribution</a:t>
            </a:r>
          </a:p>
          <a:p>
            <a:pPr lvl="1"/>
            <a:r>
              <a:rPr lang="en-US" dirty="0" smtClean="0"/>
              <a:t>How spread out the scores are</a:t>
            </a:r>
          </a:p>
          <a:p>
            <a:pPr lvl="1"/>
            <a:r>
              <a:rPr lang="en-US" dirty="0" smtClean="0"/>
              <a:t>How much </a:t>
            </a:r>
            <a:r>
              <a:rPr lang="en-US" i="1" dirty="0" smtClean="0"/>
              <a:t>variability</a:t>
            </a:r>
            <a:r>
              <a:rPr lang="en-US" dirty="0" smtClean="0"/>
              <a:t> there is between scores</a:t>
            </a:r>
          </a:p>
          <a:p>
            <a:pPr lvl="1"/>
            <a:r>
              <a:rPr lang="en-US" dirty="0" smtClean="0"/>
              <a:t>The average (i.e. </a:t>
            </a:r>
            <a:r>
              <a:rPr lang="en-US" b="1" i="1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/>
              <a:t>) distance (i.e. </a:t>
            </a:r>
            <a:r>
              <a:rPr lang="en-US" b="1" i="1" dirty="0" smtClean="0">
                <a:solidFill>
                  <a:srgbClr val="FF0000"/>
                </a:solidFill>
              </a:rPr>
              <a:t>deviation</a:t>
            </a:r>
            <a:r>
              <a:rPr lang="en-US" dirty="0" smtClean="0"/>
              <a:t>) of each score from the mean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3744344"/>
            <a:ext cx="2514600" cy="28850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Sample 1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 = 23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 = 35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 = 26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dirty="0" smtClean="0"/>
              <a:t> = 19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5</a:t>
            </a:r>
            <a:r>
              <a:rPr lang="en-US" dirty="0" smtClean="0"/>
              <a:t> = 32</a:t>
            </a:r>
          </a:p>
          <a:p>
            <a:pPr lvl="1"/>
            <a:r>
              <a:rPr lang="en-US" i="1" dirty="0"/>
              <a:t>µ</a:t>
            </a:r>
            <a:r>
              <a:rPr lang="en-US" i="1" dirty="0" smtClean="0"/>
              <a:t>  = 27</a:t>
            </a:r>
          </a:p>
          <a:p>
            <a:pPr lvl="1"/>
            <a:r>
              <a:rPr lang="en-US" i="1" dirty="0" err="1" smtClean="0"/>
              <a:t>n</a:t>
            </a:r>
            <a:r>
              <a:rPr lang="en-US" i="1" dirty="0" smtClean="0"/>
              <a:t> = </a:t>
            </a:r>
            <a:r>
              <a:rPr lang="en-US" dirty="0" smtClean="0"/>
              <a:t>5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476251"/>
            <a:ext cx="4701617" cy="3333749"/>
          </a:xfrm>
          <a:prstGeom prst="rect">
            <a:avLst/>
          </a:prstGeom>
        </p:spPr>
      </p:pic>
      <p:sp>
        <p:nvSpPr>
          <p:cNvPr id="7" name="Content Placeholder 12"/>
          <p:cNvSpPr txBox="1">
            <a:spLocks/>
          </p:cNvSpPr>
          <p:nvPr/>
        </p:nvSpPr>
        <p:spPr>
          <a:xfrm>
            <a:off x="4648200" y="533400"/>
            <a:ext cx="4038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We need to know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2400" dirty="0" smtClean="0"/>
              <a:t>Distance from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400" dirty="0" smtClean="0"/>
              <a:t>to </a:t>
            </a:r>
            <a:r>
              <a:rPr lang="en-US" sz="2400" i="1" dirty="0"/>
              <a:t>µ</a:t>
            </a:r>
            <a:r>
              <a:rPr lang="en-US" sz="2400" i="1" dirty="0" smtClean="0"/>
              <a:t> +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Distance from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to </a:t>
            </a:r>
            <a:r>
              <a:rPr lang="en-US" sz="2400" i="1" dirty="0"/>
              <a:t>µ</a:t>
            </a:r>
            <a:r>
              <a:rPr lang="en-US" sz="2400" i="1" dirty="0" smtClean="0"/>
              <a:t> +</a:t>
            </a:r>
            <a:endParaRPr lang="en-US" sz="2400" dirty="0" smtClean="0"/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Distance from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 to </a:t>
            </a:r>
            <a:r>
              <a:rPr lang="en-US" sz="2400" i="1" dirty="0"/>
              <a:t>µ</a:t>
            </a:r>
            <a:r>
              <a:rPr lang="en-US" sz="2400" i="1" dirty="0" smtClean="0"/>
              <a:t> +</a:t>
            </a:r>
            <a:endParaRPr lang="en-US" sz="2400" dirty="0" smtClean="0"/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Distance from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 to </a:t>
            </a:r>
            <a:r>
              <a:rPr lang="en-US" sz="2400" i="1" dirty="0"/>
              <a:t>µ</a:t>
            </a:r>
            <a:r>
              <a:rPr lang="en-US" sz="2400" i="1" dirty="0" smtClean="0"/>
              <a:t> +</a:t>
            </a:r>
            <a:endParaRPr lang="en-US" sz="2400" dirty="0" smtClean="0"/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Distance from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 to </a:t>
            </a:r>
            <a:r>
              <a:rPr lang="en-US" sz="2400" i="1" dirty="0"/>
              <a:t>µ</a:t>
            </a:r>
            <a:r>
              <a:rPr lang="en-US" sz="2400" dirty="0" smtClean="0"/>
              <a:t>/</a:t>
            </a:r>
            <a:endParaRPr lang="en-US" sz="2400" i="1" dirty="0" smtClean="0"/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i="1" dirty="0" smtClean="0"/>
              <a:t>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3352800"/>
            <a:ext cx="4038600" cy="25161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could calculate</a:t>
            </a:r>
          </a:p>
          <a:p>
            <a:pPr lvl="1"/>
            <a:r>
              <a:rPr lang="en-US" dirty="0" smtClean="0"/>
              <a:t>(27-23) + </a:t>
            </a:r>
          </a:p>
          <a:p>
            <a:pPr lvl="1"/>
            <a:r>
              <a:rPr lang="en-US" dirty="0" smtClean="0"/>
              <a:t>(35-27) +</a:t>
            </a:r>
          </a:p>
          <a:p>
            <a:pPr lvl="1"/>
            <a:r>
              <a:rPr lang="en-US" dirty="0" smtClean="0"/>
              <a:t>(27-26) +</a:t>
            </a:r>
          </a:p>
          <a:p>
            <a:pPr lvl="1"/>
            <a:r>
              <a:rPr lang="en-US" dirty="0" smtClean="0"/>
              <a:t>(27-19) +</a:t>
            </a:r>
          </a:p>
          <a:p>
            <a:pPr lvl="1"/>
            <a:r>
              <a:rPr lang="en-US" dirty="0" smtClean="0"/>
              <a:t>(32-27) </a:t>
            </a:r>
          </a:p>
          <a:p>
            <a:pPr lvl="1"/>
            <a:r>
              <a:rPr lang="en-US" dirty="0" smtClean="0"/>
              <a:t>/5 = 6.52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106919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The average (i.e. </a:t>
            </a:r>
            <a:r>
              <a:rPr lang="en-US" b="1" i="1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/>
              <a:t>) distance (i.e. </a:t>
            </a:r>
            <a:r>
              <a:rPr lang="en-US" b="1" i="1" dirty="0" smtClean="0">
                <a:solidFill>
                  <a:srgbClr val="FF0000"/>
                </a:solidFill>
              </a:rPr>
              <a:t>deviation</a:t>
            </a:r>
            <a:r>
              <a:rPr lang="en-US" dirty="0" smtClean="0"/>
              <a:t>) of each score from the mean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4242137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µ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x</a:t>
            </a:r>
            <a:r>
              <a:rPr lang="en-US" sz="2000" i="1" baseline="-25000" dirty="0" err="1" smtClean="0"/>
              <a:t>n</a:t>
            </a:r>
            <a:r>
              <a:rPr lang="en-US" sz="2000" dirty="0" smtClean="0"/>
              <a:t>keep switching sides on the minus sign</a:t>
            </a:r>
            <a:endParaRPr lang="en-US" sz="2000" dirty="0"/>
          </a:p>
        </p:txBody>
      </p:sp>
      <p:grpSp>
        <p:nvGrpSpPr>
          <p:cNvPr id="4" name="Group 28"/>
          <p:cNvGrpSpPr/>
          <p:nvPr/>
        </p:nvGrpSpPr>
        <p:grpSpPr>
          <a:xfrm>
            <a:off x="685800" y="1065212"/>
            <a:ext cx="3733800" cy="1223964"/>
            <a:chOff x="685800" y="1065212"/>
            <a:chExt cx="3733800" cy="122396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85800" y="2287588"/>
              <a:ext cx="3733800" cy="15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1674812"/>
              <a:ext cx="3733800" cy="15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3240485" y="1332309"/>
              <a:ext cx="606424" cy="532606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75806" y="1065212"/>
              <a:ext cx="991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SD = 6.52 </a:t>
              </a:r>
              <a:endParaRPr lang="en-US" sz="1200" dirty="0"/>
            </a:p>
          </p:txBody>
        </p:sp>
      </p:grpSp>
      <p:sp>
        <p:nvSpPr>
          <p:cNvPr id="30" name="Content Placeholder 12"/>
          <p:cNvSpPr txBox="1">
            <a:spLocks/>
          </p:cNvSpPr>
          <p:nvPr/>
        </p:nvSpPr>
        <p:spPr>
          <a:xfrm>
            <a:off x="4724400" y="5752306"/>
            <a:ext cx="4038600" cy="953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this is too inefficient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can’t turn this into a general equation!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/>
      <p:bldP spid="20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3744344"/>
            <a:ext cx="2362200" cy="2885056"/>
          </a:xfrm>
        </p:spPr>
        <p:txBody>
          <a:bodyPr>
            <a:normAutofit fontScale="70000" lnSpcReduction="20000"/>
          </a:bodyPr>
          <a:lstStyle/>
          <a:p>
            <a:r>
              <a:rPr lang="en-US" sz="3355" dirty="0" smtClean="0"/>
              <a:t>Sample 1</a:t>
            </a:r>
          </a:p>
          <a:p>
            <a:pPr lvl="1"/>
            <a:r>
              <a:rPr lang="en-US" sz="2839" i="1" dirty="0" smtClean="0"/>
              <a:t>x</a:t>
            </a:r>
            <a:r>
              <a:rPr lang="en-US" sz="2839" i="1" baseline="-25000" dirty="0" smtClean="0"/>
              <a:t>1</a:t>
            </a:r>
            <a:r>
              <a:rPr lang="en-US" sz="2839" dirty="0" smtClean="0"/>
              <a:t> = 23</a:t>
            </a:r>
          </a:p>
          <a:p>
            <a:pPr lvl="1"/>
            <a:r>
              <a:rPr lang="en-US" sz="2839" i="1" dirty="0" smtClean="0"/>
              <a:t>x</a:t>
            </a:r>
            <a:r>
              <a:rPr lang="en-US" sz="2839" i="1" baseline="-25000" dirty="0" smtClean="0"/>
              <a:t>2</a:t>
            </a:r>
            <a:r>
              <a:rPr lang="en-US" sz="2839" dirty="0" smtClean="0"/>
              <a:t> = 35</a:t>
            </a:r>
          </a:p>
          <a:p>
            <a:pPr lvl="1"/>
            <a:r>
              <a:rPr lang="en-US" sz="2839" i="1" dirty="0" smtClean="0"/>
              <a:t>x</a:t>
            </a:r>
            <a:r>
              <a:rPr lang="en-US" sz="2839" i="1" baseline="-25000" dirty="0" smtClean="0"/>
              <a:t>3</a:t>
            </a:r>
            <a:r>
              <a:rPr lang="en-US" sz="2839" dirty="0" smtClean="0"/>
              <a:t> = 26</a:t>
            </a:r>
          </a:p>
          <a:p>
            <a:pPr lvl="1"/>
            <a:r>
              <a:rPr lang="en-US" sz="2839" i="1" dirty="0" smtClean="0"/>
              <a:t>x</a:t>
            </a:r>
            <a:r>
              <a:rPr lang="en-US" sz="2839" i="1" baseline="-25000" dirty="0" smtClean="0"/>
              <a:t>4</a:t>
            </a:r>
            <a:r>
              <a:rPr lang="en-US" sz="2839" dirty="0" smtClean="0"/>
              <a:t> = 19</a:t>
            </a:r>
          </a:p>
          <a:p>
            <a:pPr lvl="1"/>
            <a:r>
              <a:rPr lang="en-US" sz="2839" i="1" dirty="0" smtClean="0"/>
              <a:t>x</a:t>
            </a:r>
            <a:r>
              <a:rPr lang="en-US" sz="2839" i="1" baseline="-25000" dirty="0" smtClean="0"/>
              <a:t>5</a:t>
            </a:r>
            <a:r>
              <a:rPr lang="en-US" sz="2839" dirty="0" smtClean="0"/>
              <a:t> = 32</a:t>
            </a:r>
          </a:p>
          <a:p>
            <a:pPr lvl="1"/>
            <a:r>
              <a:rPr lang="en-US" sz="2839" i="1" dirty="0"/>
              <a:t>µ</a:t>
            </a:r>
            <a:r>
              <a:rPr lang="en-US" sz="2839" i="1" dirty="0" smtClean="0"/>
              <a:t>  = 27</a:t>
            </a:r>
          </a:p>
          <a:p>
            <a:pPr lvl="1"/>
            <a:r>
              <a:rPr lang="en-US" sz="2839" i="1" dirty="0" err="1" smtClean="0"/>
              <a:t>n</a:t>
            </a:r>
            <a:r>
              <a:rPr lang="en-US" sz="2839" i="1" dirty="0" smtClean="0"/>
              <a:t> = </a:t>
            </a:r>
            <a:r>
              <a:rPr lang="en-US" sz="2839" dirty="0" smtClean="0"/>
              <a:t>5</a:t>
            </a:r>
            <a:endParaRPr lang="en-US" sz="2839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476251"/>
            <a:ext cx="4701617" cy="3333749"/>
          </a:xfrm>
          <a:prstGeom prst="rect">
            <a:avLst/>
          </a:prstGeom>
        </p:spPr>
      </p:pic>
      <p:sp>
        <p:nvSpPr>
          <p:cNvPr id="7" name="Content Placeholder 12"/>
          <p:cNvSpPr txBox="1">
            <a:spLocks/>
          </p:cNvSpPr>
          <p:nvPr/>
        </p:nvSpPr>
        <p:spPr>
          <a:xfrm>
            <a:off x="4648200" y="533400"/>
            <a:ext cx="4038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To avoid this we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2400" dirty="0" smtClean="0"/>
              <a:t>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400" noProof="0" dirty="0" smtClean="0"/>
              <a:t>–</a:t>
            </a:r>
            <a:r>
              <a:rPr lang="en-US" sz="2400" i="1" dirty="0"/>
              <a:t>µ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– </a:t>
            </a:r>
            <a:r>
              <a:rPr lang="en-US" sz="2400" i="1" dirty="0"/>
              <a:t>µ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 – </a:t>
            </a:r>
            <a:r>
              <a:rPr lang="en-US" sz="2400" i="1" dirty="0"/>
              <a:t>µ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 – </a:t>
            </a:r>
            <a:r>
              <a:rPr lang="en-US" sz="2400" i="1" dirty="0"/>
              <a:t>µ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 – </a:t>
            </a:r>
            <a:r>
              <a:rPr lang="en-US" sz="2400" i="1" dirty="0"/>
              <a:t>µ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/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i="1" dirty="0" err="1" smtClean="0"/>
              <a:t>n</a:t>
            </a:r>
            <a:endParaRPr lang="en-US" sz="2400" i="1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3352800"/>
            <a:ext cx="4038600" cy="3505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are we doing</a:t>
            </a:r>
          </a:p>
          <a:p>
            <a:pPr lvl="1"/>
            <a:r>
              <a:rPr lang="en-US" dirty="0" smtClean="0"/>
              <a:t>Squaring the difference between the scores and the mean </a:t>
            </a:r>
          </a:p>
          <a:p>
            <a:pPr lvl="1"/>
            <a:r>
              <a:rPr lang="en-US" dirty="0" smtClean="0"/>
              <a:t>Square makes everything the same sign</a:t>
            </a:r>
          </a:p>
          <a:p>
            <a:pPr lvl="1"/>
            <a:r>
              <a:rPr lang="en-US" dirty="0" smtClean="0"/>
              <a:t>But this gives us the square of the summed differences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Sum of squared errors/</a:t>
            </a:r>
            <a:r>
              <a:rPr lang="en-US" b="1" i="1" dirty="0" err="1" smtClean="0">
                <a:solidFill>
                  <a:srgbClr val="FF0000"/>
                </a:solidFill>
              </a:rPr>
              <a:t>n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Variance</a:t>
            </a:r>
          </a:p>
          <a:p>
            <a:r>
              <a:rPr lang="en-US" dirty="0" smtClean="0"/>
              <a:t>So to finish we</a:t>
            </a:r>
          </a:p>
          <a:p>
            <a:pPr lvl="1"/>
            <a:r>
              <a:rPr lang="en-US" dirty="0" smtClean="0"/>
              <a:t>Take the square root (√)</a:t>
            </a:r>
          </a:p>
          <a:p>
            <a:pPr lvl="1"/>
            <a:r>
              <a:rPr lang="en-US" dirty="0" smtClean="0"/>
              <a:t>i.e. we “</a:t>
            </a:r>
            <a:r>
              <a:rPr lang="en-US" dirty="0" err="1" smtClean="0"/>
              <a:t>unsquare</a:t>
            </a:r>
            <a:r>
              <a:rPr lang="en-US" dirty="0" smtClean="0"/>
              <a:t>” everything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106919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The average (i.e. </a:t>
            </a:r>
            <a:r>
              <a:rPr lang="en-US" b="1" i="1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/>
              <a:t>) distance (i.e. </a:t>
            </a:r>
            <a:r>
              <a:rPr lang="en-US" b="1" i="1" dirty="0" smtClean="0">
                <a:solidFill>
                  <a:srgbClr val="FF0000"/>
                </a:solidFill>
              </a:rPr>
              <a:t>deviation</a:t>
            </a:r>
            <a:r>
              <a:rPr lang="en-US" dirty="0" smtClean="0"/>
              <a:t>) of each score from the mean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530475" y="42672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3" name="Equation" r:id="rId4" imgW="1231560" imgH="482400" progId="Equation.3">
                  <p:embed/>
                </p:oleObj>
              </mc:Choice>
              <mc:Fallback>
                <p:oleObj name="Equation" r:id="rId4" imgW="12315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2672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685800" y="2287588"/>
            <a:ext cx="3733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5800" y="1674812"/>
            <a:ext cx="3733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240485" y="1332309"/>
            <a:ext cx="606424" cy="53260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75806" y="1065212"/>
            <a:ext cx="99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SD = 6.52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52578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 root of the sum of squared errors, divided by </a:t>
            </a:r>
            <a:r>
              <a:rPr lang="en-US" i="1" dirty="0" err="1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066800" y="2057400"/>
          <a:ext cx="6248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505200" y="4572001"/>
            <a:ext cx="30480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1"/>
          <p:cNvGrpSpPr/>
          <p:nvPr/>
        </p:nvGrpSpPr>
        <p:grpSpPr>
          <a:xfrm>
            <a:off x="5027612" y="228600"/>
            <a:ext cx="3963988" cy="5562600"/>
            <a:chOff x="5027612" y="228600"/>
            <a:chExt cx="3963988" cy="55626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3047603" y="3809603"/>
              <a:ext cx="3961606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86400" y="228600"/>
              <a:ext cx="3505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</a:t>
              </a:r>
            </a:p>
            <a:p>
              <a:r>
                <a:rPr lang="en-US" i="1" dirty="0" smtClean="0"/>
                <a:t>Tells us roughly the centre of distribution – at least for the kind of distribution we will be talking about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rot="10800000" flipV="1">
              <a:off x="5027612" y="967263"/>
              <a:ext cx="458788" cy="8623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6553200" y="3815834"/>
            <a:ext cx="2628900" cy="2585323"/>
            <a:chOff x="6553200" y="3815834"/>
            <a:chExt cx="2628900" cy="2585323"/>
          </a:xfrm>
        </p:grpSpPr>
        <p:sp>
          <p:nvSpPr>
            <p:cNvPr id="17" name="TextBox 16"/>
            <p:cNvSpPr txBox="1"/>
            <p:nvPr/>
          </p:nvSpPr>
          <p:spPr>
            <a:xfrm>
              <a:off x="7277100" y="3815834"/>
              <a:ext cx="19050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Standard deviation</a:t>
              </a:r>
            </a:p>
            <a:p>
              <a:r>
                <a:rPr lang="en-US" i="1" dirty="0" smtClean="0"/>
                <a:t>Tells us the shape of the distribution – at least for the kind of distribution we will be talking about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 flipV="1">
              <a:off x="6553200" y="4000499"/>
              <a:ext cx="762000" cy="461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 important statistical concepts encountered so far</a:t>
            </a:r>
          </a:p>
          <a:p>
            <a:pPr lvl="1"/>
            <a:r>
              <a:rPr lang="en-US" i="1" dirty="0" smtClean="0"/>
              <a:t>1) Population</a:t>
            </a:r>
          </a:p>
          <a:p>
            <a:pPr lvl="1"/>
            <a:r>
              <a:rPr lang="en-US" i="1" dirty="0" smtClean="0"/>
              <a:t>2) Sample</a:t>
            </a:r>
          </a:p>
          <a:p>
            <a:pPr lvl="1"/>
            <a:r>
              <a:rPr lang="en-US" i="1" dirty="0"/>
              <a:t>3</a:t>
            </a:r>
            <a:r>
              <a:rPr lang="en-US" i="1" dirty="0" smtClean="0"/>
              <a:t>) Explanation</a:t>
            </a:r>
          </a:p>
          <a:p>
            <a:pPr lvl="1"/>
            <a:r>
              <a:rPr lang="en-US" i="1" dirty="0"/>
              <a:t>4</a:t>
            </a:r>
            <a:r>
              <a:rPr lang="en-US" i="1" dirty="0" smtClean="0"/>
              <a:t>) Prediction </a:t>
            </a:r>
          </a:p>
          <a:p>
            <a:pPr lvl="1"/>
            <a:r>
              <a:rPr lang="en-US" i="1" dirty="0" smtClean="0"/>
              <a:t>5) Within and between subjects experiments</a:t>
            </a:r>
          </a:p>
          <a:p>
            <a:r>
              <a:rPr lang="en-US" dirty="0" smtClean="0"/>
              <a:t>This lecture: How are these represented as concepts in statistics</a:t>
            </a:r>
          </a:p>
          <a:p>
            <a:pPr lvl="1"/>
            <a:r>
              <a:rPr lang="en-US" i="1" dirty="0" smtClean="0"/>
              <a:t>1) Frequency distributions and statistical parameters</a:t>
            </a:r>
          </a:p>
          <a:p>
            <a:pPr lvl="1"/>
            <a:r>
              <a:rPr lang="en-US" i="1" dirty="0" smtClean="0"/>
              <a:t>2) Sampling distributions and sample statistics</a:t>
            </a:r>
          </a:p>
          <a:p>
            <a:pPr lvl="1"/>
            <a:r>
              <a:rPr lang="en-US" i="1" dirty="0" smtClean="0"/>
              <a:t>3) The normal distribution as an explanatory statistical model</a:t>
            </a:r>
          </a:p>
          <a:p>
            <a:pPr lvl="1"/>
            <a:r>
              <a:rPr lang="en-US" i="1" dirty="0" smtClean="0"/>
              <a:t>4) Hypothesis testing: </a:t>
            </a:r>
            <a:r>
              <a:rPr lang="en-US" i="1" dirty="0" err="1" smtClean="0"/>
              <a:t>z</a:t>
            </a:r>
            <a:r>
              <a:rPr lang="en-US" i="1" dirty="0" smtClean="0"/>
              <a:t>-scores, </a:t>
            </a:r>
            <a:r>
              <a:rPr lang="en-US" i="1" dirty="0" err="1" smtClean="0"/>
              <a:t>p</a:t>
            </a:r>
            <a:r>
              <a:rPr lang="en-US" i="1" dirty="0" smtClean="0"/>
              <a:t>-values, and test statistics</a:t>
            </a:r>
          </a:p>
          <a:p>
            <a:pPr lvl="1"/>
            <a:r>
              <a:rPr lang="en-US" i="1" dirty="0" smtClean="0"/>
              <a:t>5) Paired and independent samples </a:t>
            </a:r>
            <a:r>
              <a:rPr lang="en-US" i="1" dirty="0" err="1" smtClean="0"/>
              <a:t>t</a:t>
            </a:r>
            <a:r>
              <a:rPr lang="en-US" i="1" dirty="0" smtClean="0"/>
              <a:t>-tests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are these represented as concepts in statistics</a:t>
            </a:r>
          </a:p>
          <a:p>
            <a:pPr lvl="1"/>
            <a:r>
              <a:rPr lang="en-US" i="1" dirty="0" smtClean="0">
                <a:solidFill>
                  <a:srgbClr val="7F7F7F"/>
                </a:solidFill>
              </a:rPr>
              <a:t>1) Frequency distributions and statistical parameters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2) Sampling distributions and sample statistics</a:t>
            </a:r>
          </a:p>
          <a:p>
            <a:pPr lvl="1"/>
            <a:r>
              <a:rPr lang="en-US" i="1" dirty="0" smtClean="0"/>
              <a:t>3) The normal distribution as an explanatory statistical model</a:t>
            </a:r>
          </a:p>
          <a:p>
            <a:pPr lvl="1"/>
            <a:r>
              <a:rPr lang="en-US" i="1" dirty="0" smtClean="0"/>
              <a:t>4) Hypothesis testing: </a:t>
            </a:r>
            <a:r>
              <a:rPr lang="en-US" i="1" dirty="0" err="1" smtClean="0"/>
              <a:t>z</a:t>
            </a:r>
            <a:r>
              <a:rPr lang="en-US" i="1" dirty="0" smtClean="0"/>
              <a:t>-scores, </a:t>
            </a:r>
            <a:r>
              <a:rPr lang="en-US" i="1" dirty="0" err="1" smtClean="0"/>
              <a:t>p</a:t>
            </a:r>
            <a:r>
              <a:rPr lang="en-US" i="1" dirty="0" smtClean="0"/>
              <a:t>-values, and test statistics</a:t>
            </a:r>
          </a:p>
          <a:p>
            <a:pPr lvl="1"/>
            <a:r>
              <a:rPr lang="en-US" i="1" dirty="0" smtClean="0"/>
              <a:t>5) Paired and independent samples </a:t>
            </a:r>
            <a:r>
              <a:rPr lang="en-US" i="1" dirty="0" err="1" smtClean="0"/>
              <a:t>t</a:t>
            </a:r>
            <a:r>
              <a:rPr lang="en-US" i="1" dirty="0" smtClean="0"/>
              <a:t>-tests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Scenario: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Sociologist employed by a mining company to measure chronic stress among employees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Research question: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Are workers at this mine suffering from chronic stress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Operational definition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Chronic stress is elevated levels of blood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cortisol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Dependant variable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Blood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cortisol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 mcg/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Null hypothesis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Normal blood </a:t>
            </a:r>
            <a:r>
              <a:rPr lang="en-US" dirty="0" err="1" smtClean="0">
                <a:solidFill>
                  <a:srgbClr val="7F7F7F"/>
                </a:solidFill>
              </a:rPr>
              <a:t>cortisol</a:t>
            </a:r>
            <a:r>
              <a:rPr lang="en-US" dirty="0" smtClean="0">
                <a:solidFill>
                  <a:srgbClr val="7F7F7F"/>
                </a:solidFill>
              </a:rPr>
              <a:t> range = 6 - 23 mcg/</a:t>
            </a:r>
            <a:r>
              <a:rPr lang="en-US" dirty="0" err="1" smtClean="0">
                <a:solidFill>
                  <a:srgbClr val="7F7F7F"/>
                </a:solidFill>
              </a:rPr>
              <a:t>dL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Mine’s workers do not have higher blood </a:t>
            </a:r>
            <a:r>
              <a:rPr lang="en-US" dirty="0" err="1" smtClean="0">
                <a:solidFill>
                  <a:srgbClr val="7F7F7F"/>
                </a:solidFill>
              </a:rPr>
              <a:t>cortisol</a:t>
            </a:r>
            <a:r>
              <a:rPr lang="en-US" dirty="0" smtClean="0">
                <a:solidFill>
                  <a:srgbClr val="7F7F7F"/>
                </a:solidFill>
              </a:rPr>
              <a:t> than 23 mcg/</a:t>
            </a:r>
            <a:r>
              <a:rPr lang="en-US" dirty="0" err="1" smtClean="0">
                <a:solidFill>
                  <a:srgbClr val="7F7F7F"/>
                </a:solidFill>
              </a:rPr>
              <a:t>dL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Alternative hypothesis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Mine’s workers do have higher blood </a:t>
            </a:r>
            <a:r>
              <a:rPr lang="en-US" dirty="0" err="1" smtClean="0">
                <a:solidFill>
                  <a:srgbClr val="7F7F7F"/>
                </a:solidFill>
              </a:rPr>
              <a:t>cortisol</a:t>
            </a:r>
            <a:r>
              <a:rPr lang="en-US" dirty="0" smtClean="0">
                <a:solidFill>
                  <a:srgbClr val="7F7F7F"/>
                </a:solidFill>
              </a:rPr>
              <a:t> than 23 mcg/</a:t>
            </a:r>
            <a:r>
              <a:rPr lang="en-US" dirty="0" err="1" smtClean="0">
                <a:solidFill>
                  <a:srgbClr val="7F7F7F"/>
                </a:solidFill>
              </a:rPr>
              <a:t>dL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Two ways to do the research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Collect data from all miners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Collect data from a sample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5"/>
          <p:cNvGrpSpPr/>
          <p:nvPr/>
        </p:nvGrpSpPr>
        <p:grpSpPr>
          <a:xfrm>
            <a:off x="533400" y="762000"/>
            <a:ext cx="4343400" cy="3429000"/>
            <a:chOff x="533400" y="762000"/>
            <a:chExt cx="4343400" cy="3429000"/>
          </a:xfrm>
        </p:grpSpPr>
        <p:sp>
          <p:nvSpPr>
            <p:cNvPr id="4" name="Cloud 3"/>
            <p:cNvSpPr/>
            <p:nvPr/>
          </p:nvSpPr>
          <p:spPr>
            <a:xfrm>
              <a:off x="533400" y="762000"/>
              <a:ext cx="4343400" cy="3429000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13716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1676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295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1066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1524000" y="1905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12192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iley Face 15"/>
            <p:cNvSpPr/>
            <p:nvPr/>
          </p:nvSpPr>
          <p:spPr>
            <a:xfrm>
              <a:off x="1981200" y="1524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16764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iley Face 25"/>
            <p:cNvSpPr/>
            <p:nvPr/>
          </p:nvSpPr>
          <p:spPr>
            <a:xfrm>
              <a:off x="4191000" y="23241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971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iley Face 27"/>
            <p:cNvSpPr/>
            <p:nvPr/>
          </p:nvSpPr>
          <p:spPr>
            <a:xfrm>
              <a:off x="2590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iley Face 28"/>
            <p:cNvSpPr/>
            <p:nvPr/>
          </p:nvSpPr>
          <p:spPr>
            <a:xfrm>
              <a:off x="23622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/>
            <p:cNvSpPr/>
            <p:nvPr/>
          </p:nvSpPr>
          <p:spPr>
            <a:xfrm>
              <a:off x="2819400" y="1828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iley Face 30"/>
            <p:cNvSpPr/>
            <p:nvPr/>
          </p:nvSpPr>
          <p:spPr>
            <a:xfrm>
              <a:off x="36957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/>
            <p:cNvSpPr/>
            <p:nvPr/>
          </p:nvSpPr>
          <p:spPr>
            <a:xfrm>
              <a:off x="3276600" y="1447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2971800" y="1524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17145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2209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iley Face 35"/>
            <p:cNvSpPr/>
            <p:nvPr/>
          </p:nvSpPr>
          <p:spPr>
            <a:xfrm>
              <a:off x="1828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iley Face 36"/>
            <p:cNvSpPr/>
            <p:nvPr/>
          </p:nvSpPr>
          <p:spPr>
            <a:xfrm>
              <a:off x="11430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iley Face 37"/>
            <p:cNvSpPr/>
            <p:nvPr/>
          </p:nvSpPr>
          <p:spPr>
            <a:xfrm>
              <a:off x="1600200" y="26289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1143000" y="3048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iley Face 39"/>
            <p:cNvSpPr/>
            <p:nvPr/>
          </p:nvSpPr>
          <p:spPr>
            <a:xfrm>
              <a:off x="25146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iley Face 40"/>
            <p:cNvSpPr/>
            <p:nvPr/>
          </p:nvSpPr>
          <p:spPr>
            <a:xfrm>
              <a:off x="2095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iley Face 41"/>
            <p:cNvSpPr/>
            <p:nvPr/>
          </p:nvSpPr>
          <p:spPr>
            <a:xfrm>
              <a:off x="1981200" y="32004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iley Face 42"/>
            <p:cNvSpPr/>
            <p:nvPr/>
          </p:nvSpPr>
          <p:spPr>
            <a:xfrm>
              <a:off x="2476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iley Face 43"/>
            <p:cNvSpPr/>
            <p:nvPr/>
          </p:nvSpPr>
          <p:spPr>
            <a:xfrm>
              <a:off x="21336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iley Face 44"/>
            <p:cNvSpPr/>
            <p:nvPr/>
          </p:nvSpPr>
          <p:spPr>
            <a:xfrm>
              <a:off x="1676400" y="3276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iley Face 45"/>
            <p:cNvSpPr/>
            <p:nvPr/>
          </p:nvSpPr>
          <p:spPr>
            <a:xfrm>
              <a:off x="2133600" y="3505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iley Face 46"/>
            <p:cNvSpPr/>
            <p:nvPr/>
          </p:nvSpPr>
          <p:spPr>
            <a:xfrm>
              <a:off x="1828800" y="3581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iley Face 47"/>
            <p:cNvSpPr/>
            <p:nvPr/>
          </p:nvSpPr>
          <p:spPr>
            <a:xfrm>
              <a:off x="25146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iley Face 48"/>
            <p:cNvSpPr/>
            <p:nvPr/>
          </p:nvSpPr>
          <p:spPr>
            <a:xfrm>
              <a:off x="2667000" y="36195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iley Face 49"/>
            <p:cNvSpPr/>
            <p:nvPr/>
          </p:nvSpPr>
          <p:spPr>
            <a:xfrm>
              <a:off x="3086100" y="2590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iley Face 50"/>
            <p:cNvSpPr/>
            <p:nvPr/>
          </p:nvSpPr>
          <p:spPr>
            <a:xfrm>
              <a:off x="33909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iley Face 51"/>
            <p:cNvSpPr/>
            <p:nvPr/>
          </p:nvSpPr>
          <p:spPr>
            <a:xfrm>
              <a:off x="3162300" y="18669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iley Face 52"/>
            <p:cNvSpPr/>
            <p:nvPr/>
          </p:nvSpPr>
          <p:spPr>
            <a:xfrm>
              <a:off x="27813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iley Face 53"/>
            <p:cNvSpPr/>
            <p:nvPr/>
          </p:nvSpPr>
          <p:spPr>
            <a:xfrm>
              <a:off x="32385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iley Face 54"/>
            <p:cNvSpPr/>
            <p:nvPr/>
          </p:nvSpPr>
          <p:spPr>
            <a:xfrm>
              <a:off x="2933700" y="2971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iley Face 55"/>
            <p:cNvSpPr/>
            <p:nvPr/>
          </p:nvSpPr>
          <p:spPr>
            <a:xfrm>
              <a:off x="3695700" y="25146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iley Face 56"/>
            <p:cNvSpPr/>
            <p:nvPr/>
          </p:nvSpPr>
          <p:spPr>
            <a:xfrm>
              <a:off x="29337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3733800" y="990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iley Face 58"/>
            <p:cNvSpPr/>
            <p:nvPr/>
          </p:nvSpPr>
          <p:spPr>
            <a:xfrm>
              <a:off x="4114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3733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iley Face 60"/>
            <p:cNvSpPr/>
            <p:nvPr/>
          </p:nvSpPr>
          <p:spPr>
            <a:xfrm>
              <a:off x="3505200" y="1752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iley Face 61"/>
            <p:cNvSpPr/>
            <p:nvPr/>
          </p:nvSpPr>
          <p:spPr>
            <a:xfrm>
              <a:off x="39624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iley Face 62"/>
            <p:cNvSpPr/>
            <p:nvPr/>
          </p:nvSpPr>
          <p:spPr>
            <a:xfrm>
              <a:off x="3657600" y="2057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iley Face 63"/>
            <p:cNvSpPr/>
            <p:nvPr/>
          </p:nvSpPr>
          <p:spPr>
            <a:xfrm>
              <a:off x="4419600" y="16002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iley Face 64"/>
            <p:cNvSpPr/>
            <p:nvPr/>
          </p:nvSpPr>
          <p:spPr>
            <a:xfrm>
              <a:off x="4114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990600" y="304800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 </a:t>
            </a:r>
          </a:p>
          <a:p>
            <a:r>
              <a:rPr lang="en-US" i="1" dirty="0" err="1" smtClean="0"/>
              <a:t>n</a:t>
            </a:r>
            <a:r>
              <a:rPr lang="en-US" dirty="0" smtClean="0"/>
              <a:t> = 48</a:t>
            </a:r>
            <a:endParaRPr lang="en-US" dirty="0"/>
          </a:p>
        </p:txBody>
      </p:sp>
      <p:grpSp>
        <p:nvGrpSpPr>
          <p:cNvPr id="3" name="Group 108"/>
          <p:cNvGrpSpPr/>
          <p:nvPr/>
        </p:nvGrpSpPr>
        <p:grpSpPr>
          <a:xfrm>
            <a:off x="6781800" y="228600"/>
            <a:ext cx="2057400" cy="1830169"/>
            <a:chOff x="5410200" y="798731"/>
            <a:chExt cx="2057400" cy="1830169"/>
          </a:xfrm>
        </p:grpSpPr>
        <p:sp>
          <p:nvSpPr>
            <p:cNvPr id="89" name="Oval 88"/>
            <p:cNvSpPr/>
            <p:nvPr/>
          </p:nvSpPr>
          <p:spPr>
            <a:xfrm>
              <a:off x="5410200" y="798731"/>
              <a:ext cx="2057400" cy="183016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iley Face 90"/>
            <p:cNvSpPr/>
            <p:nvPr/>
          </p:nvSpPr>
          <p:spPr>
            <a:xfrm>
              <a:off x="6019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iley Face 92"/>
            <p:cNvSpPr/>
            <p:nvPr/>
          </p:nvSpPr>
          <p:spPr>
            <a:xfrm>
              <a:off x="6324600" y="10668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iley Face 93"/>
            <p:cNvSpPr/>
            <p:nvPr/>
          </p:nvSpPr>
          <p:spPr>
            <a:xfrm>
              <a:off x="5943600" y="10668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iley Face 94"/>
            <p:cNvSpPr/>
            <p:nvPr/>
          </p:nvSpPr>
          <p:spPr>
            <a:xfrm>
              <a:off x="5715000" y="14478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iley Face 95"/>
            <p:cNvSpPr/>
            <p:nvPr/>
          </p:nvSpPr>
          <p:spPr>
            <a:xfrm>
              <a:off x="61722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iley Face 96"/>
            <p:cNvSpPr/>
            <p:nvPr/>
          </p:nvSpPr>
          <p:spPr>
            <a:xfrm>
              <a:off x="5867400" y="17526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iley Face 97"/>
            <p:cNvSpPr/>
            <p:nvPr/>
          </p:nvSpPr>
          <p:spPr>
            <a:xfrm>
              <a:off x="6629400" y="1295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iley Face 98"/>
            <p:cNvSpPr/>
            <p:nvPr/>
          </p:nvSpPr>
          <p:spPr>
            <a:xfrm>
              <a:off x="63246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iley Face 99"/>
            <p:cNvSpPr/>
            <p:nvPr/>
          </p:nvSpPr>
          <p:spPr>
            <a:xfrm>
              <a:off x="66294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iley Face 100"/>
            <p:cNvSpPr/>
            <p:nvPr/>
          </p:nvSpPr>
          <p:spPr>
            <a:xfrm>
              <a:off x="69342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iley Face 101"/>
            <p:cNvSpPr/>
            <p:nvPr/>
          </p:nvSpPr>
          <p:spPr>
            <a:xfrm>
              <a:off x="65532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iley Face 102"/>
            <p:cNvSpPr/>
            <p:nvPr/>
          </p:nvSpPr>
          <p:spPr>
            <a:xfrm>
              <a:off x="6324600" y="2057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iley Face 103"/>
            <p:cNvSpPr/>
            <p:nvPr/>
          </p:nvSpPr>
          <p:spPr>
            <a:xfrm>
              <a:off x="6705600" y="990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iley Face 104"/>
            <p:cNvSpPr/>
            <p:nvPr/>
          </p:nvSpPr>
          <p:spPr>
            <a:xfrm>
              <a:off x="6019800" y="2057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miley Face 105"/>
            <p:cNvSpPr/>
            <p:nvPr/>
          </p:nvSpPr>
          <p:spPr>
            <a:xfrm>
              <a:off x="6934200" y="13716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iley Face 106"/>
            <p:cNvSpPr/>
            <p:nvPr/>
          </p:nvSpPr>
          <p:spPr>
            <a:xfrm>
              <a:off x="69342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Bent Arrow 107"/>
          <p:cNvSpPr/>
          <p:nvPr/>
        </p:nvSpPr>
        <p:spPr>
          <a:xfrm rot="588136">
            <a:off x="4204037" y="145847"/>
            <a:ext cx="2642413" cy="1098259"/>
          </a:xfrm>
          <a:prstGeom prst="bentArrow">
            <a:avLst>
              <a:gd name="adj1" fmla="val 25466"/>
              <a:gd name="adj2" fmla="val 20075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Content Placeholder 82"/>
          <p:cNvSpPr>
            <a:spLocks noGrp="1"/>
          </p:cNvSpPr>
          <p:nvPr>
            <p:ph sz="half" idx="2"/>
          </p:nvPr>
        </p:nvSpPr>
        <p:spPr>
          <a:xfrm>
            <a:off x="5219700" y="1562100"/>
            <a:ext cx="2400300" cy="5295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Sample scores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= 31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2</a:t>
            </a:r>
            <a:r>
              <a:rPr lang="en-US" sz="1600" dirty="0" smtClean="0"/>
              <a:t> = 31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= 27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4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5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6</a:t>
            </a:r>
            <a:r>
              <a:rPr lang="en-US" sz="1600" dirty="0" smtClean="0"/>
              <a:t> = 34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7</a:t>
            </a:r>
            <a:r>
              <a:rPr lang="en-US" sz="1600" dirty="0" smtClean="0"/>
              <a:t> = 28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8</a:t>
            </a:r>
            <a:r>
              <a:rPr lang="en-US" sz="1600" dirty="0" smtClean="0"/>
              <a:t> = 21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9</a:t>
            </a:r>
            <a:r>
              <a:rPr lang="en-US" sz="1600" dirty="0" smtClean="0"/>
              <a:t> = 21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10</a:t>
            </a:r>
            <a:r>
              <a:rPr lang="en-US" sz="1600" dirty="0" smtClean="0"/>
              <a:t> = 26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11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12</a:t>
            </a:r>
            <a:r>
              <a:rPr lang="en-US" sz="1600" dirty="0" smtClean="0"/>
              <a:t> = 35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13</a:t>
            </a:r>
            <a:r>
              <a:rPr lang="en-US" sz="1600" dirty="0" smtClean="0"/>
              <a:t> = 25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14</a:t>
            </a:r>
            <a:r>
              <a:rPr lang="en-US" sz="1600" dirty="0" smtClean="0"/>
              <a:t> = 27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15</a:t>
            </a:r>
            <a:r>
              <a:rPr lang="en-US" sz="1600" dirty="0" smtClean="0"/>
              <a:t> = 22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16</a:t>
            </a:r>
            <a:r>
              <a:rPr lang="en-US" sz="1600" dirty="0" smtClean="0"/>
              <a:t> = 20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315200" y="2249269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</a:t>
            </a:r>
          </a:p>
          <a:p>
            <a:r>
              <a:rPr lang="en-US" i="1" dirty="0" err="1" smtClean="0"/>
              <a:t>n</a:t>
            </a:r>
            <a:r>
              <a:rPr lang="en-US" dirty="0" smtClean="0"/>
              <a:t> = 16</a:t>
            </a:r>
            <a:endParaRPr lang="en-US" dirty="0"/>
          </a:p>
        </p:txBody>
      </p:sp>
      <p:sp>
        <p:nvSpPr>
          <p:cNvPr id="112" name="Content Placeholder 82"/>
          <p:cNvSpPr>
            <a:spLocks noGrp="1"/>
          </p:cNvSpPr>
          <p:nvPr>
            <p:ph sz="half" idx="2"/>
          </p:nvPr>
        </p:nvSpPr>
        <p:spPr>
          <a:xfrm>
            <a:off x="457200" y="4191000"/>
            <a:ext cx="3657600" cy="23241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Sample average</a:t>
            </a:r>
          </a:p>
          <a:p>
            <a:r>
              <a:rPr lang="en-US" sz="1600" dirty="0" smtClean="0"/>
              <a:t>Average = add up all the scores, and divide by the number of scores</a:t>
            </a:r>
          </a:p>
          <a:p>
            <a:r>
              <a:rPr lang="en-US" sz="1600" dirty="0" smtClean="0"/>
              <a:t>i.e. (</a:t>
            </a:r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+ x</a:t>
            </a:r>
            <a:r>
              <a:rPr lang="en-US" sz="1600" i="1" baseline="-25000" dirty="0" smtClean="0"/>
              <a:t>2</a:t>
            </a:r>
            <a:r>
              <a:rPr lang="en-US" sz="1600" i="1" dirty="0" smtClean="0"/>
              <a:t> + x</a:t>
            </a:r>
            <a:r>
              <a:rPr lang="en-US" sz="1600" i="1" baseline="-25000" dirty="0" smtClean="0"/>
              <a:t>3</a:t>
            </a:r>
            <a:r>
              <a:rPr lang="en-US" sz="1600" i="1" dirty="0" smtClean="0"/>
              <a:t>+ x</a:t>
            </a:r>
            <a:r>
              <a:rPr lang="en-US" sz="1600" i="1" baseline="-25000" dirty="0" smtClean="0"/>
              <a:t>4 </a:t>
            </a:r>
            <a:r>
              <a:rPr lang="en-US" sz="1600" i="1" dirty="0" smtClean="0"/>
              <a:t>…</a:t>
            </a:r>
            <a:r>
              <a:rPr lang="en-US" sz="1600" dirty="0" smtClean="0"/>
              <a:t>+ </a:t>
            </a:r>
            <a:r>
              <a:rPr lang="en-US" sz="1600" i="1" dirty="0" smtClean="0"/>
              <a:t>x</a:t>
            </a:r>
            <a:r>
              <a:rPr lang="en-US" sz="1600" i="1" baseline="-25000" dirty="0" smtClean="0"/>
              <a:t>16</a:t>
            </a:r>
            <a:r>
              <a:rPr lang="en-US" sz="1600" dirty="0" smtClean="0"/>
              <a:t>) /16</a:t>
            </a:r>
          </a:p>
          <a:p>
            <a:pPr>
              <a:buNone/>
            </a:pPr>
            <a:endParaRPr lang="en-US" sz="1600" dirty="0" smtClean="0"/>
          </a:p>
          <a:p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7000875" y="3657600"/>
          <a:ext cx="1543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4" imgW="723600" imgH="431640" progId="Equation.3">
                  <p:embed/>
                </p:oleObj>
              </mc:Choice>
              <mc:Fallback>
                <p:oleObj name="Equation" r:id="rId4" imgW="7236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3657600"/>
                        <a:ext cx="15430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6920651" y="3124200"/>
            <a:ext cx="189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Parameter</a:t>
            </a:r>
          </a:p>
          <a:p>
            <a:r>
              <a:rPr lang="en-US" dirty="0" smtClean="0"/>
              <a:t>Population mean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781800" y="2971800"/>
            <a:ext cx="2057400" cy="1524000"/>
          </a:xfrm>
          <a:prstGeom prst="line">
            <a:avLst/>
          </a:prstGeom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781800" y="2971800"/>
            <a:ext cx="2038350" cy="1524000"/>
          </a:xfrm>
          <a:prstGeom prst="line">
            <a:avLst/>
          </a:prstGeom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Object 2"/>
          <p:cNvGraphicFramePr>
            <a:graphicFrameLocks noChangeAspect="1"/>
          </p:cNvGraphicFramePr>
          <p:nvPr/>
        </p:nvGraphicFramePr>
        <p:xfrm>
          <a:off x="7000875" y="5410200"/>
          <a:ext cx="1543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6" imgW="698400" imgH="431640" progId="Equation.3">
                  <p:embed/>
                </p:oleObj>
              </mc:Choice>
              <mc:Fallback>
                <p:oleObj name="Equation" r:id="rId6" imgW="698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5410200"/>
                        <a:ext cx="15430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6781801" y="4876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Parameter </a:t>
            </a:r>
            <a:r>
              <a:rPr lang="en-US" b="1" i="1" u="sng" dirty="0" smtClean="0">
                <a:solidFill>
                  <a:srgbClr val="FF0000"/>
                </a:solidFill>
              </a:rPr>
              <a:t>Estimate</a:t>
            </a:r>
          </a:p>
          <a:p>
            <a:r>
              <a:rPr lang="en-US" u="sng" dirty="0" smtClean="0"/>
              <a:t>Sample</a:t>
            </a:r>
            <a:r>
              <a:rPr lang="en-US" dirty="0" smtClean="0"/>
              <a:t> mean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0" y="58674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Population mean = average score of population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Sample mean = estimation of average score based on the sample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6858000" y="5486400"/>
            <a:ext cx="533400" cy="609600"/>
          </a:xfrm>
          <a:prstGeom prst="ellipse">
            <a:avLst/>
          </a:prstGeom>
          <a:noFill/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hape 130"/>
          <p:cNvCxnSpPr>
            <a:endCxn id="127" idx="2"/>
          </p:cNvCxnSpPr>
          <p:nvPr/>
        </p:nvCxnSpPr>
        <p:spPr>
          <a:xfrm rot="5400000">
            <a:off x="6013027" y="4883576"/>
            <a:ext cx="1752598" cy="62651"/>
          </a:xfrm>
          <a:prstGeom prst="curvedConnector4">
            <a:avLst>
              <a:gd name="adj1" fmla="val -322"/>
              <a:gd name="adj2" fmla="val 2039230"/>
            </a:avLst>
          </a:prstGeom>
          <a:ln w="444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920652" y="6248400"/>
            <a:ext cx="16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26.25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8" grpId="0" animBg="1"/>
      <p:bldP spid="110" grpId="0" build="p"/>
      <p:bldP spid="111" grpId="0"/>
      <p:bldP spid="112" grpId="0" build="p"/>
      <p:bldP spid="113" grpId="0"/>
      <p:bldP spid="122" grpId="0"/>
      <p:bldP spid="125" grpId="0"/>
      <p:bldP spid="127" grpId="0" animBg="1"/>
      <p:bldP spid="1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5"/>
          <p:cNvGrpSpPr/>
          <p:nvPr/>
        </p:nvGrpSpPr>
        <p:grpSpPr>
          <a:xfrm>
            <a:off x="533400" y="762000"/>
            <a:ext cx="4343400" cy="3429000"/>
            <a:chOff x="533400" y="762000"/>
            <a:chExt cx="4343400" cy="3429000"/>
          </a:xfrm>
        </p:grpSpPr>
        <p:sp>
          <p:nvSpPr>
            <p:cNvPr id="4" name="Cloud 3"/>
            <p:cNvSpPr/>
            <p:nvPr/>
          </p:nvSpPr>
          <p:spPr>
            <a:xfrm>
              <a:off x="533400" y="762000"/>
              <a:ext cx="4343400" cy="3429000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13716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1676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295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1066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1524000" y="1905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12192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iley Face 15"/>
            <p:cNvSpPr/>
            <p:nvPr/>
          </p:nvSpPr>
          <p:spPr>
            <a:xfrm>
              <a:off x="1981200" y="1524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16764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iley Face 25"/>
            <p:cNvSpPr/>
            <p:nvPr/>
          </p:nvSpPr>
          <p:spPr>
            <a:xfrm>
              <a:off x="4191000" y="23241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971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iley Face 27"/>
            <p:cNvSpPr/>
            <p:nvPr/>
          </p:nvSpPr>
          <p:spPr>
            <a:xfrm>
              <a:off x="2590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iley Face 28"/>
            <p:cNvSpPr/>
            <p:nvPr/>
          </p:nvSpPr>
          <p:spPr>
            <a:xfrm>
              <a:off x="23622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/>
            <p:cNvSpPr/>
            <p:nvPr/>
          </p:nvSpPr>
          <p:spPr>
            <a:xfrm>
              <a:off x="2819400" y="1828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iley Face 30"/>
            <p:cNvSpPr/>
            <p:nvPr/>
          </p:nvSpPr>
          <p:spPr>
            <a:xfrm>
              <a:off x="36957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/>
            <p:cNvSpPr/>
            <p:nvPr/>
          </p:nvSpPr>
          <p:spPr>
            <a:xfrm>
              <a:off x="3276600" y="1447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2971800" y="1524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17145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2209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iley Face 35"/>
            <p:cNvSpPr/>
            <p:nvPr/>
          </p:nvSpPr>
          <p:spPr>
            <a:xfrm>
              <a:off x="1828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iley Face 36"/>
            <p:cNvSpPr/>
            <p:nvPr/>
          </p:nvSpPr>
          <p:spPr>
            <a:xfrm>
              <a:off x="11430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iley Face 37"/>
            <p:cNvSpPr/>
            <p:nvPr/>
          </p:nvSpPr>
          <p:spPr>
            <a:xfrm>
              <a:off x="1600200" y="26289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1143000" y="3048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iley Face 39"/>
            <p:cNvSpPr/>
            <p:nvPr/>
          </p:nvSpPr>
          <p:spPr>
            <a:xfrm>
              <a:off x="25146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iley Face 40"/>
            <p:cNvSpPr/>
            <p:nvPr/>
          </p:nvSpPr>
          <p:spPr>
            <a:xfrm>
              <a:off x="2095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iley Face 41"/>
            <p:cNvSpPr/>
            <p:nvPr/>
          </p:nvSpPr>
          <p:spPr>
            <a:xfrm>
              <a:off x="1981200" y="32004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iley Face 42"/>
            <p:cNvSpPr/>
            <p:nvPr/>
          </p:nvSpPr>
          <p:spPr>
            <a:xfrm>
              <a:off x="2476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iley Face 43"/>
            <p:cNvSpPr/>
            <p:nvPr/>
          </p:nvSpPr>
          <p:spPr>
            <a:xfrm>
              <a:off x="21336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iley Face 44"/>
            <p:cNvSpPr/>
            <p:nvPr/>
          </p:nvSpPr>
          <p:spPr>
            <a:xfrm>
              <a:off x="1676400" y="3276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iley Face 45"/>
            <p:cNvSpPr/>
            <p:nvPr/>
          </p:nvSpPr>
          <p:spPr>
            <a:xfrm>
              <a:off x="2133600" y="3505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iley Face 46"/>
            <p:cNvSpPr/>
            <p:nvPr/>
          </p:nvSpPr>
          <p:spPr>
            <a:xfrm>
              <a:off x="1828800" y="3581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iley Face 47"/>
            <p:cNvSpPr/>
            <p:nvPr/>
          </p:nvSpPr>
          <p:spPr>
            <a:xfrm>
              <a:off x="25146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iley Face 48"/>
            <p:cNvSpPr/>
            <p:nvPr/>
          </p:nvSpPr>
          <p:spPr>
            <a:xfrm>
              <a:off x="2667000" y="36195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iley Face 49"/>
            <p:cNvSpPr/>
            <p:nvPr/>
          </p:nvSpPr>
          <p:spPr>
            <a:xfrm>
              <a:off x="3086100" y="2590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iley Face 50"/>
            <p:cNvSpPr/>
            <p:nvPr/>
          </p:nvSpPr>
          <p:spPr>
            <a:xfrm>
              <a:off x="33909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iley Face 51"/>
            <p:cNvSpPr/>
            <p:nvPr/>
          </p:nvSpPr>
          <p:spPr>
            <a:xfrm>
              <a:off x="3162300" y="18669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iley Face 52"/>
            <p:cNvSpPr/>
            <p:nvPr/>
          </p:nvSpPr>
          <p:spPr>
            <a:xfrm>
              <a:off x="27813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iley Face 53"/>
            <p:cNvSpPr/>
            <p:nvPr/>
          </p:nvSpPr>
          <p:spPr>
            <a:xfrm>
              <a:off x="32385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iley Face 54"/>
            <p:cNvSpPr/>
            <p:nvPr/>
          </p:nvSpPr>
          <p:spPr>
            <a:xfrm>
              <a:off x="2933700" y="2971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iley Face 55"/>
            <p:cNvSpPr/>
            <p:nvPr/>
          </p:nvSpPr>
          <p:spPr>
            <a:xfrm>
              <a:off x="3695700" y="25146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iley Face 56"/>
            <p:cNvSpPr/>
            <p:nvPr/>
          </p:nvSpPr>
          <p:spPr>
            <a:xfrm>
              <a:off x="29337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3733800" y="990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iley Face 58"/>
            <p:cNvSpPr/>
            <p:nvPr/>
          </p:nvSpPr>
          <p:spPr>
            <a:xfrm>
              <a:off x="4114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3733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iley Face 60"/>
            <p:cNvSpPr/>
            <p:nvPr/>
          </p:nvSpPr>
          <p:spPr>
            <a:xfrm>
              <a:off x="3505200" y="1752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iley Face 61"/>
            <p:cNvSpPr/>
            <p:nvPr/>
          </p:nvSpPr>
          <p:spPr>
            <a:xfrm>
              <a:off x="39624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iley Face 62"/>
            <p:cNvSpPr/>
            <p:nvPr/>
          </p:nvSpPr>
          <p:spPr>
            <a:xfrm>
              <a:off x="3657600" y="2057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iley Face 63"/>
            <p:cNvSpPr/>
            <p:nvPr/>
          </p:nvSpPr>
          <p:spPr>
            <a:xfrm>
              <a:off x="4419600" y="16002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iley Face 64"/>
            <p:cNvSpPr/>
            <p:nvPr/>
          </p:nvSpPr>
          <p:spPr>
            <a:xfrm>
              <a:off x="4114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990600" y="304800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 </a:t>
            </a:r>
          </a:p>
          <a:p>
            <a:r>
              <a:rPr lang="en-US" i="1" dirty="0" err="1" smtClean="0"/>
              <a:t>n</a:t>
            </a:r>
            <a:r>
              <a:rPr lang="en-US" dirty="0" smtClean="0"/>
              <a:t> = 48</a:t>
            </a:r>
            <a:endParaRPr lang="en-US" dirty="0"/>
          </a:p>
        </p:txBody>
      </p:sp>
      <p:grpSp>
        <p:nvGrpSpPr>
          <p:cNvPr id="3" name="Group 108"/>
          <p:cNvGrpSpPr/>
          <p:nvPr/>
        </p:nvGrpSpPr>
        <p:grpSpPr>
          <a:xfrm>
            <a:off x="6781800" y="228600"/>
            <a:ext cx="2057400" cy="1830169"/>
            <a:chOff x="5410200" y="798731"/>
            <a:chExt cx="2057400" cy="1830169"/>
          </a:xfrm>
        </p:grpSpPr>
        <p:sp>
          <p:nvSpPr>
            <p:cNvPr id="89" name="Oval 88"/>
            <p:cNvSpPr/>
            <p:nvPr/>
          </p:nvSpPr>
          <p:spPr>
            <a:xfrm>
              <a:off x="5410200" y="798731"/>
              <a:ext cx="2057400" cy="183016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iley Face 90"/>
            <p:cNvSpPr/>
            <p:nvPr/>
          </p:nvSpPr>
          <p:spPr>
            <a:xfrm>
              <a:off x="6019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iley Face 92"/>
            <p:cNvSpPr/>
            <p:nvPr/>
          </p:nvSpPr>
          <p:spPr>
            <a:xfrm>
              <a:off x="6324600" y="10668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iley Face 93"/>
            <p:cNvSpPr/>
            <p:nvPr/>
          </p:nvSpPr>
          <p:spPr>
            <a:xfrm>
              <a:off x="5943600" y="10668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iley Face 94"/>
            <p:cNvSpPr/>
            <p:nvPr/>
          </p:nvSpPr>
          <p:spPr>
            <a:xfrm>
              <a:off x="5715000" y="14478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iley Face 95"/>
            <p:cNvSpPr/>
            <p:nvPr/>
          </p:nvSpPr>
          <p:spPr>
            <a:xfrm>
              <a:off x="61722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iley Face 96"/>
            <p:cNvSpPr/>
            <p:nvPr/>
          </p:nvSpPr>
          <p:spPr>
            <a:xfrm>
              <a:off x="5867400" y="17526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iley Face 97"/>
            <p:cNvSpPr/>
            <p:nvPr/>
          </p:nvSpPr>
          <p:spPr>
            <a:xfrm>
              <a:off x="6629400" y="1295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iley Face 98"/>
            <p:cNvSpPr/>
            <p:nvPr/>
          </p:nvSpPr>
          <p:spPr>
            <a:xfrm>
              <a:off x="63246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iley Face 99"/>
            <p:cNvSpPr/>
            <p:nvPr/>
          </p:nvSpPr>
          <p:spPr>
            <a:xfrm>
              <a:off x="66294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iley Face 100"/>
            <p:cNvSpPr/>
            <p:nvPr/>
          </p:nvSpPr>
          <p:spPr>
            <a:xfrm>
              <a:off x="69342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iley Face 101"/>
            <p:cNvSpPr/>
            <p:nvPr/>
          </p:nvSpPr>
          <p:spPr>
            <a:xfrm>
              <a:off x="65532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iley Face 102"/>
            <p:cNvSpPr/>
            <p:nvPr/>
          </p:nvSpPr>
          <p:spPr>
            <a:xfrm>
              <a:off x="6324600" y="2057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iley Face 103"/>
            <p:cNvSpPr/>
            <p:nvPr/>
          </p:nvSpPr>
          <p:spPr>
            <a:xfrm>
              <a:off x="6705600" y="990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iley Face 104"/>
            <p:cNvSpPr/>
            <p:nvPr/>
          </p:nvSpPr>
          <p:spPr>
            <a:xfrm>
              <a:off x="6019800" y="2057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miley Face 105"/>
            <p:cNvSpPr/>
            <p:nvPr/>
          </p:nvSpPr>
          <p:spPr>
            <a:xfrm>
              <a:off x="6934200" y="13716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iley Face 106"/>
            <p:cNvSpPr/>
            <p:nvPr/>
          </p:nvSpPr>
          <p:spPr>
            <a:xfrm>
              <a:off x="69342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Bent Arrow 107"/>
          <p:cNvSpPr/>
          <p:nvPr/>
        </p:nvSpPr>
        <p:spPr>
          <a:xfrm rot="588136">
            <a:off x="4204037" y="145847"/>
            <a:ext cx="2642413" cy="1098259"/>
          </a:xfrm>
          <a:prstGeom prst="bentArrow">
            <a:avLst>
              <a:gd name="adj1" fmla="val 25466"/>
              <a:gd name="adj2" fmla="val 20075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Content Placeholder 82"/>
          <p:cNvSpPr>
            <a:spLocks noGrp="1"/>
          </p:cNvSpPr>
          <p:nvPr>
            <p:ph sz="half" idx="2"/>
          </p:nvPr>
        </p:nvSpPr>
        <p:spPr>
          <a:xfrm>
            <a:off x="5219700" y="1562100"/>
            <a:ext cx="2400300" cy="5295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Sample scores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= 31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2</a:t>
            </a:r>
            <a:r>
              <a:rPr lang="en-US" sz="1600" dirty="0" smtClean="0"/>
              <a:t> = 31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= 27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4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5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6</a:t>
            </a:r>
            <a:r>
              <a:rPr lang="en-US" sz="1600" dirty="0" smtClean="0"/>
              <a:t> = 34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7</a:t>
            </a:r>
            <a:r>
              <a:rPr lang="en-US" sz="1600" dirty="0" smtClean="0"/>
              <a:t> = 28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8</a:t>
            </a:r>
            <a:r>
              <a:rPr lang="en-US" sz="1600" dirty="0" smtClean="0"/>
              <a:t> = 21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9</a:t>
            </a:r>
            <a:r>
              <a:rPr lang="en-US" sz="1600" dirty="0" smtClean="0"/>
              <a:t> = 21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10</a:t>
            </a:r>
            <a:r>
              <a:rPr lang="en-US" sz="1600" dirty="0" smtClean="0"/>
              <a:t> = 26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11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12</a:t>
            </a:r>
            <a:r>
              <a:rPr lang="en-US" sz="1600" dirty="0" smtClean="0"/>
              <a:t> = 35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13</a:t>
            </a:r>
            <a:r>
              <a:rPr lang="en-US" sz="1600" dirty="0" smtClean="0"/>
              <a:t> = 25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14</a:t>
            </a:r>
            <a:r>
              <a:rPr lang="en-US" sz="1600" dirty="0" smtClean="0"/>
              <a:t> = 27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15</a:t>
            </a:r>
            <a:r>
              <a:rPr lang="en-US" sz="1600" dirty="0" smtClean="0"/>
              <a:t> = 22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16</a:t>
            </a:r>
            <a:r>
              <a:rPr lang="en-US" sz="1600" dirty="0" smtClean="0"/>
              <a:t> = 20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315200" y="2249269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</a:t>
            </a:r>
          </a:p>
          <a:p>
            <a:r>
              <a:rPr lang="en-US" i="1" dirty="0" err="1" smtClean="0"/>
              <a:t>n</a:t>
            </a:r>
            <a:r>
              <a:rPr lang="en-US" dirty="0" smtClean="0"/>
              <a:t> = 16</a:t>
            </a:r>
            <a:endParaRPr lang="en-US" dirty="0"/>
          </a:p>
        </p:txBody>
      </p:sp>
      <p:sp>
        <p:nvSpPr>
          <p:cNvPr id="112" name="Content Placeholder 82"/>
          <p:cNvSpPr>
            <a:spLocks noGrp="1"/>
          </p:cNvSpPr>
          <p:nvPr>
            <p:ph sz="half" idx="2"/>
          </p:nvPr>
        </p:nvSpPr>
        <p:spPr>
          <a:xfrm>
            <a:off x="457200" y="4191000"/>
            <a:ext cx="3657600" cy="23241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Sample average</a:t>
            </a:r>
          </a:p>
          <a:p>
            <a:r>
              <a:rPr lang="en-US" sz="1600" dirty="0" smtClean="0"/>
              <a:t>Average = add up all the scores, and divide by the number of scores</a:t>
            </a:r>
          </a:p>
          <a:p>
            <a:r>
              <a:rPr lang="en-US" sz="1600" dirty="0" smtClean="0"/>
              <a:t>i.e. (</a:t>
            </a:r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+ x</a:t>
            </a:r>
            <a:r>
              <a:rPr lang="en-US" sz="1600" i="1" baseline="-25000" dirty="0" smtClean="0"/>
              <a:t>2</a:t>
            </a:r>
            <a:r>
              <a:rPr lang="en-US" sz="1600" i="1" dirty="0" smtClean="0"/>
              <a:t> + x</a:t>
            </a:r>
            <a:r>
              <a:rPr lang="en-US" sz="1600" i="1" baseline="-25000" dirty="0" smtClean="0"/>
              <a:t>3</a:t>
            </a:r>
            <a:r>
              <a:rPr lang="en-US" sz="1600" i="1" dirty="0" smtClean="0"/>
              <a:t>+ x</a:t>
            </a:r>
            <a:r>
              <a:rPr lang="en-US" sz="1600" i="1" baseline="-25000" dirty="0" smtClean="0"/>
              <a:t>4 </a:t>
            </a:r>
            <a:r>
              <a:rPr lang="en-US" sz="1600" i="1" dirty="0" smtClean="0"/>
              <a:t>…</a:t>
            </a:r>
            <a:r>
              <a:rPr lang="en-US" sz="1600" dirty="0" smtClean="0"/>
              <a:t>+ </a:t>
            </a:r>
            <a:r>
              <a:rPr lang="en-US" sz="1600" i="1" dirty="0" smtClean="0"/>
              <a:t>x</a:t>
            </a:r>
            <a:r>
              <a:rPr lang="en-US" sz="1600" i="1" baseline="-25000" dirty="0" smtClean="0"/>
              <a:t>16</a:t>
            </a:r>
            <a:r>
              <a:rPr lang="en-US" sz="1600" dirty="0" smtClean="0"/>
              <a:t>) /16</a:t>
            </a:r>
          </a:p>
          <a:p>
            <a:pPr>
              <a:buNone/>
            </a:pPr>
            <a:endParaRPr lang="en-US" sz="1600" dirty="0" smtClean="0"/>
          </a:p>
          <a:p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7000875" y="3657600"/>
          <a:ext cx="1543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2" name="Equation" r:id="rId4" imgW="723600" imgH="431640" progId="Equation.3">
                  <p:embed/>
                </p:oleObj>
              </mc:Choice>
              <mc:Fallback>
                <p:oleObj name="Equation" r:id="rId4" imgW="7236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3657600"/>
                        <a:ext cx="15430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6920651" y="3124200"/>
            <a:ext cx="189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Parameter</a:t>
            </a:r>
          </a:p>
          <a:p>
            <a:r>
              <a:rPr lang="en-US" dirty="0" smtClean="0"/>
              <a:t>Population mean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781800" y="2971800"/>
            <a:ext cx="2057400" cy="1524000"/>
          </a:xfrm>
          <a:prstGeom prst="line">
            <a:avLst/>
          </a:prstGeom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781800" y="2971800"/>
            <a:ext cx="2038350" cy="1524000"/>
          </a:xfrm>
          <a:prstGeom prst="line">
            <a:avLst/>
          </a:prstGeom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Object 2"/>
          <p:cNvGraphicFramePr>
            <a:graphicFrameLocks noChangeAspect="1"/>
          </p:cNvGraphicFramePr>
          <p:nvPr/>
        </p:nvGraphicFramePr>
        <p:xfrm>
          <a:off x="7000875" y="5410200"/>
          <a:ext cx="1543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3" name="Equation" r:id="rId6" imgW="698400" imgH="431640" progId="Equation.3">
                  <p:embed/>
                </p:oleObj>
              </mc:Choice>
              <mc:Fallback>
                <p:oleObj name="Equation" r:id="rId6" imgW="698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5410200"/>
                        <a:ext cx="15430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6781801" y="4876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Parameter </a:t>
            </a:r>
            <a:r>
              <a:rPr lang="en-US" b="1" i="1" u="sng" dirty="0" smtClean="0">
                <a:solidFill>
                  <a:srgbClr val="FF0000"/>
                </a:solidFill>
              </a:rPr>
              <a:t>Estimate</a:t>
            </a:r>
          </a:p>
          <a:p>
            <a:r>
              <a:rPr lang="en-US" u="sng" dirty="0" smtClean="0"/>
              <a:t>Sample</a:t>
            </a:r>
            <a:r>
              <a:rPr lang="en-US" dirty="0" smtClean="0"/>
              <a:t> mean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0" y="5867400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</a:rPr>
              <a:t>Generally: a parameter estimate is a guess about a population’s parameter, from knowledge of the sample </a:t>
            </a:r>
            <a:endParaRPr lang="en-US" b="1" i="1" dirty="0">
              <a:solidFill>
                <a:srgbClr val="00000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6858000" y="5486400"/>
            <a:ext cx="533400" cy="609600"/>
          </a:xfrm>
          <a:prstGeom prst="ellipse">
            <a:avLst/>
          </a:prstGeom>
          <a:noFill/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hape 130"/>
          <p:cNvCxnSpPr>
            <a:endCxn id="127" idx="2"/>
          </p:cNvCxnSpPr>
          <p:nvPr/>
        </p:nvCxnSpPr>
        <p:spPr>
          <a:xfrm rot="5400000">
            <a:off x="6013027" y="4883576"/>
            <a:ext cx="1752598" cy="62651"/>
          </a:xfrm>
          <a:prstGeom prst="curvedConnector4">
            <a:avLst>
              <a:gd name="adj1" fmla="val -322"/>
              <a:gd name="adj2" fmla="val 2039230"/>
            </a:avLst>
          </a:prstGeom>
          <a:ln w="444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920652" y="6248400"/>
            <a:ext cx="16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26.25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standard deviation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σ</a:t>
            </a:r>
            <a:r>
              <a:rPr lang="en-US" dirty="0" smtClean="0"/>
              <a:t>is the population standard deviation, a </a:t>
            </a:r>
            <a:r>
              <a:rPr lang="en-US" b="1" i="1" dirty="0" smtClean="0">
                <a:solidFill>
                  <a:srgbClr val="FF0000"/>
                </a:solidFill>
              </a:rPr>
              <a:t>parameter</a:t>
            </a:r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endParaRPr lang="en-US" dirty="0" smtClean="0"/>
          </a:p>
          <a:p>
            <a:endParaRPr lang="en-US" i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s</a:t>
            </a:r>
            <a:r>
              <a:rPr lang="en-US" dirty="0" smtClean="0"/>
              <a:t> is the sample standard deviation, a </a:t>
            </a:r>
            <a:r>
              <a:rPr lang="en-US" b="1" i="1" dirty="0" smtClean="0">
                <a:solidFill>
                  <a:srgbClr val="FF0000"/>
                </a:solidFill>
              </a:rPr>
              <a:t>parameter estimate</a:t>
            </a:r>
            <a:r>
              <a:rPr lang="en-US" dirty="0" smtClean="0"/>
              <a:t>, based on our knowledge of the sample</a:t>
            </a:r>
          </a:p>
          <a:p>
            <a:endParaRPr lang="en-US" dirty="0"/>
          </a:p>
        </p:txBody>
      </p:sp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5160963" y="4419600"/>
          <a:ext cx="27638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Equation" r:id="rId3" imgW="1371600" imgH="482400" progId="Equation.3">
                  <p:embed/>
                </p:oleObj>
              </mc:Choice>
              <mc:Fallback>
                <p:oleObj name="Equation" r:id="rId3" imgW="13716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4419600"/>
                        <a:ext cx="27638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685800" y="31242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Equation" r:id="rId5" imgW="1257120" imgH="482400" progId="Equation.3">
                  <p:embed/>
                </p:oleObj>
              </mc:Choice>
              <mc:Fallback>
                <p:oleObj name="Equation" r:id="rId5" imgW="125712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239000" y="4648200"/>
            <a:ext cx="1676400" cy="1359932"/>
            <a:chOff x="7239000" y="4648200"/>
            <a:chExt cx="1676400" cy="1359932"/>
          </a:xfrm>
        </p:grpSpPr>
        <p:sp>
          <p:nvSpPr>
            <p:cNvPr id="8" name="TextBox 7"/>
            <p:cNvSpPr txBox="1"/>
            <p:nvPr/>
          </p:nvSpPr>
          <p:spPr>
            <a:xfrm>
              <a:off x="7239000" y="56388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mean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315200" y="4648200"/>
              <a:ext cx="5334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endCxn id="9" idx="5"/>
            </p:cNvCxnSpPr>
            <p:nvPr/>
          </p:nvCxnSpPr>
          <p:spPr>
            <a:xfrm rot="16200000" flipV="1">
              <a:off x="7618086" y="5255885"/>
              <a:ext cx="535315" cy="230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53000" y="4914900"/>
            <a:ext cx="1676400" cy="1522631"/>
            <a:chOff x="4953000" y="4914900"/>
            <a:chExt cx="1676400" cy="1522631"/>
          </a:xfrm>
        </p:grpSpPr>
        <p:sp>
          <p:nvSpPr>
            <p:cNvPr id="10" name="Oval 9"/>
            <p:cNvSpPr/>
            <p:nvPr/>
          </p:nvSpPr>
          <p:spPr>
            <a:xfrm>
              <a:off x="5791200" y="4914900"/>
              <a:ext cx="7620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3000" y="57912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(Number of scores) - 1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0"/>
              <a:endCxn id="10" idx="3"/>
            </p:cNvCxnSpPr>
            <p:nvPr/>
          </p:nvCxnSpPr>
          <p:spPr>
            <a:xfrm rot="5400000" flipH="1" flipV="1">
              <a:off x="5636489" y="5524897"/>
              <a:ext cx="421015" cy="1115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553200" y="625286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Why </a:t>
            </a:r>
            <a:r>
              <a:rPr lang="en-US" b="1" i="1" dirty="0" err="1" smtClean="0"/>
              <a:t>n</a:t>
            </a:r>
            <a:r>
              <a:rPr lang="en-US" b="1" i="1" dirty="0" smtClean="0"/>
              <a:t> - 1?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we calculate a parameter in a population</a:t>
            </a:r>
          </a:p>
          <a:p>
            <a:pPr lvl="1"/>
            <a:r>
              <a:rPr lang="en-US" dirty="0" smtClean="0"/>
              <a:t>We have all the information we need </a:t>
            </a:r>
          </a:p>
          <a:p>
            <a:r>
              <a:rPr lang="en-US" dirty="0" smtClean="0"/>
              <a:t>When we use a parameter estimate to estimate a population parameter</a:t>
            </a:r>
          </a:p>
          <a:p>
            <a:pPr lvl="1"/>
            <a:r>
              <a:rPr lang="en-US" dirty="0" smtClean="0"/>
              <a:t>We make a guess with incomplete information </a:t>
            </a:r>
          </a:p>
          <a:p>
            <a:pPr lvl="1"/>
            <a:r>
              <a:rPr lang="en-US" dirty="0" smtClean="0"/>
              <a:t>Sometimes this guess involves assuming certain other parameters can’t change</a:t>
            </a:r>
          </a:p>
          <a:p>
            <a:pPr lvl="2"/>
            <a:r>
              <a:rPr lang="en-US" dirty="0" smtClean="0"/>
              <a:t>E.g. an estimation of standard deviation assumes a certain mean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Therefore we need to</a:t>
            </a:r>
          </a:p>
          <a:p>
            <a:pPr lvl="1"/>
            <a:r>
              <a:rPr lang="en-US" dirty="0" smtClean="0"/>
              <a:t>Adjust our estimation, based on how many parameters we need to assume</a:t>
            </a:r>
          </a:p>
          <a:p>
            <a:r>
              <a:rPr lang="en-US" dirty="0" smtClean="0"/>
              <a:t>We do this when we calculate standard deviation by</a:t>
            </a:r>
          </a:p>
          <a:p>
            <a:pPr lvl="1"/>
            <a:r>
              <a:rPr lang="en-US" dirty="0" smtClean="0"/>
              <a:t>Using </a:t>
            </a:r>
            <a:r>
              <a:rPr lang="en-US" i="1" dirty="0" err="1" smtClean="0"/>
              <a:t>n</a:t>
            </a:r>
            <a:r>
              <a:rPr lang="en-US" dirty="0" smtClean="0"/>
              <a:t> - 1 for standard deviation</a:t>
            </a:r>
          </a:p>
          <a:p>
            <a:pPr lvl="1"/>
            <a:r>
              <a:rPr lang="en-US" dirty="0" smtClean="0"/>
              <a:t>- 1 because we assume 1 parameter</a:t>
            </a:r>
          </a:p>
          <a:p>
            <a:r>
              <a:rPr lang="en-US" dirty="0" smtClean="0"/>
              <a:t>This concept will come up again</a:t>
            </a:r>
          </a:p>
          <a:p>
            <a:pPr lvl="1"/>
            <a:r>
              <a:rPr lang="en-US" dirty="0" smtClean="0"/>
              <a:t>See Field, p36 &amp;</a:t>
            </a:r>
            <a:r>
              <a:rPr lang="en-US" dirty="0" err="1" smtClean="0"/>
              <a:t>wikipedia</a:t>
            </a:r>
            <a:r>
              <a:rPr lang="en-US" i="1" dirty="0" smtClean="0"/>
              <a:t>degrees of freedom </a:t>
            </a:r>
            <a:r>
              <a:rPr lang="en-US" dirty="0" smtClean="0"/>
              <a:t>for further explanation</a:t>
            </a:r>
          </a:p>
          <a:p>
            <a:endParaRPr lang="en-US" dirty="0"/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1066800" y="5791200"/>
          <a:ext cx="27638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9" name="Equation" r:id="rId3" imgW="1371600" imgH="482400" progId="Equation.3">
                  <p:embed/>
                </p:oleObj>
              </mc:Choice>
              <mc:Fallback>
                <p:oleObj name="Equation" r:id="rId3" imgW="13716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91200"/>
                        <a:ext cx="27638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895600" y="5638800"/>
            <a:ext cx="838200" cy="948483"/>
            <a:chOff x="7010400" y="4233117"/>
            <a:chExt cx="838200" cy="948483"/>
          </a:xfrm>
        </p:grpSpPr>
        <p:sp>
          <p:nvSpPr>
            <p:cNvPr id="10" name="Oval 9"/>
            <p:cNvSpPr/>
            <p:nvPr/>
          </p:nvSpPr>
          <p:spPr>
            <a:xfrm>
              <a:off x="7315200" y="4648200"/>
              <a:ext cx="5334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endCxn id="10" idx="1"/>
            </p:cNvCxnSpPr>
            <p:nvPr/>
          </p:nvCxnSpPr>
          <p:spPr>
            <a:xfrm rot="16200000" flipH="1">
              <a:off x="6955259" y="4288258"/>
              <a:ext cx="493197" cy="3829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parameter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 estimates can be better or worse</a:t>
            </a:r>
          </a:p>
          <a:p>
            <a:pPr lvl="1"/>
            <a:r>
              <a:rPr lang="en-US" dirty="0" smtClean="0"/>
              <a:t>In our case, parameter </a:t>
            </a:r>
            <a:r>
              <a:rPr lang="en-US" i="1" dirty="0" smtClean="0"/>
              <a:t>µ</a:t>
            </a:r>
            <a:r>
              <a:rPr lang="en-US" dirty="0" smtClean="0"/>
              <a:t> = 24.48, parameter estimate </a:t>
            </a:r>
            <a:r>
              <a:rPr lang="en-US" i="1" dirty="0" err="1" smtClean="0"/>
              <a:t>x</a:t>
            </a:r>
            <a:r>
              <a:rPr lang="en-US" dirty="0" smtClean="0"/>
              <a:t> = 26.25</a:t>
            </a:r>
          </a:p>
          <a:p>
            <a:r>
              <a:rPr lang="en-US" dirty="0" smtClean="0"/>
              <a:t>What makes a parameter estimate better or worse</a:t>
            </a:r>
          </a:p>
          <a:p>
            <a:pPr lvl="1"/>
            <a:r>
              <a:rPr lang="en-US" dirty="0" smtClean="0"/>
              <a:t>Representativeness of sample</a:t>
            </a:r>
          </a:p>
          <a:p>
            <a:pPr lvl="2"/>
            <a:r>
              <a:rPr lang="en-US" dirty="0" smtClean="0"/>
              <a:t>Think back to external validity – Truman election</a:t>
            </a:r>
          </a:p>
          <a:p>
            <a:pPr lvl="1"/>
            <a:r>
              <a:rPr lang="en-US" dirty="0" smtClean="0"/>
              <a:t>Sample size</a:t>
            </a:r>
          </a:p>
          <a:p>
            <a:pPr lvl="2"/>
            <a:r>
              <a:rPr lang="en-US" dirty="0" smtClean="0"/>
              <a:t>Bigger samples give better parameter estimates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668588" y="2667000"/>
            <a:ext cx="150812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3400" y="7620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371600" y="1600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1676400" y="1295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295400" y="1295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066800" y="1676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1524000" y="1905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12192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1981200" y="152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676400" y="1600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4191000" y="2324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2971800" y="121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2590800" y="1219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362200" y="1600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819400" y="1828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6957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3276600" y="1447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2971800" y="1524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1714500" y="2286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2209800" y="1981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1828800" y="1981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11430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1600200" y="26289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1143000" y="3048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25146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2095500" y="2514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1981200" y="3200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2476500" y="2514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2133600" y="2895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1676400" y="3276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/>
          <p:cNvSpPr/>
          <p:nvPr/>
        </p:nvSpPr>
        <p:spPr>
          <a:xfrm>
            <a:off x="2133600" y="3505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/>
          <p:cNvSpPr/>
          <p:nvPr/>
        </p:nvSpPr>
        <p:spPr>
          <a:xfrm>
            <a:off x="1828800" y="3581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/>
          <p:cNvSpPr/>
          <p:nvPr/>
        </p:nvSpPr>
        <p:spPr>
          <a:xfrm>
            <a:off x="25146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2667000" y="36195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3086100" y="2590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/>
          <p:cNvSpPr/>
          <p:nvPr/>
        </p:nvSpPr>
        <p:spPr>
          <a:xfrm>
            <a:off x="3390900" y="2286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3162300" y="18669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iley Face 52"/>
          <p:cNvSpPr/>
          <p:nvPr/>
        </p:nvSpPr>
        <p:spPr>
          <a:xfrm>
            <a:off x="27813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/>
          <p:cNvSpPr/>
          <p:nvPr/>
        </p:nvSpPr>
        <p:spPr>
          <a:xfrm>
            <a:off x="3238500" y="2895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iley Face 54"/>
          <p:cNvSpPr/>
          <p:nvPr/>
        </p:nvSpPr>
        <p:spPr>
          <a:xfrm>
            <a:off x="2933700" y="2971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3695700" y="2514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iley Face 56"/>
          <p:cNvSpPr/>
          <p:nvPr/>
        </p:nvSpPr>
        <p:spPr>
          <a:xfrm>
            <a:off x="2933700" y="2286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3733800" y="990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iley Face 58"/>
          <p:cNvSpPr/>
          <p:nvPr/>
        </p:nvSpPr>
        <p:spPr>
          <a:xfrm>
            <a:off x="4114800" y="1371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/>
          <p:cNvSpPr/>
          <p:nvPr/>
        </p:nvSpPr>
        <p:spPr>
          <a:xfrm>
            <a:off x="3733800" y="1371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iley Face 60"/>
          <p:cNvSpPr/>
          <p:nvPr/>
        </p:nvSpPr>
        <p:spPr>
          <a:xfrm>
            <a:off x="3505200" y="1752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iley Face 61"/>
          <p:cNvSpPr/>
          <p:nvPr/>
        </p:nvSpPr>
        <p:spPr>
          <a:xfrm>
            <a:off x="3962400" y="1981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iley Face 62"/>
          <p:cNvSpPr/>
          <p:nvPr/>
        </p:nvSpPr>
        <p:spPr>
          <a:xfrm>
            <a:off x="3657600" y="2057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iley Face 63"/>
          <p:cNvSpPr/>
          <p:nvPr/>
        </p:nvSpPr>
        <p:spPr>
          <a:xfrm>
            <a:off x="4419600" y="160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iley Face 64"/>
          <p:cNvSpPr/>
          <p:nvPr/>
        </p:nvSpPr>
        <p:spPr>
          <a:xfrm>
            <a:off x="4114800" y="1676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90600" y="3926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68" name="Cloud 67"/>
          <p:cNvSpPr/>
          <p:nvPr/>
        </p:nvSpPr>
        <p:spPr>
          <a:xfrm>
            <a:off x="4572000" y="31242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5410200" y="3962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iley Face 69"/>
          <p:cNvSpPr/>
          <p:nvPr/>
        </p:nvSpPr>
        <p:spPr>
          <a:xfrm>
            <a:off x="5715000" y="3657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iley Face 70"/>
          <p:cNvSpPr/>
          <p:nvPr/>
        </p:nvSpPr>
        <p:spPr>
          <a:xfrm>
            <a:off x="5334000" y="3657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5105400" y="4038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562600" y="4267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52578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/>
          <p:cNvSpPr/>
          <p:nvPr/>
        </p:nvSpPr>
        <p:spPr>
          <a:xfrm>
            <a:off x="6019800" y="3886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iley Face 75"/>
          <p:cNvSpPr/>
          <p:nvPr/>
        </p:nvSpPr>
        <p:spPr>
          <a:xfrm>
            <a:off x="5715000" y="3962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iley Face 76"/>
          <p:cNvSpPr/>
          <p:nvPr/>
        </p:nvSpPr>
        <p:spPr>
          <a:xfrm>
            <a:off x="8229600" y="46863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iley Face 77"/>
          <p:cNvSpPr/>
          <p:nvPr/>
        </p:nvSpPr>
        <p:spPr>
          <a:xfrm>
            <a:off x="7010400" y="3581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miley Face 79"/>
          <p:cNvSpPr/>
          <p:nvPr/>
        </p:nvSpPr>
        <p:spPr>
          <a:xfrm>
            <a:off x="6629400" y="3581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iley Face 80"/>
          <p:cNvSpPr/>
          <p:nvPr/>
        </p:nvSpPr>
        <p:spPr>
          <a:xfrm>
            <a:off x="6400800" y="3962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miley Face 81"/>
          <p:cNvSpPr/>
          <p:nvPr/>
        </p:nvSpPr>
        <p:spPr>
          <a:xfrm>
            <a:off x="6858000" y="4191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iley Face 86"/>
          <p:cNvSpPr/>
          <p:nvPr/>
        </p:nvSpPr>
        <p:spPr>
          <a:xfrm>
            <a:off x="77343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miley Face 88"/>
          <p:cNvSpPr/>
          <p:nvPr/>
        </p:nvSpPr>
        <p:spPr>
          <a:xfrm>
            <a:off x="7315200" y="3810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iley Face 90"/>
          <p:cNvSpPr/>
          <p:nvPr/>
        </p:nvSpPr>
        <p:spPr>
          <a:xfrm>
            <a:off x="7010400" y="3886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miley Face 92"/>
          <p:cNvSpPr/>
          <p:nvPr/>
        </p:nvSpPr>
        <p:spPr>
          <a:xfrm>
            <a:off x="5753100" y="4648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/>
          <p:cNvSpPr/>
          <p:nvPr/>
        </p:nvSpPr>
        <p:spPr>
          <a:xfrm>
            <a:off x="6248400" y="4343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iley Face 94"/>
          <p:cNvSpPr/>
          <p:nvPr/>
        </p:nvSpPr>
        <p:spPr>
          <a:xfrm>
            <a:off x="5867400" y="4343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miley Face 95"/>
          <p:cNvSpPr/>
          <p:nvPr/>
        </p:nvSpPr>
        <p:spPr>
          <a:xfrm>
            <a:off x="51816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5638800" y="4991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miley Face 99"/>
          <p:cNvSpPr/>
          <p:nvPr/>
        </p:nvSpPr>
        <p:spPr>
          <a:xfrm>
            <a:off x="5181600" y="541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miley Face 100"/>
          <p:cNvSpPr/>
          <p:nvPr/>
        </p:nvSpPr>
        <p:spPr>
          <a:xfrm>
            <a:off x="65532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miley Face 101"/>
          <p:cNvSpPr/>
          <p:nvPr/>
        </p:nvSpPr>
        <p:spPr>
          <a:xfrm>
            <a:off x="6134100" y="4876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miley Face 102"/>
          <p:cNvSpPr/>
          <p:nvPr/>
        </p:nvSpPr>
        <p:spPr>
          <a:xfrm>
            <a:off x="6019800" y="5562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miley Face 103"/>
          <p:cNvSpPr/>
          <p:nvPr/>
        </p:nvSpPr>
        <p:spPr>
          <a:xfrm>
            <a:off x="6515100" y="4876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miley Face 104"/>
          <p:cNvSpPr/>
          <p:nvPr/>
        </p:nvSpPr>
        <p:spPr>
          <a:xfrm>
            <a:off x="6172200" y="5257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5715000" y="5638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6172200" y="5867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5867400" y="5943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65532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6705600" y="59817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7124700" y="4953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7429500" y="4648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miley Face 112"/>
          <p:cNvSpPr/>
          <p:nvPr/>
        </p:nvSpPr>
        <p:spPr>
          <a:xfrm>
            <a:off x="7200900" y="42291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Smiley Face 113"/>
          <p:cNvSpPr/>
          <p:nvPr/>
        </p:nvSpPr>
        <p:spPr>
          <a:xfrm>
            <a:off x="68199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miley Face 114"/>
          <p:cNvSpPr/>
          <p:nvPr/>
        </p:nvSpPr>
        <p:spPr>
          <a:xfrm>
            <a:off x="7277100" y="5257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miley Face 115"/>
          <p:cNvSpPr/>
          <p:nvPr/>
        </p:nvSpPr>
        <p:spPr>
          <a:xfrm>
            <a:off x="6972300" y="533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miley Face 116"/>
          <p:cNvSpPr/>
          <p:nvPr/>
        </p:nvSpPr>
        <p:spPr>
          <a:xfrm>
            <a:off x="7734300" y="4876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miley Face 117"/>
          <p:cNvSpPr/>
          <p:nvPr/>
        </p:nvSpPr>
        <p:spPr>
          <a:xfrm>
            <a:off x="6972300" y="4648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miley Face 118"/>
          <p:cNvSpPr/>
          <p:nvPr/>
        </p:nvSpPr>
        <p:spPr>
          <a:xfrm>
            <a:off x="7772400" y="3352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miley Face 119"/>
          <p:cNvSpPr/>
          <p:nvPr/>
        </p:nvSpPr>
        <p:spPr>
          <a:xfrm>
            <a:off x="8153400" y="3733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miley Face 120"/>
          <p:cNvSpPr/>
          <p:nvPr/>
        </p:nvSpPr>
        <p:spPr>
          <a:xfrm>
            <a:off x="7772400" y="3733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miley Face 121"/>
          <p:cNvSpPr/>
          <p:nvPr/>
        </p:nvSpPr>
        <p:spPr>
          <a:xfrm>
            <a:off x="7543800" y="4114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miley Face 122"/>
          <p:cNvSpPr/>
          <p:nvPr/>
        </p:nvSpPr>
        <p:spPr>
          <a:xfrm>
            <a:off x="8001000" y="4343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miley Face 123"/>
          <p:cNvSpPr/>
          <p:nvPr/>
        </p:nvSpPr>
        <p:spPr>
          <a:xfrm>
            <a:off x="7696200" y="4419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miley Face 124"/>
          <p:cNvSpPr/>
          <p:nvPr/>
        </p:nvSpPr>
        <p:spPr>
          <a:xfrm>
            <a:off x="8458200" y="3962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miley Face 125"/>
          <p:cNvSpPr/>
          <p:nvPr/>
        </p:nvSpPr>
        <p:spPr>
          <a:xfrm>
            <a:off x="8153400" y="4038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505450" y="26289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128" name="Equal 127"/>
          <p:cNvSpPr/>
          <p:nvPr/>
        </p:nvSpPr>
        <p:spPr>
          <a:xfrm>
            <a:off x="3962400" y="3733800"/>
            <a:ext cx="762000" cy="5715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3400" y="7620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371600" y="1600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1676400" y="1295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295400" y="1295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066800" y="1676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1524000" y="1905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12192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1981200" y="152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676400" y="1600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4191000" y="2324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2971800" y="121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2590800" y="1219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362200" y="1600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819400" y="1828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6957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3276600" y="1447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2971800" y="1524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1714500" y="2286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2209800" y="1981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1828800" y="1981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11430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1600200" y="26289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1143000" y="3048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25146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2095500" y="2514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1981200" y="3200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2476500" y="2514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2133600" y="2895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1676400" y="3276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/>
          <p:cNvSpPr/>
          <p:nvPr/>
        </p:nvSpPr>
        <p:spPr>
          <a:xfrm>
            <a:off x="2133600" y="3505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/>
          <p:cNvSpPr/>
          <p:nvPr/>
        </p:nvSpPr>
        <p:spPr>
          <a:xfrm>
            <a:off x="1828800" y="3581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/>
          <p:cNvSpPr/>
          <p:nvPr/>
        </p:nvSpPr>
        <p:spPr>
          <a:xfrm>
            <a:off x="25146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2667000" y="36195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3086100" y="2590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/>
          <p:cNvSpPr/>
          <p:nvPr/>
        </p:nvSpPr>
        <p:spPr>
          <a:xfrm>
            <a:off x="3390900" y="2286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3162300" y="18669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iley Face 52"/>
          <p:cNvSpPr/>
          <p:nvPr/>
        </p:nvSpPr>
        <p:spPr>
          <a:xfrm>
            <a:off x="27813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/>
          <p:cNvSpPr/>
          <p:nvPr/>
        </p:nvSpPr>
        <p:spPr>
          <a:xfrm>
            <a:off x="3238500" y="2895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iley Face 54"/>
          <p:cNvSpPr/>
          <p:nvPr/>
        </p:nvSpPr>
        <p:spPr>
          <a:xfrm>
            <a:off x="2933700" y="2971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3695700" y="2514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iley Face 56"/>
          <p:cNvSpPr/>
          <p:nvPr/>
        </p:nvSpPr>
        <p:spPr>
          <a:xfrm>
            <a:off x="2933700" y="2286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3733800" y="990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iley Face 58"/>
          <p:cNvSpPr/>
          <p:nvPr/>
        </p:nvSpPr>
        <p:spPr>
          <a:xfrm>
            <a:off x="4114800" y="1371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/>
          <p:cNvSpPr/>
          <p:nvPr/>
        </p:nvSpPr>
        <p:spPr>
          <a:xfrm>
            <a:off x="3733800" y="1371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iley Face 60"/>
          <p:cNvSpPr/>
          <p:nvPr/>
        </p:nvSpPr>
        <p:spPr>
          <a:xfrm>
            <a:off x="3505200" y="1752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iley Face 61"/>
          <p:cNvSpPr/>
          <p:nvPr/>
        </p:nvSpPr>
        <p:spPr>
          <a:xfrm>
            <a:off x="3962400" y="1981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iley Face 62"/>
          <p:cNvSpPr/>
          <p:nvPr/>
        </p:nvSpPr>
        <p:spPr>
          <a:xfrm>
            <a:off x="3657600" y="2057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iley Face 63"/>
          <p:cNvSpPr/>
          <p:nvPr/>
        </p:nvSpPr>
        <p:spPr>
          <a:xfrm>
            <a:off x="4419600" y="160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iley Face 64"/>
          <p:cNvSpPr/>
          <p:nvPr/>
        </p:nvSpPr>
        <p:spPr>
          <a:xfrm>
            <a:off x="4114800" y="1676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90600" y="3926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68" name="Cloud 67"/>
          <p:cNvSpPr/>
          <p:nvPr/>
        </p:nvSpPr>
        <p:spPr>
          <a:xfrm>
            <a:off x="4572000" y="31242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5410200" y="3962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iley Face 69"/>
          <p:cNvSpPr/>
          <p:nvPr/>
        </p:nvSpPr>
        <p:spPr>
          <a:xfrm>
            <a:off x="5715000" y="3657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iley Face 70"/>
          <p:cNvSpPr/>
          <p:nvPr/>
        </p:nvSpPr>
        <p:spPr>
          <a:xfrm>
            <a:off x="5334000" y="3657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5105400" y="4038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562600" y="4267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52578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/>
          <p:cNvSpPr/>
          <p:nvPr/>
        </p:nvSpPr>
        <p:spPr>
          <a:xfrm>
            <a:off x="6019800" y="3886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iley Face 75"/>
          <p:cNvSpPr/>
          <p:nvPr/>
        </p:nvSpPr>
        <p:spPr>
          <a:xfrm>
            <a:off x="5715000" y="3962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iley Face 76"/>
          <p:cNvSpPr/>
          <p:nvPr/>
        </p:nvSpPr>
        <p:spPr>
          <a:xfrm>
            <a:off x="8229600" y="46863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iley Face 77"/>
          <p:cNvSpPr/>
          <p:nvPr/>
        </p:nvSpPr>
        <p:spPr>
          <a:xfrm>
            <a:off x="7010400" y="3581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miley Face 79"/>
          <p:cNvSpPr/>
          <p:nvPr/>
        </p:nvSpPr>
        <p:spPr>
          <a:xfrm>
            <a:off x="6629400" y="3581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iley Face 80"/>
          <p:cNvSpPr/>
          <p:nvPr/>
        </p:nvSpPr>
        <p:spPr>
          <a:xfrm>
            <a:off x="6400800" y="3962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miley Face 81"/>
          <p:cNvSpPr/>
          <p:nvPr/>
        </p:nvSpPr>
        <p:spPr>
          <a:xfrm>
            <a:off x="6858000" y="4191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iley Face 86"/>
          <p:cNvSpPr/>
          <p:nvPr/>
        </p:nvSpPr>
        <p:spPr>
          <a:xfrm>
            <a:off x="77343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miley Face 88"/>
          <p:cNvSpPr/>
          <p:nvPr/>
        </p:nvSpPr>
        <p:spPr>
          <a:xfrm>
            <a:off x="7315200" y="3810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iley Face 90"/>
          <p:cNvSpPr/>
          <p:nvPr/>
        </p:nvSpPr>
        <p:spPr>
          <a:xfrm>
            <a:off x="7010400" y="3886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miley Face 92"/>
          <p:cNvSpPr/>
          <p:nvPr/>
        </p:nvSpPr>
        <p:spPr>
          <a:xfrm>
            <a:off x="5753100" y="4648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/>
          <p:cNvSpPr/>
          <p:nvPr/>
        </p:nvSpPr>
        <p:spPr>
          <a:xfrm>
            <a:off x="6248400" y="4343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iley Face 94"/>
          <p:cNvSpPr/>
          <p:nvPr/>
        </p:nvSpPr>
        <p:spPr>
          <a:xfrm>
            <a:off x="5867400" y="4343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miley Face 95"/>
          <p:cNvSpPr/>
          <p:nvPr/>
        </p:nvSpPr>
        <p:spPr>
          <a:xfrm>
            <a:off x="51816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5638800" y="4991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miley Face 99"/>
          <p:cNvSpPr/>
          <p:nvPr/>
        </p:nvSpPr>
        <p:spPr>
          <a:xfrm>
            <a:off x="5181600" y="541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miley Face 100"/>
          <p:cNvSpPr/>
          <p:nvPr/>
        </p:nvSpPr>
        <p:spPr>
          <a:xfrm>
            <a:off x="65532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miley Face 101"/>
          <p:cNvSpPr/>
          <p:nvPr/>
        </p:nvSpPr>
        <p:spPr>
          <a:xfrm>
            <a:off x="6134100" y="4876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miley Face 102"/>
          <p:cNvSpPr/>
          <p:nvPr/>
        </p:nvSpPr>
        <p:spPr>
          <a:xfrm>
            <a:off x="6019800" y="5562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miley Face 103"/>
          <p:cNvSpPr/>
          <p:nvPr/>
        </p:nvSpPr>
        <p:spPr>
          <a:xfrm>
            <a:off x="6515100" y="4876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miley Face 104"/>
          <p:cNvSpPr/>
          <p:nvPr/>
        </p:nvSpPr>
        <p:spPr>
          <a:xfrm>
            <a:off x="6172200" y="5257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5715000" y="5638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6172200" y="5867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5867400" y="5943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65532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6705600" y="59817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7124700" y="4953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7429500" y="4648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miley Face 112"/>
          <p:cNvSpPr/>
          <p:nvPr/>
        </p:nvSpPr>
        <p:spPr>
          <a:xfrm>
            <a:off x="7200900" y="42291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Smiley Face 113"/>
          <p:cNvSpPr/>
          <p:nvPr/>
        </p:nvSpPr>
        <p:spPr>
          <a:xfrm>
            <a:off x="68199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miley Face 114"/>
          <p:cNvSpPr/>
          <p:nvPr/>
        </p:nvSpPr>
        <p:spPr>
          <a:xfrm>
            <a:off x="7277100" y="5257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miley Face 115"/>
          <p:cNvSpPr/>
          <p:nvPr/>
        </p:nvSpPr>
        <p:spPr>
          <a:xfrm>
            <a:off x="6972300" y="533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miley Face 116"/>
          <p:cNvSpPr/>
          <p:nvPr/>
        </p:nvSpPr>
        <p:spPr>
          <a:xfrm>
            <a:off x="7734300" y="4876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miley Face 117"/>
          <p:cNvSpPr/>
          <p:nvPr/>
        </p:nvSpPr>
        <p:spPr>
          <a:xfrm>
            <a:off x="6972300" y="4648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miley Face 118"/>
          <p:cNvSpPr/>
          <p:nvPr/>
        </p:nvSpPr>
        <p:spPr>
          <a:xfrm>
            <a:off x="7772400" y="3352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miley Face 119"/>
          <p:cNvSpPr/>
          <p:nvPr/>
        </p:nvSpPr>
        <p:spPr>
          <a:xfrm>
            <a:off x="8153400" y="3733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miley Face 120"/>
          <p:cNvSpPr/>
          <p:nvPr/>
        </p:nvSpPr>
        <p:spPr>
          <a:xfrm>
            <a:off x="7772400" y="3733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miley Face 121"/>
          <p:cNvSpPr/>
          <p:nvPr/>
        </p:nvSpPr>
        <p:spPr>
          <a:xfrm>
            <a:off x="7543800" y="4114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miley Face 122"/>
          <p:cNvSpPr/>
          <p:nvPr/>
        </p:nvSpPr>
        <p:spPr>
          <a:xfrm>
            <a:off x="8001000" y="4343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miley Face 123"/>
          <p:cNvSpPr/>
          <p:nvPr/>
        </p:nvSpPr>
        <p:spPr>
          <a:xfrm>
            <a:off x="7696200" y="4419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miley Face 124"/>
          <p:cNvSpPr/>
          <p:nvPr/>
        </p:nvSpPr>
        <p:spPr>
          <a:xfrm>
            <a:off x="8458200" y="3962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miley Face 125"/>
          <p:cNvSpPr/>
          <p:nvPr/>
        </p:nvSpPr>
        <p:spPr>
          <a:xfrm>
            <a:off x="8153400" y="4038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505450" y="26289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 1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5105400" y="3200400"/>
            <a:ext cx="3505200" cy="3276600"/>
          </a:xfrm>
          <a:prstGeom prst="ellips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Not Equal 129"/>
          <p:cNvSpPr/>
          <p:nvPr/>
        </p:nvSpPr>
        <p:spPr>
          <a:xfrm>
            <a:off x="3505200" y="3886200"/>
            <a:ext cx="1143000" cy="685800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3400" y="7620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371600" y="1600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1676400" y="1295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295400" y="1295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066800" y="1676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1524000" y="1905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12192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1981200" y="152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676400" y="1600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4191000" y="2324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2971800" y="121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2590800" y="1219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362200" y="1600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819400" y="1828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6957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3276600" y="1447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2971800" y="1524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1714500" y="2286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2209800" y="1981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1828800" y="1981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11430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1600200" y="26289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1143000" y="3048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25146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2095500" y="2514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1981200" y="3200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2476500" y="2514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2133600" y="2895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1676400" y="3276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/>
          <p:cNvSpPr/>
          <p:nvPr/>
        </p:nvSpPr>
        <p:spPr>
          <a:xfrm>
            <a:off x="2133600" y="3505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/>
          <p:cNvSpPr/>
          <p:nvPr/>
        </p:nvSpPr>
        <p:spPr>
          <a:xfrm>
            <a:off x="1828800" y="3581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/>
          <p:cNvSpPr/>
          <p:nvPr/>
        </p:nvSpPr>
        <p:spPr>
          <a:xfrm>
            <a:off x="25146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2667000" y="36195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3086100" y="2590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/>
          <p:cNvSpPr/>
          <p:nvPr/>
        </p:nvSpPr>
        <p:spPr>
          <a:xfrm>
            <a:off x="3390900" y="2286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3162300" y="18669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iley Face 52"/>
          <p:cNvSpPr/>
          <p:nvPr/>
        </p:nvSpPr>
        <p:spPr>
          <a:xfrm>
            <a:off x="27813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/>
          <p:cNvSpPr/>
          <p:nvPr/>
        </p:nvSpPr>
        <p:spPr>
          <a:xfrm>
            <a:off x="3238500" y="2895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iley Face 54"/>
          <p:cNvSpPr/>
          <p:nvPr/>
        </p:nvSpPr>
        <p:spPr>
          <a:xfrm>
            <a:off x="2933700" y="2971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3695700" y="2514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iley Face 56"/>
          <p:cNvSpPr/>
          <p:nvPr/>
        </p:nvSpPr>
        <p:spPr>
          <a:xfrm>
            <a:off x="2933700" y="2286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3733800" y="990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iley Face 58"/>
          <p:cNvSpPr/>
          <p:nvPr/>
        </p:nvSpPr>
        <p:spPr>
          <a:xfrm>
            <a:off x="4114800" y="1371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/>
          <p:cNvSpPr/>
          <p:nvPr/>
        </p:nvSpPr>
        <p:spPr>
          <a:xfrm>
            <a:off x="3733800" y="1371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iley Face 60"/>
          <p:cNvSpPr/>
          <p:nvPr/>
        </p:nvSpPr>
        <p:spPr>
          <a:xfrm>
            <a:off x="3505200" y="1752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iley Face 61"/>
          <p:cNvSpPr/>
          <p:nvPr/>
        </p:nvSpPr>
        <p:spPr>
          <a:xfrm>
            <a:off x="3962400" y="1981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iley Face 62"/>
          <p:cNvSpPr/>
          <p:nvPr/>
        </p:nvSpPr>
        <p:spPr>
          <a:xfrm>
            <a:off x="3657600" y="2057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iley Face 63"/>
          <p:cNvSpPr/>
          <p:nvPr/>
        </p:nvSpPr>
        <p:spPr>
          <a:xfrm>
            <a:off x="4419600" y="160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iley Face 64"/>
          <p:cNvSpPr/>
          <p:nvPr/>
        </p:nvSpPr>
        <p:spPr>
          <a:xfrm>
            <a:off x="4114800" y="1676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90600" y="3926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68" name="Cloud 67"/>
          <p:cNvSpPr/>
          <p:nvPr/>
        </p:nvSpPr>
        <p:spPr>
          <a:xfrm>
            <a:off x="4572000" y="31242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5410200" y="3962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iley Face 69"/>
          <p:cNvSpPr/>
          <p:nvPr/>
        </p:nvSpPr>
        <p:spPr>
          <a:xfrm>
            <a:off x="5715000" y="3657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iley Face 70"/>
          <p:cNvSpPr/>
          <p:nvPr/>
        </p:nvSpPr>
        <p:spPr>
          <a:xfrm>
            <a:off x="5334000" y="3657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5105400" y="4038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562600" y="4267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52578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/>
          <p:cNvSpPr/>
          <p:nvPr/>
        </p:nvSpPr>
        <p:spPr>
          <a:xfrm>
            <a:off x="6019800" y="3886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iley Face 75"/>
          <p:cNvSpPr/>
          <p:nvPr/>
        </p:nvSpPr>
        <p:spPr>
          <a:xfrm>
            <a:off x="5715000" y="3962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iley Face 76"/>
          <p:cNvSpPr/>
          <p:nvPr/>
        </p:nvSpPr>
        <p:spPr>
          <a:xfrm>
            <a:off x="8229600" y="46863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iley Face 77"/>
          <p:cNvSpPr/>
          <p:nvPr/>
        </p:nvSpPr>
        <p:spPr>
          <a:xfrm>
            <a:off x="7010400" y="3581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miley Face 79"/>
          <p:cNvSpPr/>
          <p:nvPr/>
        </p:nvSpPr>
        <p:spPr>
          <a:xfrm>
            <a:off x="6629400" y="3581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iley Face 80"/>
          <p:cNvSpPr/>
          <p:nvPr/>
        </p:nvSpPr>
        <p:spPr>
          <a:xfrm>
            <a:off x="6400800" y="3962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miley Face 81"/>
          <p:cNvSpPr/>
          <p:nvPr/>
        </p:nvSpPr>
        <p:spPr>
          <a:xfrm>
            <a:off x="6858000" y="4191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iley Face 86"/>
          <p:cNvSpPr/>
          <p:nvPr/>
        </p:nvSpPr>
        <p:spPr>
          <a:xfrm>
            <a:off x="77343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miley Face 88"/>
          <p:cNvSpPr/>
          <p:nvPr/>
        </p:nvSpPr>
        <p:spPr>
          <a:xfrm>
            <a:off x="7315200" y="3810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iley Face 90"/>
          <p:cNvSpPr/>
          <p:nvPr/>
        </p:nvSpPr>
        <p:spPr>
          <a:xfrm>
            <a:off x="7010400" y="3886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miley Face 92"/>
          <p:cNvSpPr/>
          <p:nvPr/>
        </p:nvSpPr>
        <p:spPr>
          <a:xfrm>
            <a:off x="5753100" y="4648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/>
          <p:cNvSpPr/>
          <p:nvPr/>
        </p:nvSpPr>
        <p:spPr>
          <a:xfrm>
            <a:off x="6248400" y="4343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iley Face 94"/>
          <p:cNvSpPr/>
          <p:nvPr/>
        </p:nvSpPr>
        <p:spPr>
          <a:xfrm>
            <a:off x="5867400" y="4343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miley Face 95"/>
          <p:cNvSpPr/>
          <p:nvPr/>
        </p:nvSpPr>
        <p:spPr>
          <a:xfrm>
            <a:off x="51816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5638800" y="4991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miley Face 99"/>
          <p:cNvSpPr/>
          <p:nvPr/>
        </p:nvSpPr>
        <p:spPr>
          <a:xfrm>
            <a:off x="5181600" y="541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miley Face 100"/>
          <p:cNvSpPr/>
          <p:nvPr/>
        </p:nvSpPr>
        <p:spPr>
          <a:xfrm>
            <a:off x="65532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miley Face 101"/>
          <p:cNvSpPr/>
          <p:nvPr/>
        </p:nvSpPr>
        <p:spPr>
          <a:xfrm>
            <a:off x="6134100" y="4876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miley Face 102"/>
          <p:cNvSpPr/>
          <p:nvPr/>
        </p:nvSpPr>
        <p:spPr>
          <a:xfrm>
            <a:off x="6019800" y="5562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miley Face 103"/>
          <p:cNvSpPr/>
          <p:nvPr/>
        </p:nvSpPr>
        <p:spPr>
          <a:xfrm>
            <a:off x="6515100" y="4876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miley Face 104"/>
          <p:cNvSpPr/>
          <p:nvPr/>
        </p:nvSpPr>
        <p:spPr>
          <a:xfrm>
            <a:off x="6172200" y="5257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5715000" y="5638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6172200" y="5867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5867400" y="5943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65532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6705600" y="59817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7124700" y="4953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7429500" y="4648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miley Face 112"/>
          <p:cNvSpPr/>
          <p:nvPr/>
        </p:nvSpPr>
        <p:spPr>
          <a:xfrm>
            <a:off x="7200900" y="42291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Smiley Face 113"/>
          <p:cNvSpPr/>
          <p:nvPr/>
        </p:nvSpPr>
        <p:spPr>
          <a:xfrm>
            <a:off x="68199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miley Face 114"/>
          <p:cNvSpPr/>
          <p:nvPr/>
        </p:nvSpPr>
        <p:spPr>
          <a:xfrm>
            <a:off x="7277100" y="5257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miley Face 115"/>
          <p:cNvSpPr/>
          <p:nvPr/>
        </p:nvSpPr>
        <p:spPr>
          <a:xfrm>
            <a:off x="6972300" y="533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miley Face 116"/>
          <p:cNvSpPr/>
          <p:nvPr/>
        </p:nvSpPr>
        <p:spPr>
          <a:xfrm>
            <a:off x="7734300" y="4876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miley Face 117"/>
          <p:cNvSpPr/>
          <p:nvPr/>
        </p:nvSpPr>
        <p:spPr>
          <a:xfrm>
            <a:off x="6972300" y="4648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miley Face 118"/>
          <p:cNvSpPr/>
          <p:nvPr/>
        </p:nvSpPr>
        <p:spPr>
          <a:xfrm>
            <a:off x="7772400" y="3352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miley Face 119"/>
          <p:cNvSpPr/>
          <p:nvPr/>
        </p:nvSpPr>
        <p:spPr>
          <a:xfrm>
            <a:off x="8153400" y="3733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miley Face 120"/>
          <p:cNvSpPr/>
          <p:nvPr/>
        </p:nvSpPr>
        <p:spPr>
          <a:xfrm>
            <a:off x="7772400" y="3733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miley Face 121"/>
          <p:cNvSpPr/>
          <p:nvPr/>
        </p:nvSpPr>
        <p:spPr>
          <a:xfrm>
            <a:off x="7543800" y="4114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miley Face 122"/>
          <p:cNvSpPr/>
          <p:nvPr/>
        </p:nvSpPr>
        <p:spPr>
          <a:xfrm>
            <a:off x="8001000" y="4343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miley Face 123"/>
          <p:cNvSpPr/>
          <p:nvPr/>
        </p:nvSpPr>
        <p:spPr>
          <a:xfrm>
            <a:off x="7696200" y="4419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miley Face 124"/>
          <p:cNvSpPr/>
          <p:nvPr/>
        </p:nvSpPr>
        <p:spPr>
          <a:xfrm>
            <a:off x="8458200" y="3962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miley Face 125"/>
          <p:cNvSpPr/>
          <p:nvPr/>
        </p:nvSpPr>
        <p:spPr>
          <a:xfrm>
            <a:off x="8153400" y="4038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505450" y="26289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 2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5486400" y="3505200"/>
            <a:ext cx="2667000" cy="2590800"/>
          </a:xfrm>
          <a:prstGeom prst="ellips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Not Equal 129"/>
          <p:cNvSpPr/>
          <p:nvPr/>
        </p:nvSpPr>
        <p:spPr>
          <a:xfrm>
            <a:off x="3505200" y="3886200"/>
            <a:ext cx="1143000" cy="685800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Yesterday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Operational definition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Dependant variable </a:t>
            </a:r>
            <a:r>
              <a:rPr lang="en-US" b="1" dirty="0" smtClean="0"/>
              <a:t>measured in a </a:t>
            </a:r>
            <a:r>
              <a:rPr lang="en-US" b="1" dirty="0" smtClean="0">
                <a:solidFill>
                  <a:srgbClr val="FF0000"/>
                </a:solidFill>
              </a:rPr>
              <a:t>sample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Population</a:t>
            </a:r>
            <a:r>
              <a:rPr lang="en-US" b="1" dirty="0" smtClean="0"/>
              <a:t>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Population</a:t>
            </a:r>
            <a:r>
              <a:rPr lang="en-US" b="1" dirty="0" smtClean="0"/>
              <a:t>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5715000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5715000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5715000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5715000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5600" y="2297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Construct validity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95600" y="3440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Criterion validity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95600" y="4507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External validity</a:t>
            </a:r>
            <a:endParaRPr lang="en-US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2895600" y="565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Reliability</a:t>
            </a:r>
            <a:endParaRPr lang="en-US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381000" y="2743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SUFFICIENCY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499246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UNIERSALITY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486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48600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86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7690366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7714566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0" idx="3"/>
            <a:endCxn id="46" idx="1"/>
          </p:cNvCxnSpPr>
          <p:nvPr/>
        </p:nvCxnSpPr>
        <p:spPr>
          <a:xfrm flipV="1">
            <a:off x="2362200" y="2482334"/>
            <a:ext cx="533400" cy="4455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3"/>
            <a:endCxn id="47" idx="1"/>
          </p:cNvCxnSpPr>
          <p:nvPr/>
        </p:nvCxnSpPr>
        <p:spPr>
          <a:xfrm>
            <a:off x="2362200" y="2927866"/>
            <a:ext cx="533400" cy="6974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2362200" y="4724400"/>
            <a:ext cx="533400" cy="584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2362200" y="5308432"/>
            <a:ext cx="533400" cy="5589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3400" y="7620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371600" y="1600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1676400" y="1295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295400" y="1295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066800" y="1676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1524000" y="1905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12192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1981200" y="152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676400" y="1600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4191000" y="2324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2971800" y="121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2590800" y="1219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362200" y="1600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819400" y="1828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6957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3276600" y="1447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2971800" y="1524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1714500" y="2286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2209800" y="1981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1828800" y="1981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11430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1600200" y="26289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1143000" y="3048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25146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2095500" y="2514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1981200" y="3200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2476500" y="2514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2133600" y="2895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1676400" y="3276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/>
          <p:cNvSpPr/>
          <p:nvPr/>
        </p:nvSpPr>
        <p:spPr>
          <a:xfrm>
            <a:off x="2133600" y="3505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/>
          <p:cNvSpPr/>
          <p:nvPr/>
        </p:nvSpPr>
        <p:spPr>
          <a:xfrm>
            <a:off x="1828800" y="3581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/>
          <p:cNvSpPr/>
          <p:nvPr/>
        </p:nvSpPr>
        <p:spPr>
          <a:xfrm>
            <a:off x="25146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2667000" y="36195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3086100" y="2590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/>
          <p:cNvSpPr/>
          <p:nvPr/>
        </p:nvSpPr>
        <p:spPr>
          <a:xfrm>
            <a:off x="3390900" y="2286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3162300" y="18669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iley Face 52"/>
          <p:cNvSpPr/>
          <p:nvPr/>
        </p:nvSpPr>
        <p:spPr>
          <a:xfrm>
            <a:off x="27813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/>
          <p:cNvSpPr/>
          <p:nvPr/>
        </p:nvSpPr>
        <p:spPr>
          <a:xfrm>
            <a:off x="3238500" y="2895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iley Face 54"/>
          <p:cNvSpPr/>
          <p:nvPr/>
        </p:nvSpPr>
        <p:spPr>
          <a:xfrm>
            <a:off x="2933700" y="2971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3695700" y="2514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iley Face 56"/>
          <p:cNvSpPr/>
          <p:nvPr/>
        </p:nvSpPr>
        <p:spPr>
          <a:xfrm>
            <a:off x="2933700" y="2286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3733800" y="990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iley Face 58"/>
          <p:cNvSpPr/>
          <p:nvPr/>
        </p:nvSpPr>
        <p:spPr>
          <a:xfrm>
            <a:off x="4114800" y="1371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/>
          <p:cNvSpPr/>
          <p:nvPr/>
        </p:nvSpPr>
        <p:spPr>
          <a:xfrm>
            <a:off x="3733800" y="1371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iley Face 60"/>
          <p:cNvSpPr/>
          <p:nvPr/>
        </p:nvSpPr>
        <p:spPr>
          <a:xfrm>
            <a:off x="3505200" y="1752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iley Face 61"/>
          <p:cNvSpPr/>
          <p:nvPr/>
        </p:nvSpPr>
        <p:spPr>
          <a:xfrm>
            <a:off x="3962400" y="1981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iley Face 62"/>
          <p:cNvSpPr/>
          <p:nvPr/>
        </p:nvSpPr>
        <p:spPr>
          <a:xfrm>
            <a:off x="3657600" y="2057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iley Face 63"/>
          <p:cNvSpPr/>
          <p:nvPr/>
        </p:nvSpPr>
        <p:spPr>
          <a:xfrm>
            <a:off x="4419600" y="160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iley Face 64"/>
          <p:cNvSpPr/>
          <p:nvPr/>
        </p:nvSpPr>
        <p:spPr>
          <a:xfrm>
            <a:off x="4114800" y="1676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90600" y="3926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68" name="Cloud 67"/>
          <p:cNvSpPr/>
          <p:nvPr/>
        </p:nvSpPr>
        <p:spPr>
          <a:xfrm>
            <a:off x="4572000" y="31242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5410200" y="3962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iley Face 69"/>
          <p:cNvSpPr/>
          <p:nvPr/>
        </p:nvSpPr>
        <p:spPr>
          <a:xfrm>
            <a:off x="5715000" y="3657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iley Face 70"/>
          <p:cNvSpPr/>
          <p:nvPr/>
        </p:nvSpPr>
        <p:spPr>
          <a:xfrm>
            <a:off x="5334000" y="3657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5105400" y="4038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562600" y="4267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52578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/>
          <p:cNvSpPr/>
          <p:nvPr/>
        </p:nvSpPr>
        <p:spPr>
          <a:xfrm>
            <a:off x="6019800" y="3886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iley Face 75"/>
          <p:cNvSpPr/>
          <p:nvPr/>
        </p:nvSpPr>
        <p:spPr>
          <a:xfrm>
            <a:off x="5715000" y="3962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iley Face 76"/>
          <p:cNvSpPr/>
          <p:nvPr/>
        </p:nvSpPr>
        <p:spPr>
          <a:xfrm>
            <a:off x="8229600" y="46863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iley Face 77"/>
          <p:cNvSpPr/>
          <p:nvPr/>
        </p:nvSpPr>
        <p:spPr>
          <a:xfrm>
            <a:off x="7010400" y="3581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miley Face 79"/>
          <p:cNvSpPr/>
          <p:nvPr/>
        </p:nvSpPr>
        <p:spPr>
          <a:xfrm>
            <a:off x="6629400" y="3581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iley Face 80"/>
          <p:cNvSpPr/>
          <p:nvPr/>
        </p:nvSpPr>
        <p:spPr>
          <a:xfrm>
            <a:off x="6400800" y="3962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miley Face 81"/>
          <p:cNvSpPr/>
          <p:nvPr/>
        </p:nvSpPr>
        <p:spPr>
          <a:xfrm>
            <a:off x="6858000" y="4191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iley Face 86"/>
          <p:cNvSpPr/>
          <p:nvPr/>
        </p:nvSpPr>
        <p:spPr>
          <a:xfrm>
            <a:off x="77343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miley Face 88"/>
          <p:cNvSpPr/>
          <p:nvPr/>
        </p:nvSpPr>
        <p:spPr>
          <a:xfrm>
            <a:off x="7315200" y="3810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iley Face 90"/>
          <p:cNvSpPr/>
          <p:nvPr/>
        </p:nvSpPr>
        <p:spPr>
          <a:xfrm>
            <a:off x="7010400" y="3886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miley Face 92"/>
          <p:cNvSpPr/>
          <p:nvPr/>
        </p:nvSpPr>
        <p:spPr>
          <a:xfrm>
            <a:off x="5753100" y="4648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/>
          <p:cNvSpPr/>
          <p:nvPr/>
        </p:nvSpPr>
        <p:spPr>
          <a:xfrm>
            <a:off x="6248400" y="4343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iley Face 94"/>
          <p:cNvSpPr/>
          <p:nvPr/>
        </p:nvSpPr>
        <p:spPr>
          <a:xfrm>
            <a:off x="5867400" y="4343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miley Face 95"/>
          <p:cNvSpPr/>
          <p:nvPr/>
        </p:nvSpPr>
        <p:spPr>
          <a:xfrm>
            <a:off x="51816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5638800" y="4991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miley Face 99"/>
          <p:cNvSpPr/>
          <p:nvPr/>
        </p:nvSpPr>
        <p:spPr>
          <a:xfrm>
            <a:off x="5181600" y="541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miley Face 100"/>
          <p:cNvSpPr/>
          <p:nvPr/>
        </p:nvSpPr>
        <p:spPr>
          <a:xfrm>
            <a:off x="65532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miley Face 101"/>
          <p:cNvSpPr/>
          <p:nvPr/>
        </p:nvSpPr>
        <p:spPr>
          <a:xfrm>
            <a:off x="6134100" y="4876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miley Face 102"/>
          <p:cNvSpPr/>
          <p:nvPr/>
        </p:nvSpPr>
        <p:spPr>
          <a:xfrm>
            <a:off x="6019800" y="5562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miley Face 103"/>
          <p:cNvSpPr/>
          <p:nvPr/>
        </p:nvSpPr>
        <p:spPr>
          <a:xfrm>
            <a:off x="6515100" y="4876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miley Face 104"/>
          <p:cNvSpPr/>
          <p:nvPr/>
        </p:nvSpPr>
        <p:spPr>
          <a:xfrm>
            <a:off x="6172200" y="5257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5715000" y="5638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6172200" y="5867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5867400" y="5943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65532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6705600" y="59817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7124700" y="4953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7429500" y="4648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miley Face 112"/>
          <p:cNvSpPr/>
          <p:nvPr/>
        </p:nvSpPr>
        <p:spPr>
          <a:xfrm>
            <a:off x="7200900" y="42291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Smiley Face 113"/>
          <p:cNvSpPr/>
          <p:nvPr/>
        </p:nvSpPr>
        <p:spPr>
          <a:xfrm>
            <a:off x="68199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miley Face 114"/>
          <p:cNvSpPr/>
          <p:nvPr/>
        </p:nvSpPr>
        <p:spPr>
          <a:xfrm>
            <a:off x="7277100" y="5257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miley Face 115"/>
          <p:cNvSpPr/>
          <p:nvPr/>
        </p:nvSpPr>
        <p:spPr>
          <a:xfrm>
            <a:off x="6972300" y="533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miley Face 116"/>
          <p:cNvSpPr/>
          <p:nvPr/>
        </p:nvSpPr>
        <p:spPr>
          <a:xfrm>
            <a:off x="7734300" y="4876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miley Face 117"/>
          <p:cNvSpPr/>
          <p:nvPr/>
        </p:nvSpPr>
        <p:spPr>
          <a:xfrm>
            <a:off x="6972300" y="4648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miley Face 118"/>
          <p:cNvSpPr/>
          <p:nvPr/>
        </p:nvSpPr>
        <p:spPr>
          <a:xfrm>
            <a:off x="7772400" y="3352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miley Face 119"/>
          <p:cNvSpPr/>
          <p:nvPr/>
        </p:nvSpPr>
        <p:spPr>
          <a:xfrm>
            <a:off x="8153400" y="3733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miley Face 120"/>
          <p:cNvSpPr/>
          <p:nvPr/>
        </p:nvSpPr>
        <p:spPr>
          <a:xfrm>
            <a:off x="7772400" y="3733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miley Face 121"/>
          <p:cNvSpPr/>
          <p:nvPr/>
        </p:nvSpPr>
        <p:spPr>
          <a:xfrm>
            <a:off x="7543800" y="4114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miley Face 122"/>
          <p:cNvSpPr/>
          <p:nvPr/>
        </p:nvSpPr>
        <p:spPr>
          <a:xfrm>
            <a:off x="8001000" y="4343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miley Face 123"/>
          <p:cNvSpPr/>
          <p:nvPr/>
        </p:nvSpPr>
        <p:spPr>
          <a:xfrm>
            <a:off x="7696200" y="4419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miley Face 124"/>
          <p:cNvSpPr/>
          <p:nvPr/>
        </p:nvSpPr>
        <p:spPr>
          <a:xfrm>
            <a:off x="8458200" y="3962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miley Face 125"/>
          <p:cNvSpPr/>
          <p:nvPr/>
        </p:nvSpPr>
        <p:spPr>
          <a:xfrm>
            <a:off x="8153400" y="4038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505450" y="26289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 3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5943600" y="3810000"/>
            <a:ext cx="1752600" cy="1828800"/>
          </a:xfrm>
          <a:prstGeom prst="ellips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Not Equal 129"/>
          <p:cNvSpPr/>
          <p:nvPr/>
        </p:nvSpPr>
        <p:spPr>
          <a:xfrm>
            <a:off x="3505200" y="3886200"/>
            <a:ext cx="1143000" cy="685800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3400" y="7620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371600" y="1600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1676400" y="1295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295400" y="1295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066800" y="1676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1524000" y="1905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12192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1981200" y="152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676400" y="1600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4191000" y="2324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2971800" y="121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2590800" y="1219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362200" y="1600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819400" y="1828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6957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3276600" y="1447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2971800" y="1524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1714500" y="2286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2209800" y="1981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1828800" y="1981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11430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1600200" y="26289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1143000" y="3048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25146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2095500" y="2514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1981200" y="3200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2476500" y="2514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2133600" y="2895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1676400" y="3276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/>
          <p:cNvSpPr/>
          <p:nvPr/>
        </p:nvSpPr>
        <p:spPr>
          <a:xfrm>
            <a:off x="2133600" y="3505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/>
          <p:cNvSpPr/>
          <p:nvPr/>
        </p:nvSpPr>
        <p:spPr>
          <a:xfrm>
            <a:off x="1828800" y="3581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/>
          <p:cNvSpPr/>
          <p:nvPr/>
        </p:nvSpPr>
        <p:spPr>
          <a:xfrm>
            <a:off x="25146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2667000" y="36195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3086100" y="2590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/>
          <p:cNvSpPr/>
          <p:nvPr/>
        </p:nvSpPr>
        <p:spPr>
          <a:xfrm>
            <a:off x="3390900" y="2286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3162300" y="18669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iley Face 52"/>
          <p:cNvSpPr/>
          <p:nvPr/>
        </p:nvSpPr>
        <p:spPr>
          <a:xfrm>
            <a:off x="27813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/>
          <p:cNvSpPr/>
          <p:nvPr/>
        </p:nvSpPr>
        <p:spPr>
          <a:xfrm>
            <a:off x="3238500" y="2895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iley Face 54"/>
          <p:cNvSpPr/>
          <p:nvPr/>
        </p:nvSpPr>
        <p:spPr>
          <a:xfrm>
            <a:off x="2933700" y="2971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3695700" y="2514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iley Face 56"/>
          <p:cNvSpPr/>
          <p:nvPr/>
        </p:nvSpPr>
        <p:spPr>
          <a:xfrm>
            <a:off x="2933700" y="2286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3733800" y="990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iley Face 58"/>
          <p:cNvSpPr/>
          <p:nvPr/>
        </p:nvSpPr>
        <p:spPr>
          <a:xfrm>
            <a:off x="4114800" y="1371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/>
          <p:cNvSpPr/>
          <p:nvPr/>
        </p:nvSpPr>
        <p:spPr>
          <a:xfrm>
            <a:off x="3733800" y="1371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iley Face 60"/>
          <p:cNvSpPr/>
          <p:nvPr/>
        </p:nvSpPr>
        <p:spPr>
          <a:xfrm>
            <a:off x="3505200" y="1752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iley Face 61"/>
          <p:cNvSpPr/>
          <p:nvPr/>
        </p:nvSpPr>
        <p:spPr>
          <a:xfrm>
            <a:off x="3962400" y="1981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iley Face 62"/>
          <p:cNvSpPr/>
          <p:nvPr/>
        </p:nvSpPr>
        <p:spPr>
          <a:xfrm>
            <a:off x="3657600" y="2057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iley Face 63"/>
          <p:cNvSpPr/>
          <p:nvPr/>
        </p:nvSpPr>
        <p:spPr>
          <a:xfrm>
            <a:off x="4419600" y="160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iley Face 64"/>
          <p:cNvSpPr/>
          <p:nvPr/>
        </p:nvSpPr>
        <p:spPr>
          <a:xfrm>
            <a:off x="4114800" y="1676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90600" y="3926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68" name="Cloud 67"/>
          <p:cNvSpPr/>
          <p:nvPr/>
        </p:nvSpPr>
        <p:spPr>
          <a:xfrm>
            <a:off x="4572000" y="31242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5410200" y="3962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iley Face 69"/>
          <p:cNvSpPr/>
          <p:nvPr/>
        </p:nvSpPr>
        <p:spPr>
          <a:xfrm>
            <a:off x="5715000" y="3657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iley Face 70"/>
          <p:cNvSpPr/>
          <p:nvPr/>
        </p:nvSpPr>
        <p:spPr>
          <a:xfrm>
            <a:off x="5334000" y="3657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5105400" y="4038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562600" y="4267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52578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/>
          <p:cNvSpPr/>
          <p:nvPr/>
        </p:nvSpPr>
        <p:spPr>
          <a:xfrm>
            <a:off x="6019800" y="3886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iley Face 75"/>
          <p:cNvSpPr/>
          <p:nvPr/>
        </p:nvSpPr>
        <p:spPr>
          <a:xfrm>
            <a:off x="5715000" y="3962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iley Face 76"/>
          <p:cNvSpPr/>
          <p:nvPr/>
        </p:nvSpPr>
        <p:spPr>
          <a:xfrm>
            <a:off x="8229600" y="46863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iley Face 77"/>
          <p:cNvSpPr/>
          <p:nvPr/>
        </p:nvSpPr>
        <p:spPr>
          <a:xfrm>
            <a:off x="7010400" y="3581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miley Face 79"/>
          <p:cNvSpPr/>
          <p:nvPr/>
        </p:nvSpPr>
        <p:spPr>
          <a:xfrm>
            <a:off x="6629400" y="3581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iley Face 80"/>
          <p:cNvSpPr/>
          <p:nvPr/>
        </p:nvSpPr>
        <p:spPr>
          <a:xfrm>
            <a:off x="6400800" y="3962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miley Face 81"/>
          <p:cNvSpPr/>
          <p:nvPr/>
        </p:nvSpPr>
        <p:spPr>
          <a:xfrm>
            <a:off x="6858000" y="4191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iley Face 86"/>
          <p:cNvSpPr/>
          <p:nvPr/>
        </p:nvSpPr>
        <p:spPr>
          <a:xfrm>
            <a:off x="77343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miley Face 88"/>
          <p:cNvSpPr/>
          <p:nvPr/>
        </p:nvSpPr>
        <p:spPr>
          <a:xfrm>
            <a:off x="7315200" y="3810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iley Face 90"/>
          <p:cNvSpPr/>
          <p:nvPr/>
        </p:nvSpPr>
        <p:spPr>
          <a:xfrm>
            <a:off x="7010400" y="3886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miley Face 92"/>
          <p:cNvSpPr/>
          <p:nvPr/>
        </p:nvSpPr>
        <p:spPr>
          <a:xfrm>
            <a:off x="5753100" y="4648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/>
          <p:cNvSpPr/>
          <p:nvPr/>
        </p:nvSpPr>
        <p:spPr>
          <a:xfrm>
            <a:off x="6248400" y="4343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iley Face 94"/>
          <p:cNvSpPr/>
          <p:nvPr/>
        </p:nvSpPr>
        <p:spPr>
          <a:xfrm>
            <a:off x="5867400" y="4343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miley Face 95"/>
          <p:cNvSpPr/>
          <p:nvPr/>
        </p:nvSpPr>
        <p:spPr>
          <a:xfrm>
            <a:off x="51816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5638800" y="4991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miley Face 99"/>
          <p:cNvSpPr/>
          <p:nvPr/>
        </p:nvSpPr>
        <p:spPr>
          <a:xfrm>
            <a:off x="5181600" y="541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miley Face 100"/>
          <p:cNvSpPr/>
          <p:nvPr/>
        </p:nvSpPr>
        <p:spPr>
          <a:xfrm>
            <a:off x="65532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miley Face 101"/>
          <p:cNvSpPr/>
          <p:nvPr/>
        </p:nvSpPr>
        <p:spPr>
          <a:xfrm>
            <a:off x="6134100" y="4876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miley Face 102"/>
          <p:cNvSpPr/>
          <p:nvPr/>
        </p:nvSpPr>
        <p:spPr>
          <a:xfrm>
            <a:off x="6019800" y="5562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miley Face 103"/>
          <p:cNvSpPr/>
          <p:nvPr/>
        </p:nvSpPr>
        <p:spPr>
          <a:xfrm>
            <a:off x="6515100" y="4876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miley Face 104"/>
          <p:cNvSpPr/>
          <p:nvPr/>
        </p:nvSpPr>
        <p:spPr>
          <a:xfrm>
            <a:off x="6172200" y="5257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5715000" y="5638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6172200" y="5867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5867400" y="5943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65532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6705600" y="59817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7124700" y="4953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7429500" y="4648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miley Face 112"/>
          <p:cNvSpPr/>
          <p:nvPr/>
        </p:nvSpPr>
        <p:spPr>
          <a:xfrm>
            <a:off x="7200900" y="42291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Smiley Face 113"/>
          <p:cNvSpPr/>
          <p:nvPr/>
        </p:nvSpPr>
        <p:spPr>
          <a:xfrm>
            <a:off x="68199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miley Face 114"/>
          <p:cNvSpPr/>
          <p:nvPr/>
        </p:nvSpPr>
        <p:spPr>
          <a:xfrm>
            <a:off x="7277100" y="5257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miley Face 115"/>
          <p:cNvSpPr/>
          <p:nvPr/>
        </p:nvSpPr>
        <p:spPr>
          <a:xfrm>
            <a:off x="6972300" y="533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miley Face 116"/>
          <p:cNvSpPr/>
          <p:nvPr/>
        </p:nvSpPr>
        <p:spPr>
          <a:xfrm>
            <a:off x="7734300" y="4876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miley Face 117"/>
          <p:cNvSpPr/>
          <p:nvPr/>
        </p:nvSpPr>
        <p:spPr>
          <a:xfrm>
            <a:off x="6972300" y="4648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miley Face 118"/>
          <p:cNvSpPr/>
          <p:nvPr/>
        </p:nvSpPr>
        <p:spPr>
          <a:xfrm>
            <a:off x="7772400" y="3352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miley Face 119"/>
          <p:cNvSpPr/>
          <p:nvPr/>
        </p:nvSpPr>
        <p:spPr>
          <a:xfrm>
            <a:off x="8153400" y="3733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miley Face 120"/>
          <p:cNvSpPr/>
          <p:nvPr/>
        </p:nvSpPr>
        <p:spPr>
          <a:xfrm>
            <a:off x="7772400" y="3733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miley Face 121"/>
          <p:cNvSpPr/>
          <p:nvPr/>
        </p:nvSpPr>
        <p:spPr>
          <a:xfrm>
            <a:off x="7543800" y="4114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miley Face 122"/>
          <p:cNvSpPr/>
          <p:nvPr/>
        </p:nvSpPr>
        <p:spPr>
          <a:xfrm>
            <a:off x="8001000" y="4343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miley Face 123"/>
          <p:cNvSpPr/>
          <p:nvPr/>
        </p:nvSpPr>
        <p:spPr>
          <a:xfrm>
            <a:off x="7696200" y="4419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miley Face 124"/>
          <p:cNvSpPr/>
          <p:nvPr/>
        </p:nvSpPr>
        <p:spPr>
          <a:xfrm>
            <a:off x="8458200" y="3962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miley Face 125"/>
          <p:cNvSpPr/>
          <p:nvPr/>
        </p:nvSpPr>
        <p:spPr>
          <a:xfrm>
            <a:off x="8153400" y="4038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505450" y="26289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 4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5943600" y="4191000"/>
            <a:ext cx="1028700" cy="1066800"/>
          </a:xfrm>
          <a:prstGeom prst="ellips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Not Equal 129"/>
          <p:cNvSpPr/>
          <p:nvPr/>
        </p:nvSpPr>
        <p:spPr>
          <a:xfrm>
            <a:off x="3505200" y="3886200"/>
            <a:ext cx="1143000" cy="685800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3400" y="7620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371600" y="1600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1676400" y="1295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295400" y="1295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066800" y="1676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1524000" y="1905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12192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1981200" y="152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676400" y="1600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4191000" y="2324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2971800" y="121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2590800" y="1219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362200" y="1600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819400" y="1828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6957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3276600" y="1447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2971800" y="1524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1714500" y="2286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2209800" y="1981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1828800" y="1981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11430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1600200" y="26289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1143000" y="3048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2514600" y="2209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2095500" y="2514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1981200" y="3200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2476500" y="2514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2133600" y="2895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1676400" y="3276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/>
          <p:cNvSpPr/>
          <p:nvPr/>
        </p:nvSpPr>
        <p:spPr>
          <a:xfrm>
            <a:off x="2133600" y="3505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/>
          <p:cNvSpPr/>
          <p:nvPr/>
        </p:nvSpPr>
        <p:spPr>
          <a:xfrm>
            <a:off x="1828800" y="3581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/>
          <p:cNvSpPr/>
          <p:nvPr/>
        </p:nvSpPr>
        <p:spPr>
          <a:xfrm>
            <a:off x="2514600" y="31623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2667000" y="36195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3086100" y="2590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/>
          <p:cNvSpPr/>
          <p:nvPr/>
        </p:nvSpPr>
        <p:spPr>
          <a:xfrm>
            <a:off x="3390900" y="2286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3162300" y="18669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iley Face 52"/>
          <p:cNvSpPr/>
          <p:nvPr/>
        </p:nvSpPr>
        <p:spPr>
          <a:xfrm>
            <a:off x="2781300" y="26670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/>
          <p:cNvSpPr/>
          <p:nvPr/>
        </p:nvSpPr>
        <p:spPr>
          <a:xfrm>
            <a:off x="3238500" y="2895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iley Face 54"/>
          <p:cNvSpPr/>
          <p:nvPr/>
        </p:nvSpPr>
        <p:spPr>
          <a:xfrm>
            <a:off x="2933700" y="2971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3695700" y="2514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iley Face 56"/>
          <p:cNvSpPr/>
          <p:nvPr/>
        </p:nvSpPr>
        <p:spPr>
          <a:xfrm>
            <a:off x="2933700" y="22860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3733800" y="990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iley Face 58"/>
          <p:cNvSpPr/>
          <p:nvPr/>
        </p:nvSpPr>
        <p:spPr>
          <a:xfrm>
            <a:off x="4114800" y="1371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/>
          <p:cNvSpPr/>
          <p:nvPr/>
        </p:nvSpPr>
        <p:spPr>
          <a:xfrm>
            <a:off x="3733800" y="1371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iley Face 60"/>
          <p:cNvSpPr/>
          <p:nvPr/>
        </p:nvSpPr>
        <p:spPr>
          <a:xfrm>
            <a:off x="3505200" y="1752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iley Face 61"/>
          <p:cNvSpPr/>
          <p:nvPr/>
        </p:nvSpPr>
        <p:spPr>
          <a:xfrm>
            <a:off x="3962400" y="1981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iley Face 62"/>
          <p:cNvSpPr/>
          <p:nvPr/>
        </p:nvSpPr>
        <p:spPr>
          <a:xfrm>
            <a:off x="3657600" y="2057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iley Face 63"/>
          <p:cNvSpPr/>
          <p:nvPr/>
        </p:nvSpPr>
        <p:spPr>
          <a:xfrm>
            <a:off x="4419600" y="160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iley Face 64"/>
          <p:cNvSpPr/>
          <p:nvPr/>
        </p:nvSpPr>
        <p:spPr>
          <a:xfrm>
            <a:off x="4114800" y="1676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90600" y="3926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68" name="Cloud 67"/>
          <p:cNvSpPr/>
          <p:nvPr/>
        </p:nvSpPr>
        <p:spPr>
          <a:xfrm>
            <a:off x="4572000" y="31242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5410200" y="3962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iley Face 69"/>
          <p:cNvSpPr/>
          <p:nvPr/>
        </p:nvSpPr>
        <p:spPr>
          <a:xfrm>
            <a:off x="5715000" y="3657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iley Face 70"/>
          <p:cNvSpPr/>
          <p:nvPr/>
        </p:nvSpPr>
        <p:spPr>
          <a:xfrm>
            <a:off x="5334000" y="3657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5105400" y="40386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562600" y="4267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52578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/>
          <p:cNvSpPr/>
          <p:nvPr/>
        </p:nvSpPr>
        <p:spPr>
          <a:xfrm>
            <a:off x="6019800" y="3886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iley Face 75"/>
          <p:cNvSpPr/>
          <p:nvPr/>
        </p:nvSpPr>
        <p:spPr>
          <a:xfrm>
            <a:off x="5715000" y="3962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iley Face 76"/>
          <p:cNvSpPr/>
          <p:nvPr/>
        </p:nvSpPr>
        <p:spPr>
          <a:xfrm>
            <a:off x="8229600" y="46863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iley Face 77"/>
          <p:cNvSpPr/>
          <p:nvPr/>
        </p:nvSpPr>
        <p:spPr>
          <a:xfrm>
            <a:off x="7010400" y="3581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miley Face 79"/>
          <p:cNvSpPr/>
          <p:nvPr/>
        </p:nvSpPr>
        <p:spPr>
          <a:xfrm>
            <a:off x="6629400" y="3581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iley Face 80"/>
          <p:cNvSpPr/>
          <p:nvPr/>
        </p:nvSpPr>
        <p:spPr>
          <a:xfrm>
            <a:off x="6400800" y="3962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miley Face 81"/>
          <p:cNvSpPr/>
          <p:nvPr/>
        </p:nvSpPr>
        <p:spPr>
          <a:xfrm>
            <a:off x="6858000" y="4191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iley Face 86"/>
          <p:cNvSpPr/>
          <p:nvPr/>
        </p:nvSpPr>
        <p:spPr>
          <a:xfrm>
            <a:off x="77343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miley Face 88"/>
          <p:cNvSpPr/>
          <p:nvPr/>
        </p:nvSpPr>
        <p:spPr>
          <a:xfrm>
            <a:off x="7315200" y="3810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iley Face 90"/>
          <p:cNvSpPr/>
          <p:nvPr/>
        </p:nvSpPr>
        <p:spPr>
          <a:xfrm>
            <a:off x="7010400" y="3886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miley Face 92"/>
          <p:cNvSpPr/>
          <p:nvPr/>
        </p:nvSpPr>
        <p:spPr>
          <a:xfrm>
            <a:off x="5753100" y="46482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/>
          <p:cNvSpPr/>
          <p:nvPr/>
        </p:nvSpPr>
        <p:spPr>
          <a:xfrm>
            <a:off x="6248400" y="43434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iley Face 94"/>
          <p:cNvSpPr/>
          <p:nvPr/>
        </p:nvSpPr>
        <p:spPr>
          <a:xfrm>
            <a:off x="5867400" y="43434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miley Face 95"/>
          <p:cNvSpPr/>
          <p:nvPr/>
        </p:nvSpPr>
        <p:spPr>
          <a:xfrm>
            <a:off x="51816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5638800" y="49911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miley Face 99"/>
          <p:cNvSpPr/>
          <p:nvPr/>
        </p:nvSpPr>
        <p:spPr>
          <a:xfrm>
            <a:off x="5181600" y="54102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miley Face 100"/>
          <p:cNvSpPr/>
          <p:nvPr/>
        </p:nvSpPr>
        <p:spPr>
          <a:xfrm>
            <a:off x="6553200" y="4572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miley Face 101"/>
          <p:cNvSpPr/>
          <p:nvPr/>
        </p:nvSpPr>
        <p:spPr>
          <a:xfrm>
            <a:off x="6134100" y="4876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miley Face 102"/>
          <p:cNvSpPr/>
          <p:nvPr/>
        </p:nvSpPr>
        <p:spPr>
          <a:xfrm>
            <a:off x="6019800" y="55626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miley Face 103"/>
          <p:cNvSpPr/>
          <p:nvPr/>
        </p:nvSpPr>
        <p:spPr>
          <a:xfrm>
            <a:off x="6515100" y="4876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miley Face 104"/>
          <p:cNvSpPr/>
          <p:nvPr/>
        </p:nvSpPr>
        <p:spPr>
          <a:xfrm>
            <a:off x="6172200" y="5257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5715000" y="5638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6172200" y="5867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5867400" y="5943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6553200" y="55245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6705600" y="59817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7124700" y="49530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7429500" y="4648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miley Face 112"/>
          <p:cNvSpPr/>
          <p:nvPr/>
        </p:nvSpPr>
        <p:spPr>
          <a:xfrm>
            <a:off x="7200900" y="42291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Smiley Face 113"/>
          <p:cNvSpPr/>
          <p:nvPr/>
        </p:nvSpPr>
        <p:spPr>
          <a:xfrm>
            <a:off x="6819900" y="50292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miley Face 114"/>
          <p:cNvSpPr/>
          <p:nvPr/>
        </p:nvSpPr>
        <p:spPr>
          <a:xfrm>
            <a:off x="7277100" y="5257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miley Face 115"/>
          <p:cNvSpPr/>
          <p:nvPr/>
        </p:nvSpPr>
        <p:spPr>
          <a:xfrm>
            <a:off x="6972300" y="53340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miley Face 116"/>
          <p:cNvSpPr/>
          <p:nvPr/>
        </p:nvSpPr>
        <p:spPr>
          <a:xfrm>
            <a:off x="7734300" y="48768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miley Face 117"/>
          <p:cNvSpPr/>
          <p:nvPr/>
        </p:nvSpPr>
        <p:spPr>
          <a:xfrm>
            <a:off x="6972300" y="46482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miley Face 118"/>
          <p:cNvSpPr/>
          <p:nvPr/>
        </p:nvSpPr>
        <p:spPr>
          <a:xfrm>
            <a:off x="7772400" y="33528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miley Face 119"/>
          <p:cNvSpPr/>
          <p:nvPr/>
        </p:nvSpPr>
        <p:spPr>
          <a:xfrm>
            <a:off x="8153400" y="3733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miley Face 120"/>
          <p:cNvSpPr/>
          <p:nvPr/>
        </p:nvSpPr>
        <p:spPr>
          <a:xfrm>
            <a:off x="7772400" y="37338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miley Face 121"/>
          <p:cNvSpPr/>
          <p:nvPr/>
        </p:nvSpPr>
        <p:spPr>
          <a:xfrm>
            <a:off x="7543800" y="4114800"/>
            <a:ext cx="228600" cy="2286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miley Face 122"/>
          <p:cNvSpPr/>
          <p:nvPr/>
        </p:nvSpPr>
        <p:spPr>
          <a:xfrm>
            <a:off x="8001000" y="4343400"/>
            <a:ext cx="228600" cy="2286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miley Face 123"/>
          <p:cNvSpPr/>
          <p:nvPr/>
        </p:nvSpPr>
        <p:spPr>
          <a:xfrm>
            <a:off x="7696200" y="44196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miley Face 124"/>
          <p:cNvSpPr/>
          <p:nvPr/>
        </p:nvSpPr>
        <p:spPr>
          <a:xfrm>
            <a:off x="8458200" y="3962400"/>
            <a:ext cx="228600" cy="228600"/>
          </a:xfrm>
          <a:prstGeom prst="smileyF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miley Face 125"/>
          <p:cNvSpPr/>
          <p:nvPr/>
        </p:nvSpPr>
        <p:spPr>
          <a:xfrm>
            <a:off x="8153400" y="4038600"/>
            <a:ext cx="228600" cy="228600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505450" y="26289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size 4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5943600" y="4191000"/>
            <a:ext cx="1028700" cy="1066800"/>
          </a:xfrm>
          <a:prstGeom prst="ellips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Not Equal 129"/>
          <p:cNvSpPr/>
          <p:nvPr/>
        </p:nvSpPr>
        <p:spPr>
          <a:xfrm>
            <a:off x="3505200" y="3886200"/>
            <a:ext cx="1143000" cy="685800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3400" y="5334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</a:rPr>
              <a:t>The smaller the sample </a:t>
            </a:r>
          </a:p>
          <a:p>
            <a:pPr>
              <a:buFont typeface="Wingdings" pitchFamily="-65" charset="2"/>
              <a:buChar char="à"/>
            </a:pPr>
            <a:r>
              <a:rPr lang="en-US" b="1" i="1" dirty="0" smtClean="0">
                <a:solidFill>
                  <a:srgbClr val="000000"/>
                </a:solidFill>
                <a:sym typeface="Wingdings"/>
              </a:rPr>
              <a:t>the less information </a:t>
            </a:r>
          </a:p>
          <a:p>
            <a:pPr>
              <a:buFont typeface="Wingdings" pitchFamily="-65" charset="2"/>
              <a:buChar char="à"/>
            </a:pPr>
            <a:r>
              <a:rPr lang="en-US" b="1" i="1" dirty="0" smtClean="0">
                <a:solidFill>
                  <a:srgbClr val="000000"/>
                </a:solidFill>
                <a:sym typeface="Wingdings"/>
              </a:rPr>
              <a:t>the worse the parameter estimate</a:t>
            </a:r>
            <a:endParaRPr lang="en-US" b="1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limit theorem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308100"/>
            <a:ext cx="7378700" cy="547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good is my parameter estimate?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Consequence of the central limit theorem:</a:t>
            </a:r>
          </a:p>
          <a:p>
            <a:pPr lvl="1"/>
            <a:r>
              <a:rPr lang="en-US" dirty="0" smtClean="0"/>
              <a:t>Parameter estimate will be inaccurate whenever the sample is smaller than the population</a:t>
            </a:r>
          </a:p>
          <a:p>
            <a:pPr lvl="1"/>
            <a:r>
              <a:rPr lang="en-US" dirty="0" smtClean="0"/>
              <a:t>Bigger sample is better, but you can never be sure</a:t>
            </a:r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But if I can’t be sure my parameter estimate is good, can I at least </a:t>
            </a:r>
            <a:r>
              <a:rPr lang="en-US" i="1" dirty="0" smtClean="0"/>
              <a:t>estimate</a:t>
            </a:r>
            <a:r>
              <a:rPr lang="en-US" dirty="0" smtClean="0"/>
              <a:t> how good it is?</a:t>
            </a:r>
          </a:p>
          <a:p>
            <a:pPr lvl="1"/>
            <a:r>
              <a:rPr lang="en-US" dirty="0" smtClean="0"/>
              <a:t>How dependable are my data?</a:t>
            </a:r>
          </a:p>
          <a:p>
            <a:pPr lvl="1"/>
            <a:r>
              <a:rPr lang="en-US" dirty="0" smtClean="0"/>
              <a:t>Does what I learn about my sample </a:t>
            </a:r>
            <a:r>
              <a:rPr lang="en-US" dirty="0" err="1" smtClean="0"/>
              <a:t>generalise</a:t>
            </a:r>
            <a:r>
              <a:rPr lang="en-US" dirty="0" smtClean="0"/>
              <a:t> to the population?</a:t>
            </a:r>
          </a:p>
          <a:p>
            <a:pPr lvl="1"/>
            <a:r>
              <a:rPr lang="en-US" dirty="0" smtClean="0"/>
              <a:t>Does my experiment satisfy the criterion of universality?</a:t>
            </a:r>
          </a:p>
          <a:p>
            <a:pPr lvl="1"/>
            <a:r>
              <a:rPr lang="en-US" dirty="0" smtClean="0"/>
              <a:t>Can we estimate this?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good is my parameter estimate?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standard error</a:t>
            </a:r>
          </a:p>
          <a:p>
            <a:pPr lvl="1"/>
            <a:r>
              <a:rPr lang="en-US" dirty="0" smtClean="0"/>
              <a:t>Statistic to estimate how well your parameter estimate (sample) represents the parameter (population)</a:t>
            </a:r>
          </a:p>
          <a:p>
            <a:r>
              <a:rPr lang="en-US" dirty="0" smtClean="0"/>
              <a:t>Great, what is the standard error?</a:t>
            </a:r>
          </a:p>
          <a:p>
            <a:pPr lvl="1"/>
            <a:r>
              <a:rPr lang="en-US" dirty="0" smtClean="0"/>
              <a:t>Standard deviation of the sampling distribution</a:t>
            </a:r>
          </a:p>
          <a:p>
            <a:r>
              <a:rPr lang="en-US" dirty="0" smtClean="0"/>
              <a:t>Great, what is a sampling distribution…</a:t>
            </a:r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But if I can’t be sure my parameter estimate is good, can I at least estimate how good it is?</a:t>
            </a:r>
          </a:p>
          <a:p>
            <a:pPr lvl="1"/>
            <a:r>
              <a:rPr lang="en-US" dirty="0" smtClean="0"/>
              <a:t>How dependable are my data?</a:t>
            </a:r>
          </a:p>
          <a:p>
            <a:pPr lvl="1"/>
            <a:r>
              <a:rPr lang="en-US" dirty="0" smtClean="0"/>
              <a:t>Does what I learn about my sample </a:t>
            </a:r>
            <a:r>
              <a:rPr lang="en-US" dirty="0" err="1" smtClean="0"/>
              <a:t>generalise</a:t>
            </a:r>
            <a:r>
              <a:rPr lang="en-US" dirty="0" smtClean="0"/>
              <a:t> to the population?</a:t>
            </a:r>
          </a:p>
          <a:p>
            <a:pPr lvl="1"/>
            <a:r>
              <a:rPr lang="en-US" dirty="0" smtClean="0"/>
              <a:t>Does my experiment satisfy the criterion of universality?</a:t>
            </a:r>
          </a:p>
          <a:p>
            <a:pPr lvl="1"/>
            <a:r>
              <a:rPr lang="en-US" dirty="0" smtClean="0"/>
              <a:t>Can we estimate this?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en-US" i="1" dirty="0" smtClean="0"/>
              <a:t>Frequency</a:t>
            </a:r>
            <a:r>
              <a:rPr lang="en-US" dirty="0" smtClean="0"/>
              <a:t> distribution</a:t>
            </a:r>
          </a:p>
          <a:p>
            <a:pPr lvl="1">
              <a:defRPr/>
            </a:pPr>
            <a:r>
              <a:rPr lang="en-US" dirty="0" smtClean="0"/>
              <a:t>A plot representing how often each type of score occurs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25"/>
          <p:cNvGrpSpPr/>
          <p:nvPr/>
        </p:nvGrpSpPr>
        <p:grpSpPr>
          <a:xfrm>
            <a:off x="533400" y="762000"/>
            <a:ext cx="4343400" cy="3429000"/>
            <a:chOff x="533400" y="762000"/>
            <a:chExt cx="4343400" cy="3429000"/>
          </a:xfrm>
        </p:grpSpPr>
        <p:sp>
          <p:nvSpPr>
            <p:cNvPr id="57" name="Cloud 56"/>
            <p:cNvSpPr/>
            <p:nvPr/>
          </p:nvSpPr>
          <p:spPr>
            <a:xfrm>
              <a:off x="533400" y="762000"/>
              <a:ext cx="4343400" cy="3429000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13716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iley Face 58"/>
            <p:cNvSpPr/>
            <p:nvPr/>
          </p:nvSpPr>
          <p:spPr>
            <a:xfrm>
              <a:off x="1676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1295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iley Face 60"/>
            <p:cNvSpPr/>
            <p:nvPr/>
          </p:nvSpPr>
          <p:spPr>
            <a:xfrm>
              <a:off x="1066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iley Face 61"/>
            <p:cNvSpPr/>
            <p:nvPr/>
          </p:nvSpPr>
          <p:spPr>
            <a:xfrm>
              <a:off x="1524000" y="1905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iley Face 62"/>
            <p:cNvSpPr/>
            <p:nvPr/>
          </p:nvSpPr>
          <p:spPr>
            <a:xfrm>
              <a:off x="12192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iley Face 63"/>
            <p:cNvSpPr/>
            <p:nvPr/>
          </p:nvSpPr>
          <p:spPr>
            <a:xfrm>
              <a:off x="1981200" y="1524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iley Face 64"/>
            <p:cNvSpPr/>
            <p:nvPr/>
          </p:nvSpPr>
          <p:spPr>
            <a:xfrm>
              <a:off x="16764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iley Face 65"/>
            <p:cNvSpPr/>
            <p:nvPr/>
          </p:nvSpPr>
          <p:spPr>
            <a:xfrm>
              <a:off x="4191000" y="23241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iley Face 66"/>
            <p:cNvSpPr/>
            <p:nvPr/>
          </p:nvSpPr>
          <p:spPr>
            <a:xfrm>
              <a:off x="2971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iley Face 67"/>
            <p:cNvSpPr/>
            <p:nvPr/>
          </p:nvSpPr>
          <p:spPr>
            <a:xfrm>
              <a:off x="2590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iley Face 68"/>
            <p:cNvSpPr/>
            <p:nvPr/>
          </p:nvSpPr>
          <p:spPr>
            <a:xfrm>
              <a:off x="23622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iley Face 69"/>
            <p:cNvSpPr/>
            <p:nvPr/>
          </p:nvSpPr>
          <p:spPr>
            <a:xfrm>
              <a:off x="2819400" y="1828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iley Face 70"/>
            <p:cNvSpPr/>
            <p:nvPr/>
          </p:nvSpPr>
          <p:spPr>
            <a:xfrm>
              <a:off x="36957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iley Face 71"/>
            <p:cNvSpPr/>
            <p:nvPr/>
          </p:nvSpPr>
          <p:spPr>
            <a:xfrm>
              <a:off x="3276600" y="1447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iley Face 72"/>
            <p:cNvSpPr/>
            <p:nvPr/>
          </p:nvSpPr>
          <p:spPr>
            <a:xfrm>
              <a:off x="2971800" y="1524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iley Face 73"/>
            <p:cNvSpPr/>
            <p:nvPr/>
          </p:nvSpPr>
          <p:spPr>
            <a:xfrm>
              <a:off x="17145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iley Face 74"/>
            <p:cNvSpPr/>
            <p:nvPr/>
          </p:nvSpPr>
          <p:spPr>
            <a:xfrm>
              <a:off x="2209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iley Face 75"/>
            <p:cNvSpPr/>
            <p:nvPr/>
          </p:nvSpPr>
          <p:spPr>
            <a:xfrm>
              <a:off x="1828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iley Face 76"/>
            <p:cNvSpPr/>
            <p:nvPr/>
          </p:nvSpPr>
          <p:spPr>
            <a:xfrm>
              <a:off x="11430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iley Face 77"/>
            <p:cNvSpPr/>
            <p:nvPr/>
          </p:nvSpPr>
          <p:spPr>
            <a:xfrm>
              <a:off x="1600200" y="26289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iley Face 78"/>
            <p:cNvSpPr/>
            <p:nvPr/>
          </p:nvSpPr>
          <p:spPr>
            <a:xfrm>
              <a:off x="1143000" y="3048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iley Face 79"/>
            <p:cNvSpPr/>
            <p:nvPr/>
          </p:nvSpPr>
          <p:spPr>
            <a:xfrm>
              <a:off x="25146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iley Face 80"/>
            <p:cNvSpPr/>
            <p:nvPr/>
          </p:nvSpPr>
          <p:spPr>
            <a:xfrm>
              <a:off x="2095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iley Face 81"/>
            <p:cNvSpPr/>
            <p:nvPr/>
          </p:nvSpPr>
          <p:spPr>
            <a:xfrm>
              <a:off x="1981200" y="32004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iley Face 82"/>
            <p:cNvSpPr/>
            <p:nvPr/>
          </p:nvSpPr>
          <p:spPr>
            <a:xfrm>
              <a:off x="2476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iley Face 83"/>
            <p:cNvSpPr/>
            <p:nvPr/>
          </p:nvSpPr>
          <p:spPr>
            <a:xfrm>
              <a:off x="21336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iley Face 84"/>
            <p:cNvSpPr/>
            <p:nvPr/>
          </p:nvSpPr>
          <p:spPr>
            <a:xfrm>
              <a:off x="1676400" y="3276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iley Face 85"/>
            <p:cNvSpPr/>
            <p:nvPr/>
          </p:nvSpPr>
          <p:spPr>
            <a:xfrm>
              <a:off x="2133600" y="3505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iley Face 86"/>
            <p:cNvSpPr/>
            <p:nvPr/>
          </p:nvSpPr>
          <p:spPr>
            <a:xfrm>
              <a:off x="1828800" y="3581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iley Face 87"/>
            <p:cNvSpPr/>
            <p:nvPr/>
          </p:nvSpPr>
          <p:spPr>
            <a:xfrm>
              <a:off x="25146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iley Face 88"/>
            <p:cNvSpPr/>
            <p:nvPr/>
          </p:nvSpPr>
          <p:spPr>
            <a:xfrm>
              <a:off x="2667000" y="36195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iley Face 89"/>
            <p:cNvSpPr/>
            <p:nvPr/>
          </p:nvSpPr>
          <p:spPr>
            <a:xfrm>
              <a:off x="3086100" y="2590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iley Face 90"/>
            <p:cNvSpPr/>
            <p:nvPr/>
          </p:nvSpPr>
          <p:spPr>
            <a:xfrm>
              <a:off x="33909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iley Face 91"/>
            <p:cNvSpPr/>
            <p:nvPr/>
          </p:nvSpPr>
          <p:spPr>
            <a:xfrm>
              <a:off x="3162300" y="18669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iley Face 92"/>
            <p:cNvSpPr/>
            <p:nvPr/>
          </p:nvSpPr>
          <p:spPr>
            <a:xfrm>
              <a:off x="27813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iley Face 93"/>
            <p:cNvSpPr/>
            <p:nvPr/>
          </p:nvSpPr>
          <p:spPr>
            <a:xfrm>
              <a:off x="32385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iley Face 94"/>
            <p:cNvSpPr/>
            <p:nvPr/>
          </p:nvSpPr>
          <p:spPr>
            <a:xfrm>
              <a:off x="2933700" y="2971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iley Face 95"/>
            <p:cNvSpPr/>
            <p:nvPr/>
          </p:nvSpPr>
          <p:spPr>
            <a:xfrm>
              <a:off x="3695700" y="25146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iley Face 96"/>
            <p:cNvSpPr/>
            <p:nvPr/>
          </p:nvSpPr>
          <p:spPr>
            <a:xfrm>
              <a:off x="29337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iley Face 97"/>
            <p:cNvSpPr/>
            <p:nvPr/>
          </p:nvSpPr>
          <p:spPr>
            <a:xfrm>
              <a:off x="3733800" y="990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iley Face 98"/>
            <p:cNvSpPr/>
            <p:nvPr/>
          </p:nvSpPr>
          <p:spPr>
            <a:xfrm>
              <a:off x="4114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iley Face 99"/>
            <p:cNvSpPr/>
            <p:nvPr/>
          </p:nvSpPr>
          <p:spPr>
            <a:xfrm>
              <a:off x="3733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iley Face 100"/>
            <p:cNvSpPr/>
            <p:nvPr/>
          </p:nvSpPr>
          <p:spPr>
            <a:xfrm>
              <a:off x="3505200" y="1752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iley Face 101"/>
            <p:cNvSpPr/>
            <p:nvPr/>
          </p:nvSpPr>
          <p:spPr>
            <a:xfrm>
              <a:off x="39624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iley Face 102"/>
            <p:cNvSpPr/>
            <p:nvPr/>
          </p:nvSpPr>
          <p:spPr>
            <a:xfrm>
              <a:off x="3657600" y="2057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iley Face 103"/>
            <p:cNvSpPr/>
            <p:nvPr/>
          </p:nvSpPr>
          <p:spPr>
            <a:xfrm>
              <a:off x="4419600" y="16002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iley Face 104"/>
            <p:cNvSpPr/>
            <p:nvPr/>
          </p:nvSpPr>
          <p:spPr>
            <a:xfrm>
              <a:off x="4114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391400" y="304800"/>
            <a:ext cx="1600200" cy="1789331"/>
            <a:chOff x="7391400" y="609600"/>
            <a:chExt cx="1600200" cy="1789331"/>
          </a:xfrm>
        </p:grpSpPr>
        <p:grpSp>
          <p:nvGrpSpPr>
            <p:cNvPr id="106" name="Group 108"/>
            <p:cNvGrpSpPr/>
            <p:nvPr/>
          </p:nvGrpSpPr>
          <p:grpSpPr>
            <a:xfrm>
              <a:off x="7696200" y="609600"/>
              <a:ext cx="1143000" cy="1103531"/>
              <a:chOff x="6324600" y="1179731"/>
              <a:chExt cx="1143000" cy="1103531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6324600" y="1179731"/>
                <a:ext cx="1143000" cy="11035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Smiley Face 113"/>
              <p:cNvSpPr/>
              <p:nvPr/>
            </p:nvSpPr>
            <p:spPr>
              <a:xfrm>
                <a:off x="6629400" y="12954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Smiley Face 115"/>
              <p:cNvSpPr/>
              <p:nvPr/>
            </p:nvSpPr>
            <p:spPr>
              <a:xfrm>
                <a:off x="66294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Smiley Face 116"/>
              <p:cNvSpPr/>
              <p:nvPr/>
            </p:nvSpPr>
            <p:spPr>
              <a:xfrm>
                <a:off x="6934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Smiley Face 117"/>
              <p:cNvSpPr/>
              <p:nvPr/>
            </p:nvSpPr>
            <p:spPr>
              <a:xfrm>
                <a:off x="6553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Smiley Face 121"/>
              <p:cNvSpPr/>
              <p:nvPr/>
            </p:nvSpPr>
            <p:spPr>
              <a:xfrm>
                <a:off x="6934200" y="13716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Smiley Face 122"/>
              <p:cNvSpPr/>
              <p:nvPr/>
            </p:nvSpPr>
            <p:spPr>
              <a:xfrm>
                <a:off x="69342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391400" y="17526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1:</a:t>
              </a:r>
            </a:p>
            <a:p>
              <a:r>
                <a:rPr lang="en-US" dirty="0" smtClean="0"/>
                <a:t>Mean = 27.16</a:t>
              </a:r>
              <a:endParaRPr lang="en-US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391400" y="2209800"/>
            <a:ext cx="1600200" cy="1789331"/>
            <a:chOff x="7391400" y="2373868"/>
            <a:chExt cx="1600200" cy="1789331"/>
          </a:xfrm>
        </p:grpSpPr>
        <p:grpSp>
          <p:nvGrpSpPr>
            <p:cNvPr id="130" name="Group 108"/>
            <p:cNvGrpSpPr/>
            <p:nvPr/>
          </p:nvGrpSpPr>
          <p:grpSpPr>
            <a:xfrm>
              <a:off x="7696200" y="2373868"/>
              <a:ext cx="1143000" cy="1103531"/>
              <a:chOff x="6324600" y="1179731"/>
              <a:chExt cx="1143000" cy="1103531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6324600" y="1179731"/>
                <a:ext cx="1143000" cy="11035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Smiley Face 131"/>
              <p:cNvSpPr/>
              <p:nvPr/>
            </p:nvSpPr>
            <p:spPr>
              <a:xfrm>
                <a:off x="6629400" y="12954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Smiley Face 132"/>
              <p:cNvSpPr/>
              <p:nvPr/>
            </p:nvSpPr>
            <p:spPr>
              <a:xfrm>
                <a:off x="66294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Smiley Face 133"/>
              <p:cNvSpPr/>
              <p:nvPr/>
            </p:nvSpPr>
            <p:spPr>
              <a:xfrm>
                <a:off x="6934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Smiley Face 134"/>
              <p:cNvSpPr/>
              <p:nvPr/>
            </p:nvSpPr>
            <p:spPr>
              <a:xfrm>
                <a:off x="6553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Smiley Face 135"/>
              <p:cNvSpPr/>
              <p:nvPr/>
            </p:nvSpPr>
            <p:spPr>
              <a:xfrm>
                <a:off x="6934200" y="13716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Smiley Face 136"/>
              <p:cNvSpPr/>
              <p:nvPr/>
            </p:nvSpPr>
            <p:spPr>
              <a:xfrm>
                <a:off x="69342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7391400" y="3516868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2:</a:t>
              </a:r>
            </a:p>
            <a:p>
              <a:r>
                <a:rPr lang="en-US" dirty="0" smtClean="0"/>
                <a:t>Mean = 25.67</a:t>
              </a:r>
              <a:endParaRPr lang="en-US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7543800" y="4230469"/>
            <a:ext cx="1447800" cy="1549063"/>
            <a:chOff x="7543800" y="4230469"/>
            <a:chExt cx="1447800" cy="1549063"/>
          </a:xfrm>
        </p:grpSpPr>
        <p:grpSp>
          <p:nvGrpSpPr>
            <p:cNvPr id="139" name="Group 108"/>
            <p:cNvGrpSpPr/>
            <p:nvPr/>
          </p:nvGrpSpPr>
          <p:grpSpPr>
            <a:xfrm>
              <a:off x="7696200" y="4230469"/>
              <a:ext cx="1143000" cy="1103531"/>
              <a:chOff x="6324600" y="1179731"/>
              <a:chExt cx="1143000" cy="1103531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324600" y="1179731"/>
                <a:ext cx="1143000" cy="11035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Smiley Face 140"/>
              <p:cNvSpPr/>
              <p:nvPr/>
            </p:nvSpPr>
            <p:spPr>
              <a:xfrm>
                <a:off x="6629400" y="12954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Smiley Face 141"/>
              <p:cNvSpPr/>
              <p:nvPr/>
            </p:nvSpPr>
            <p:spPr>
              <a:xfrm>
                <a:off x="66294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Smiley Face 142"/>
              <p:cNvSpPr/>
              <p:nvPr/>
            </p:nvSpPr>
            <p:spPr>
              <a:xfrm>
                <a:off x="6934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Smiley Face 143"/>
              <p:cNvSpPr/>
              <p:nvPr/>
            </p:nvSpPr>
            <p:spPr>
              <a:xfrm>
                <a:off x="6553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Smiley Face 144"/>
              <p:cNvSpPr/>
              <p:nvPr/>
            </p:nvSpPr>
            <p:spPr>
              <a:xfrm>
                <a:off x="6934200" y="13716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Smiley Face 145"/>
              <p:cNvSpPr/>
              <p:nvPr/>
            </p:nvSpPr>
            <p:spPr>
              <a:xfrm>
                <a:off x="69342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7543800" y="5410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3…</a:t>
              </a:r>
              <a:endParaRPr lang="en-US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943600" y="5040868"/>
            <a:ext cx="1600200" cy="1512332"/>
            <a:chOff x="5943600" y="5040868"/>
            <a:chExt cx="1600200" cy="1512332"/>
          </a:xfrm>
        </p:grpSpPr>
        <p:grpSp>
          <p:nvGrpSpPr>
            <p:cNvPr id="148" name="Group 108"/>
            <p:cNvGrpSpPr/>
            <p:nvPr/>
          </p:nvGrpSpPr>
          <p:grpSpPr>
            <a:xfrm>
              <a:off x="6248400" y="5040868"/>
              <a:ext cx="1143000" cy="1103531"/>
              <a:chOff x="6324600" y="1179731"/>
              <a:chExt cx="1143000" cy="110353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24600" y="1179731"/>
                <a:ext cx="1143000" cy="11035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Smiley Face 149"/>
              <p:cNvSpPr/>
              <p:nvPr/>
            </p:nvSpPr>
            <p:spPr>
              <a:xfrm>
                <a:off x="6629400" y="12954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Smiley Face 150"/>
              <p:cNvSpPr/>
              <p:nvPr/>
            </p:nvSpPr>
            <p:spPr>
              <a:xfrm>
                <a:off x="66294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miley Face 151"/>
              <p:cNvSpPr/>
              <p:nvPr/>
            </p:nvSpPr>
            <p:spPr>
              <a:xfrm>
                <a:off x="6934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miley Face 152"/>
              <p:cNvSpPr/>
              <p:nvPr/>
            </p:nvSpPr>
            <p:spPr>
              <a:xfrm>
                <a:off x="6553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Smiley Face 153"/>
              <p:cNvSpPr/>
              <p:nvPr/>
            </p:nvSpPr>
            <p:spPr>
              <a:xfrm>
                <a:off x="6934200" y="13716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Smiley Face 154"/>
              <p:cNvSpPr/>
              <p:nvPr/>
            </p:nvSpPr>
            <p:spPr>
              <a:xfrm>
                <a:off x="69342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5943600" y="6183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4…</a:t>
              </a:r>
              <a:endParaRPr lang="en-US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419600" y="5040868"/>
            <a:ext cx="1524000" cy="1512332"/>
            <a:chOff x="4419600" y="5040868"/>
            <a:chExt cx="1524000" cy="1512332"/>
          </a:xfrm>
        </p:grpSpPr>
        <p:grpSp>
          <p:nvGrpSpPr>
            <p:cNvPr id="157" name="Group 108"/>
            <p:cNvGrpSpPr/>
            <p:nvPr/>
          </p:nvGrpSpPr>
          <p:grpSpPr>
            <a:xfrm>
              <a:off x="4648200" y="5040868"/>
              <a:ext cx="1143000" cy="1103531"/>
              <a:chOff x="6324600" y="1179731"/>
              <a:chExt cx="1143000" cy="1103531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6324600" y="1179731"/>
                <a:ext cx="1143000" cy="11035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Smiley Face 158"/>
              <p:cNvSpPr/>
              <p:nvPr/>
            </p:nvSpPr>
            <p:spPr>
              <a:xfrm>
                <a:off x="6629400" y="12954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Smiley Face 159"/>
              <p:cNvSpPr/>
              <p:nvPr/>
            </p:nvSpPr>
            <p:spPr>
              <a:xfrm>
                <a:off x="66294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Smiley Face 160"/>
              <p:cNvSpPr/>
              <p:nvPr/>
            </p:nvSpPr>
            <p:spPr>
              <a:xfrm>
                <a:off x="6934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Smiley Face 161"/>
              <p:cNvSpPr/>
              <p:nvPr/>
            </p:nvSpPr>
            <p:spPr>
              <a:xfrm>
                <a:off x="6553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Smiley Face 162"/>
              <p:cNvSpPr/>
              <p:nvPr/>
            </p:nvSpPr>
            <p:spPr>
              <a:xfrm>
                <a:off x="6934200" y="13716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Smiley Face 163"/>
              <p:cNvSpPr/>
              <p:nvPr/>
            </p:nvSpPr>
            <p:spPr>
              <a:xfrm>
                <a:off x="69342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4419600" y="61838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5…</a:t>
              </a:r>
              <a:endParaRPr lang="en-US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743200" y="5080337"/>
            <a:ext cx="1562100" cy="1789331"/>
            <a:chOff x="3009900" y="5080337"/>
            <a:chExt cx="1295400" cy="1789331"/>
          </a:xfrm>
        </p:grpSpPr>
        <p:grpSp>
          <p:nvGrpSpPr>
            <p:cNvPr id="166" name="Group 108"/>
            <p:cNvGrpSpPr/>
            <p:nvPr/>
          </p:nvGrpSpPr>
          <p:grpSpPr>
            <a:xfrm>
              <a:off x="3009900" y="5080337"/>
              <a:ext cx="1143000" cy="1103531"/>
              <a:chOff x="6324600" y="1179731"/>
              <a:chExt cx="1143000" cy="1103531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324600" y="1179731"/>
                <a:ext cx="1143000" cy="11035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Smiley Face 167"/>
              <p:cNvSpPr/>
              <p:nvPr/>
            </p:nvSpPr>
            <p:spPr>
              <a:xfrm>
                <a:off x="6629400" y="12954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Smiley Face 168"/>
              <p:cNvSpPr/>
              <p:nvPr/>
            </p:nvSpPr>
            <p:spPr>
              <a:xfrm>
                <a:off x="66294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Smiley Face 169"/>
              <p:cNvSpPr/>
              <p:nvPr/>
            </p:nvSpPr>
            <p:spPr>
              <a:xfrm>
                <a:off x="6934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Smiley Face 170"/>
              <p:cNvSpPr/>
              <p:nvPr/>
            </p:nvSpPr>
            <p:spPr>
              <a:xfrm>
                <a:off x="6553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Smiley Face 171"/>
              <p:cNvSpPr/>
              <p:nvPr/>
            </p:nvSpPr>
            <p:spPr>
              <a:xfrm>
                <a:off x="6934200" y="13716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Smiley Face 172"/>
              <p:cNvSpPr/>
              <p:nvPr/>
            </p:nvSpPr>
            <p:spPr>
              <a:xfrm>
                <a:off x="69342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3009900" y="622333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6…</a:t>
              </a:r>
              <a:endParaRPr lang="en-US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81000" y="5087034"/>
            <a:ext cx="1638300" cy="1789331"/>
            <a:chOff x="723900" y="5087034"/>
            <a:chExt cx="1295400" cy="1789331"/>
          </a:xfrm>
        </p:grpSpPr>
        <p:grpSp>
          <p:nvGrpSpPr>
            <p:cNvPr id="175" name="Group 108"/>
            <p:cNvGrpSpPr/>
            <p:nvPr/>
          </p:nvGrpSpPr>
          <p:grpSpPr>
            <a:xfrm>
              <a:off x="723900" y="5087034"/>
              <a:ext cx="1143000" cy="1103531"/>
              <a:chOff x="6324600" y="1179731"/>
              <a:chExt cx="1143000" cy="1103531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6324600" y="1179731"/>
                <a:ext cx="1143000" cy="11035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Smiley Face 176"/>
              <p:cNvSpPr/>
              <p:nvPr/>
            </p:nvSpPr>
            <p:spPr>
              <a:xfrm>
                <a:off x="6629400" y="12954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Smiley Face 177"/>
              <p:cNvSpPr/>
              <p:nvPr/>
            </p:nvSpPr>
            <p:spPr>
              <a:xfrm>
                <a:off x="66294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Smiley Face 178"/>
              <p:cNvSpPr/>
              <p:nvPr/>
            </p:nvSpPr>
            <p:spPr>
              <a:xfrm>
                <a:off x="6934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Smiley Face 179"/>
              <p:cNvSpPr/>
              <p:nvPr/>
            </p:nvSpPr>
            <p:spPr>
              <a:xfrm>
                <a:off x="6553200" y="16764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Smiley Face 180"/>
              <p:cNvSpPr/>
              <p:nvPr/>
            </p:nvSpPr>
            <p:spPr>
              <a:xfrm>
                <a:off x="6934200" y="1371600"/>
                <a:ext cx="228600" cy="228600"/>
              </a:xfrm>
              <a:prstGeom prst="smileyFac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Smiley Face 181"/>
              <p:cNvSpPr/>
              <p:nvPr/>
            </p:nvSpPr>
            <p:spPr>
              <a:xfrm>
                <a:off x="6934200" y="1981200"/>
                <a:ext cx="228600" cy="228600"/>
              </a:xfrm>
              <a:prstGeom prst="smileyFac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723900" y="6230034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40…</a:t>
              </a:r>
              <a:endParaRPr lang="en-US" dirty="0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2209800" y="61443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1371600" y="434613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Population: mean = 24.48mg/dL </a:t>
            </a:r>
            <a:r>
              <a:rPr lang="en-US" dirty="0" err="1" smtClean="0"/>
              <a:t>cortisol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en-US" i="1" dirty="0" smtClean="0"/>
              <a:t>Frequency</a:t>
            </a:r>
            <a:r>
              <a:rPr lang="en-US" dirty="0" smtClean="0"/>
              <a:t> distribution</a:t>
            </a:r>
          </a:p>
          <a:p>
            <a:pPr lvl="1">
              <a:defRPr/>
            </a:pPr>
            <a:r>
              <a:rPr lang="en-US" dirty="0" smtClean="0"/>
              <a:t>A plot representing how often each type of </a:t>
            </a:r>
            <a:r>
              <a:rPr lang="en-US" dirty="0" smtClean="0">
                <a:solidFill>
                  <a:srgbClr val="FF0000"/>
                </a:solidFill>
              </a:rPr>
              <a:t>score</a:t>
            </a:r>
            <a:r>
              <a:rPr lang="en-US" dirty="0" smtClean="0"/>
              <a:t> occurs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/>
              <a:t>Sampling</a:t>
            </a:r>
            <a:r>
              <a:rPr lang="en-US" dirty="0" smtClean="0"/>
              <a:t> distribution</a:t>
            </a:r>
          </a:p>
          <a:p>
            <a:pPr lvl="1"/>
            <a:r>
              <a:rPr lang="en-US" dirty="0" smtClean="0"/>
              <a:t>A plot representing how often each type of</a:t>
            </a:r>
            <a:r>
              <a:rPr lang="en-US" i="1" dirty="0" smtClean="0">
                <a:solidFill>
                  <a:srgbClr val="FF0000"/>
                </a:solidFill>
              </a:rPr>
              <a:t>sample mean</a:t>
            </a:r>
            <a:r>
              <a:rPr lang="en-US" dirty="0" smtClean="0"/>
              <a:t>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1447800"/>
            <a:ext cx="6349252" cy="4343400"/>
          </a:xfrm>
          <a:prstGeom prst="rect">
            <a:avLst/>
          </a:prstGeom>
        </p:spPr>
      </p:pic>
      <p:grpSp>
        <p:nvGrpSpPr>
          <p:cNvPr id="8" name="Group 11"/>
          <p:cNvGrpSpPr/>
          <p:nvPr/>
        </p:nvGrpSpPr>
        <p:grpSpPr>
          <a:xfrm>
            <a:off x="3734594" y="228600"/>
            <a:ext cx="3963988" cy="5257800"/>
            <a:chOff x="5027612" y="228600"/>
            <a:chExt cx="3963988" cy="5257800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3351212" y="3504406"/>
              <a:ext cx="396240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86400" y="228600"/>
              <a:ext cx="3505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the sampling distribution – should be close to population mean – lots of samples = lots of experiments</a:t>
              </a: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rot="10800000" flipV="1">
              <a:off x="5027612" y="828765"/>
              <a:ext cx="458788" cy="10008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2362200" y="4573589"/>
            <a:ext cx="38100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2"/>
          <p:cNvGrpSpPr/>
          <p:nvPr/>
        </p:nvGrpSpPr>
        <p:grpSpPr>
          <a:xfrm>
            <a:off x="6553200" y="3815834"/>
            <a:ext cx="2628900" cy="1754327"/>
            <a:chOff x="6553200" y="3815834"/>
            <a:chExt cx="2628900" cy="1754327"/>
          </a:xfrm>
        </p:grpSpPr>
        <p:sp>
          <p:nvSpPr>
            <p:cNvPr id="16" name="TextBox 15"/>
            <p:cNvSpPr txBox="1"/>
            <p:nvPr/>
          </p:nvSpPr>
          <p:spPr>
            <a:xfrm>
              <a:off x="7277100" y="3815834"/>
              <a:ext cx="19050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Standard deviation</a:t>
              </a:r>
            </a:p>
            <a:p>
              <a:r>
                <a:rPr lang="en-US" i="1" dirty="0" smtClean="0"/>
                <a:t>Tells us the shape of the sampling distribution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6553200" y="4000499"/>
              <a:ext cx="762000" cy="461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28600" y="228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mean = 24.48</a:t>
            </a:r>
          </a:p>
          <a:p>
            <a:r>
              <a:rPr lang="en-US" dirty="0" smtClean="0"/>
              <a:t>Mean of sampling dist. = 24.60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579120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Tells us how much </a:t>
            </a:r>
            <a:r>
              <a:rPr lang="en-US" i="1" dirty="0" smtClean="0"/>
              <a:t>variability</a:t>
            </a:r>
            <a:r>
              <a:rPr lang="en-US" dirty="0" smtClean="0"/>
              <a:t> there is between samples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57912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Gives an estimate of how closely our sample mean represents the population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5791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Standard error of the mean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Yesterday…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 definition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 variable measured in a sample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3352800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3352800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3352800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3352800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2297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Construct validity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3440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Criterion validity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3400" y="4507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External validity</a:t>
            </a:r>
            <a:endParaRPr lang="en-US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" y="565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Reliability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864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486400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4864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5328166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5352366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to calculate the standard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Take lots and lots of samples</a:t>
            </a:r>
          </a:p>
          <a:p>
            <a:r>
              <a:rPr lang="en-US" dirty="0" smtClean="0"/>
              <a:t>Make a sampling distribution</a:t>
            </a:r>
          </a:p>
          <a:p>
            <a:r>
              <a:rPr lang="en-US" dirty="0" smtClean="0"/>
              <a:t>Find the standard deviation of that distribution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491163" y="1600200"/>
          <a:ext cx="20462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1" name="Equation" r:id="rId3" imgW="685800" imgH="419040" progId="Equation.3">
                  <p:embed/>
                </p:oleObj>
              </mc:Choice>
              <mc:Fallback>
                <p:oleObj name="Equation" r:id="rId3" imgW="685800" imgH="41904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1600200"/>
                        <a:ext cx="2046287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724400" y="3247072"/>
            <a:ext cx="4191000" cy="1477328"/>
            <a:chOff x="4724400" y="3247072"/>
            <a:chExt cx="4191000" cy="1477328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3247072"/>
              <a:ext cx="1219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Standard error of the sample mean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72200" y="37338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1800" y="3276600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standard deviation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781800" y="3960812"/>
              <a:ext cx="21336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781800" y="4001869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Square root of the number of subjects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2000" y="54864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this tell us:</a:t>
            </a:r>
          </a:p>
          <a:p>
            <a:r>
              <a:rPr lang="en-US" dirty="0" smtClean="0"/>
              <a:t>Small SE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not much variability between sample means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parameter estimate is good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are these represented as concepts in statistics</a:t>
            </a:r>
          </a:p>
          <a:p>
            <a:pPr lvl="1"/>
            <a:r>
              <a:rPr lang="en-US" i="1" dirty="0" smtClean="0">
                <a:solidFill>
                  <a:srgbClr val="7F7F7F"/>
                </a:solidFill>
              </a:rPr>
              <a:t>1) Frequency distributions and statistical parameters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2) Sampling distributions and sample statistics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3) The normal distribution as an explanatory statistical model</a:t>
            </a:r>
          </a:p>
          <a:p>
            <a:pPr lvl="1"/>
            <a:r>
              <a:rPr lang="en-US" i="1" dirty="0" smtClean="0"/>
              <a:t>4) Hypothesis testing: </a:t>
            </a:r>
            <a:r>
              <a:rPr lang="en-US" i="1" dirty="0" err="1" smtClean="0"/>
              <a:t>z</a:t>
            </a:r>
            <a:r>
              <a:rPr lang="en-US" i="1" dirty="0" smtClean="0"/>
              <a:t>-scores, </a:t>
            </a:r>
            <a:r>
              <a:rPr lang="en-US" i="1" dirty="0" err="1" smtClean="0"/>
              <a:t>p</a:t>
            </a:r>
            <a:r>
              <a:rPr lang="en-US" i="1" dirty="0" smtClean="0"/>
              <a:t>-values, and test statistics</a:t>
            </a:r>
          </a:p>
          <a:p>
            <a:pPr lvl="1"/>
            <a:r>
              <a:rPr lang="en-US" i="1" dirty="0" smtClean="0"/>
              <a:t>5) Paired and independent samples </a:t>
            </a:r>
            <a:r>
              <a:rPr lang="en-US" i="1" dirty="0" err="1" smtClean="0"/>
              <a:t>t</a:t>
            </a:r>
            <a:r>
              <a:rPr lang="en-US" i="1" dirty="0" smtClean="0"/>
              <a:t>-tests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we have a decent sample, and decent parameter estimates (low standard error)…..</a:t>
            </a:r>
          </a:p>
          <a:p>
            <a:r>
              <a:rPr lang="en-US" dirty="0" smtClean="0"/>
              <a:t>…..can we start to make inferences about our population, based on our sample of measurements?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yet. First we need a statistical model….</a:t>
            </a:r>
          </a:p>
          <a:p>
            <a:r>
              <a:rPr lang="en-US" dirty="0" smtClean="0"/>
              <a:t>A mathematical expression of the relationships we postulate to exist between the </a:t>
            </a:r>
            <a:r>
              <a:rPr lang="en-US" i="1" dirty="0" smtClean="0"/>
              <a:t>parameters</a:t>
            </a:r>
          </a:p>
          <a:p>
            <a:r>
              <a:rPr lang="en-US" dirty="0" smtClean="0"/>
              <a:t>Why do we need this?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See a phenomenon in the world</a:t>
            </a:r>
          </a:p>
          <a:p>
            <a:pPr lvl="1"/>
            <a:r>
              <a:rPr lang="en-US" dirty="0" smtClean="0"/>
              <a:t>E.g. electric fields induce magnetic changes</a:t>
            </a:r>
          </a:p>
          <a:p>
            <a:r>
              <a:rPr lang="en-US" dirty="0" smtClean="0"/>
              <a:t>Explanation</a:t>
            </a:r>
          </a:p>
          <a:p>
            <a:pPr lvl="1"/>
            <a:r>
              <a:rPr lang="en-US" dirty="0" smtClean="0"/>
              <a:t>Construct a theoretical account</a:t>
            </a:r>
          </a:p>
          <a:p>
            <a:pPr lvl="1"/>
            <a:r>
              <a:rPr lang="en-US" dirty="0" smtClean="0"/>
              <a:t>E.g. theory of electrodynamics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Use the theory to predict new and surprising phenomena</a:t>
            </a:r>
          </a:p>
          <a:p>
            <a:pPr lvl="1"/>
            <a:r>
              <a:rPr lang="en-US" dirty="0" smtClean="0"/>
              <a:t>E.g. moving charge induces a magnetic field</a:t>
            </a:r>
          </a:p>
          <a:p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Harness the new knowledge to better the lot of humanity</a:t>
            </a:r>
          </a:p>
          <a:p>
            <a:pPr lvl="1"/>
            <a:r>
              <a:rPr lang="en-US" dirty="0" smtClean="0"/>
              <a:t>E.g. electric motor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24000"/>
            <a:ext cx="1676399" cy="2158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2438400"/>
            <a:ext cx="1581150" cy="2136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0" y="4292600"/>
            <a:ext cx="2108200" cy="2108200"/>
          </a:xfrm>
          <a:prstGeom prst="rect">
            <a:avLst/>
          </a:prstGeom>
        </p:spPr>
      </p:pic>
      <p:grpSp>
        <p:nvGrpSpPr>
          <p:cNvPr id="4" name="Group 11"/>
          <p:cNvGrpSpPr/>
          <p:nvPr/>
        </p:nvGrpSpPr>
        <p:grpSpPr>
          <a:xfrm>
            <a:off x="762000" y="2590800"/>
            <a:ext cx="5791200" cy="3313331"/>
            <a:chOff x="762000" y="2590800"/>
            <a:chExt cx="5791200" cy="3313331"/>
          </a:xfrm>
        </p:grpSpPr>
        <p:sp>
          <p:nvSpPr>
            <p:cNvPr id="8" name="Rectangle 7"/>
            <p:cNvSpPr/>
            <p:nvPr/>
          </p:nvSpPr>
          <p:spPr>
            <a:xfrm>
              <a:off x="762000" y="2590800"/>
              <a:ext cx="3733800" cy="2209800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14800" y="52578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Role of the model:</a:t>
              </a:r>
            </a:p>
            <a:p>
              <a:r>
                <a:rPr lang="en-US" b="1" i="1" dirty="0" smtClean="0"/>
                <a:t>expression of theory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rot="16200000" flipV="1">
              <a:off x="4573356" y="4497156"/>
              <a:ext cx="683090" cy="838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Mechanical model</a:t>
            </a:r>
          </a:p>
          <a:p>
            <a:pPr lvl="1"/>
            <a:r>
              <a:rPr lang="en-US" dirty="0" smtClean="0"/>
              <a:t>Description of a physical phenomenon in terms of its most relevant </a:t>
            </a:r>
            <a:r>
              <a:rPr lang="en-US" i="1" dirty="0" smtClean="0">
                <a:solidFill>
                  <a:srgbClr val="FF0000"/>
                </a:solidFill>
              </a:rPr>
              <a:t>physical properties</a:t>
            </a:r>
          </a:p>
          <a:p>
            <a:pPr lvl="2"/>
            <a:r>
              <a:rPr lang="en-US" dirty="0" smtClean="0"/>
              <a:t>Where relevant is defined relative to a explanatory or predictive goal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Statistical model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Description of a phenomenon in terms of its most relevant </a:t>
            </a:r>
            <a:r>
              <a:rPr lang="en-US" i="1" dirty="0" smtClean="0">
                <a:solidFill>
                  <a:schemeClr val="bg1"/>
                </a:solidFill>
              </a:rPr>
              <a:t>statistical parameters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12616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“I am never content until I have constructed a mechanical model of the subject I am studying. If I succeed in making one, I understand; otherwise I do not.” Kelvin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25600"/>
            <a:ext cx="3429000" cy="393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Field’s example of a physical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Engineering task</a:t>
            </a:r>
          </a:p>
          <a:p>
            <a:pPr lvl="1"/>
            <a:r>
              <a:rPr lang="en-US" dirty="0" smtClean="0"/>
              <a:t>Build a bridge</a:t>
            </a:r>
          </a:p>
          <a:p>
            <a:r>
              <a:rPr lang="en-US" dirty="0" smtClean="0"/>
              <a:t>First step</a:t>
            </a:r>
          </a:p>
          <a:p>
            <a:pPr lvl="1"/>
            <a:r>
              <a:rPr lang="en-US" dirty="0" smtClean="0"/>
              <a:t>Construct a physical model for testing</a:t>
            </a:r>
          </a:p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Right physical properties</a:t>
            </a:r>
          </a:p>
          <a:p>
            <a:pPr lvl="1"/>
            <a:r>
              <a:rPr lang="en-US" dirty="0" smtClean="0"/>
              <a:t>Right conditions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3481" r="9028"/>
          <a:stretch>
            <a:fillRect/>
          </a:stretch>
        </p:blipFill>
        <p:spPr>
          <a:xfrm>
            <a:off x="4317369" y="1752600"/>
            <a:ext cx="4674231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Mechanical model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Description of a physical phenomenon in terms of its most relevant </a:t>
            </a:r>
            <a:r>
              <a:rPr lang="en-US" i="1" dirty="0" smtClean="0">
                <a:solidFill>
                  <a:srgbClr val="7F7F7F"/>
                </a:solidFill>
              </a:rPr>
              <a:t>physical properties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Where relevant is defined relative to a pragmatic or explanatory goal</a:t>
            </a:r>
          </a:p>
          <a:p>
            <a:r>
              <a:rPr lang="en-US" dirty="0" smtClean="0"/>
              <a:t>Statistical model</a:t>
            </a:r>
          </a:p>
          <a:p>
            <a:pPr lvl="1"/>
            <a:r>
              <a:rPr lang="en-US" dirty="0" smtClean="0"/>
              <a:t>Description of a phenomenon in terms of its most relevant </a:t>
            </a:r>
            <a:r>
              <a:rPr lang="en-US" i="1" dirty="0" smtClean="0">
                <a:solidFill>
                  <a:srgbClr val="FF0000"/>
                </a:solidFill>
              </a:rPr>
              <a:t>statistical parameters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12616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“I am never content until I have constructed a mechanical model of the subject I am studying. If I succeed in making one, I understand; otherwise I do not.”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25600"/>
            <a:ext cx="3429000" cy="393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Field’s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 task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Build a bridge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step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Construct a physical model for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physical properties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conditions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task</a:t>
            </a:r>
          </a:p>
          <a:p>
            <a:pPr lvl="1"/>
            <a:r>
              <a:rPr lang="en-US" dirty="0" smtClean="0"/>
              <a:t>Explain something</a:t>
            </a:r>
          </a:p>
          <a:p>
            <a:r>
              <a:rPr lang="en-US" dirty="0" smtClean="0"/>
              <a:t>First step</a:t>
            </a:r>
          </a:p>
          <a:p>
            <a:pPr lvl="1"/>
            <a:r>
              <a:rPr lang="en-US" dirty="0" smtClean="0"/>
              <a:t>Construct a statistical model</a:t>
            </a:r>
          </a:p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Good parameter estimates</a:t>
            </a:r>
          </a:p>
          <a:p>
            <a:pPr lvl="1"/>
            <a:r>
              <a:rPr lang="en-US" dirty="0" err="1" smtClean="0"/>
              <a:t>Minimise</a:t>
            </a:r>
            <a:r>
              <a:rPr lang="en-US" dirty="0" smtClean="0"/>
              <a:t> confounds, right manipulations,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models to…</a:t>
            </a:r>
          </a:p>
          <a:p>
            <a:pPr lvl="1"/>
            <a:r>
              <a:rPr lang="en-US" dirty="0" smtClean="0"/>
              <a:t>Postulate relationship between parameter estimates</a:t>
            </a:r>
          </a:p>
          <a:p>
            <a:pPr lvl="1"/>
            <a:r>
              <a:rPr lang="en-US" dirty="0" smtClean="0"/>
              <a:t>Postulate relationship between sample and population</a:t>
            </a:r>
          </a:p>
          <a:p>
            <a:pPr lvl="1"/>
            <a:r>
              <a:rPr lang="en-US" i="1" dirty="0" smtClean="0"/>
              <a:t>Formulate and test hypotheses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models are models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How </a:t>
            </a:r>
            <a:r>
              <a:rPr lang="en-US" i="1" dirty="0" smtClean="0"/>
              <a:t>often </a:t>
            </a:r>
            <a:r>
              <a:rPr lang="en-US" dirty="0" smtClean="0"/>
              <a:t>a score occurs in a population/sample</a:t>
            </a:r>
          </a:p>
          <a:p>
            <a:pPr lvl="1"/>
            <a:r>
              <a:rPr lang="en-US" dirty="0" smtClean="0"/>
              <a:t>E.g. blood </a:t>
            </a:r>
            <a:r>
              <a:rPr lang="en-US" dirty="0" err="1" smtClean="0"/>
              <a:t>cortisol</a:t>
            </a:r>
            <a:r>
              <a:rPr lang="en-US" dirty="0" smtClean="0"/>
              <a:t> level of 16-20 mcg/</a:t>
            </a:r>
            <a:r>
              <a:rPr lang="en-US" dirty="0" err="1" smtClean="0"/>
              <a:t>dL</a:t>
            </a:r>
            <a:r>
              <a:rPr lang="en-US" dirty="0" smtClean="0"/>
              <a:t> occurs 9 times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How likely a score is to occur in the population</a:t>
            </a:r>
          </a:p>
          <a:p>
            <a:pPr lvl="1"/>
            <a:r>
              <a:rPr lang="en-US" dirty="0" smtClean="0"/>
              <a:t>E.g. 16-20 mcg/</a:t>
            </a:r>
            <a:r>
              <a:rPr lang="en-US" dirty="0" err="1" smtClean="0"/>
              <a:t>dL</a:t>
            </a:r>
            <a:r>
              <a:rPr lang="en-US" dirty="0" smtClean="0"/>
              <a:t> occurs 9 times</a:t>
            </a:r>
          </a:p>
          <a:p>
            <a:pPr lvl="1"/>
            <a:r>
              <a:rPr lang="en-US" dirty="0" smtClean="0"/>
              <a:t>9/48 times</a:t>
            </a:r>
          </a:p>
          <a:p>
            <a:pPr lvl="1"/>
            <a:r>
              <a:rPr lang="en-US" dirty="0" smtClean="0"/>
              <a:t>9/48 </a:t>
            </a:r>
            <a:r>
              <a:rPr lang="en-US" dirty="0" err="1" smtClean="0"/>
              <a:t>x</a:t>
            </a:r>
            <a:r>
              <a:rPr lang="en-US" dirty="0" smtClean="0"/>
              <a:t> 100 = 18.75%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(16-20) = 0.1875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 definition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 variable measured in a sample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1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1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685801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685801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685801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685801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194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19401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19401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2661167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2685367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038601" y="3745468"/>
            <a:ext cx="2133599" cy="646331"/>
            <a:chOff x="4038601" y="3745468"/>
            <a:chExt cx="2133599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4953000" y="3745468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Sample</a:t>
              </a:r>
            </a:p>
            <a:p>
              <a:r>
                <a:rPr lang="en-US" b="1" dirty="0" smtClean="0"/>
                <a:t>statistic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038601" y="41053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038601" y="5879068"/>
            <a:ext cx="2285999" cy="646331"/>
            <a:chOff x="4038601" y="5879068"/>
            <a:chExt cx="2285999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4800600" y="587906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Population statistic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stCxn id="54" idx="3"/>
            </p:cNvCxnSpPr>
            <p:nvPr/>
          </p:nvCxnSpPr>
          <p:spPr>
            <a:xfrm>
              <a:off x="4038601" y="60520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038601" y="1840468"/>
            <a:ext cx="2895599" cy="646331"/>
            <a:chOff x="4038601" y="1840468"/>
            <a:chExt cx="2895599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4953000" y="1840468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Statistical model</a:t>
              </a:r>
              <a:endParaRPr lang="en-US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038601" y="2196544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43600" y="2013466"/>
            <a:ext cx="2743200" cy="3486581"/>
            <a:chOff x="6172200" y="893550"/>
            <a:chExt cx="2743200" cy="3486581"/>
          </a:xfrm>
        </p:grpSpPr>
        <p:cxnSp>
          <p:nvCxnSpPr>
            <p:cNvPr id="57" name="Shape 56"/>
            <p:cNvCxnSpPr>
              <a:endCxn id="59" idx="0"/>
            </p:cNvCxnSpPr>
            <p:nvPr/>
          </p:nvCxnSpPr>
          <p:spPr>
            <a:xfrm rot="16200000" flipH="1">
              <a:off x="6066525" y="1761225"/>
              <a:ext cx="2840250" cy="1104900"/>
            </a:xfrm>
            <a:prstGeom prst="bentConnector3">
              <a:avLst>
                <a:gd name="adj1" fmla="val 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162800" y="3733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Hypothesis testing</a:t>
              </a:r>
              <a:endParaRPr lang="en-US" b="1" dirty="0"/>
            </a:p>
          </p:txBody>
        </p:sp>
        <p:cxnSp>
          <p:nvCxnSpPr>
            <p:cNvPr id="66" name="Straight Arrow Connector 65"/>
            <p:cNvCxnSpPr>
              <a:stCxn id="59" idx="1"/>
              <a:endCxn id="30" idx="3"/>
            </p:cNvCxnSpPr>
            <p:nvPr/>
          </p:nvCxnSpPr>
          <p:spPr>
            <a:xfrm rot="10800000" flipV="1">
              <a:off x="6172200" y="4056966"/>
              <a:ext cx="990600" cy="11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endCxn id="31" idx="0"/>
          </p:cNvCxnSpPr>
          <p:nvPr/>
        </p:nvCxnSpPr>
        <p:spPr>
          <a:xfrm rot="5400000">
            <a:off x="4819760" y="5135433"/>
            <a:ext cx="1486476" cy="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905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Frequency distribution</a:t>
            </a:r>
          </a:p>
          <a:p>
            <a:pPr lvl="1"/>
            <a:r>
              <a:rPr lang="en-US" dirty="0" smtClean="0"/>
              <a:t>A plot representing how often each score occurs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3733800"/>
            <a:ext cx="4038600" cy="2392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Probability distribution</a:t>
            </a:r>
          </a:p>
          <a:p>
            <a:pPr lvl="1"/>
            <a:r>
              <a:rPr lang="en-US" dirty="0" smtClean="0"/>
              <a:t>A plot representing how </a:t>
            </a:r>
            <a:r>
              <a:rPr lang="en-US" i="1" dirty="0" smtClean="0">
                <a:solidFill>
                  <a:srgbClr val="FF0000"/>
                </a:solidFill>
              </a:rPr>
              <a:t>likely</a:t>
            </a:r>
            <a:r>
              <a:rPr lang="en-US" dirty="0" smtClean="0"/>
              <a:t> each score is to occur</a:t>
            </a:r>
          </a:p>
          <a:p>
            <a:pPr lvl="1"/>
            <a:r>
              <a:rPr lang="en-US" dirty="0" smtClean="0"/>
              <a:t>(Probability density function) 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876800" y="1600200"/>
          <a:ext cx="3429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87" y="4006850"/>
            <a:ext cx="2922913" cy="201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Graphic spid="5" grpId="0">
        <p:bldAsOne/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representation of probability</a:t>
            </a:r>
          </a:p>
          <a:p>
            <a:pPr lvl="1"/>
            <a:r>
              <a:rPr lang="en-US" dirty="0" smtClean="0"/>
              <a:t>Definitely happen = 1</a:t>
            </a:r>
          </a:p>
          <a:p>
            <a:pPr lvl="1"/>
            <a:r>
              <a:rPr lang="en-US" dirty="0" smtClean="0"/>
              <a:t>Won’t happen = 0</a:t>
            </a:r>
          </a:p>
          <a:p>
            <a:pPr lvl="1"/>
            <a:r>
              <a:rPr lang="en-US" dirty="0" smtClean="0"/>
              <a:t>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1 = chance of happening</a:t>
            </a:r>
          </a:p>
          <a:p>
            <a:pPr lvl="1"/>
            <a:r>
              <a:rPr lang="en-US" dirty="0" smtClean="0">
                <a:sym typeface="Wingdings"/>
              </a:rPr>
              <a:t>E.g. </a:t>
            </a:r>
            <a:r>
              <a:rPr lang="en-US" i="1" dirty="0" err="1" smtClean="0">
                <a:sym typeface="Wingdings"/>
              </a:rPr>
              <a:t>p</a:t>
            </a:r>
            <a:r>
              <a:rPr lang="en-US" dirty="0" err="1" smtClean="0">
                <a:sym typeface="Wingdings"/>
              </a:rPr>
              <a:t>(rolling</a:t>
            </a:r>
            <a:r>
              <a:rPr lang="en-US" dirty="0" smtClean="0">
                <a:sym typeface="Wingdings"/>
              </a:rPr>
              <a:t> a 4) = ¼ = .167</a:t>
            </a:r>
            <a:endParaRPr lang="en-US" dirty="0" smtClean="0"/>
          </a:p>
          <a:p>
            <a:r>
              <a:rPr lang="en-US" dirty="0" smtClean="0"/>
              <a:t>So how does a probability distribution represent</a:t>
            </a:r>
          </a:p>
          <a:p>
            <a:pPr lvl="1"/>
            <a:r>
              <a:rPr lang="en-US" dirty="0" smtClean="0"/>
              <a:t>Chance of each value occurring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4200"/>
            <a:ext cx="3722319" cy="28217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Probability of </a:t>
            </a:r>
            <a:r>
              <a:rPr lang="en-US" i="1" dirty="0" smtClean="0"/>
              <a:t>single</a:t>
            </a:r>
            <a:r>
              <a:rPr lang="en-US" dirty="0" smtClean="0"/>
              <a:t> score represented as </a:t>
            </a:r>
            <a:r>
              <a:rPr lang="en-US" i="1" dirty="0" smtClean="0"/>
              <a:t>a point</a:t>
            </a:r>
            <a:r>
              <a:rPr lang="en-US" dirty="0" smtClean="0"/>
              <a:t> on the curve</a:t>
            </a:r>
            <a:endParaRPr lang="en-US" i="1" dirty="0" smtClean="0"/>
          </a:p>
          <a:p>
            <a:r>
              <a:rPr lang="en-US" dirty="0" smtClean="0"/>
              <a:t>Probability of a </a:t>
            </a:r>
            <a:r>
              <a:rPr lang="en-US" i="1" dirty="0" smtClean="0"/>
              <a:t>range of scores </a:t>
            </a:r>
            <a:r>
              <a:rPr lang="en-US" dirty="0" smtClean="0"/>
              <a:t>represented as </a:t>
            </a:r>
            <a:r>
              <a:rPr lang="en-US" i="1" dirty="0" smtClean="0"/>
              <a:t>area under the curve between points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i="1" dirty="0" smtClean="0"/>
              <a:t>p</a:t>
            </a:r>
            <a:r>
              <a:rPr lang="en-US" dirty="0" smtClean="0"/>
              <a:t>(16-20) = .1875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19" y="2133600"/>
            <a:ext cx="4888281" cy="3366458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4179519" y="2971800"/>
            <a:ext cx="1994269" cy="1983582"/>
            <a:chOff x="4179519" y="2971800"/>
            <a:chExt cx="1994269" cy="1983582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5181203" y="3962797"/>
              <a:ext cx="198358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446315" y="4455715"/>
              <a:ext cx="99298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5563791" y="3351609"/>
              <a:ext cx="988218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42012" y="4953000"/>
              <a:ext cx="231776" cy="2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5903515" y="4686697"/>
              <a:ext cx="307182" cy="230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5905103" y="4458097"/>
              <a:ext cx="307182" cy="230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5905103" y="4227115"/>
              <a:ext cx="307182" cy="230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5905103" y="3998515"/>
              <a:ext cx="307182" cy="230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5905103" y="3769915"/>
              <a:ext cx="307182" cy="230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79519" y="4419600"/>
              <a:ext cx="1762493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4800600" y="5183188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3086100" y="3467100"/>
            <a:ext cx="3430588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518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3282434" y="29014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22319" cy="152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Area under entire curve = 1</a:t>
            </a:r>
          </a:p>
          <a:p>
            <a:r>
              <a:rPr lang="en-US" dirty="0" smtClean="0"/>
              <a:t>Probability of getting </a:t>
            </a:r>
            <a:r>
              <a:rPr lang="en-US" i="1" dirty="0" smtClean="0"/>
              <a:t>some</a:t>
            </a:r>
            <a:r>
              <a:rPr lang="en-US" dirty="0" smtClean="0"/>
              <a:t> score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066800" y="2057400"/>
          <a:ext cx="3581400" cy="24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rot="5400000">
            <a:off x="2324895" y="3237706"/>
            <a:ext cx="2057400" cy="15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3581400"/>
            <a:ext cx="17526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19300" y="157003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Mean: centre of the distribution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219175" y="2020095"/>
            <a:ext cx="270430" cy="74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5000" y="4900135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deviation: shape of the distribution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rot="16200000" flipV="1">
            <a:off x="1989378" y="4032012"/>
            <a:ext cx="1317146" cy="419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/>
          <p:nvPr/>
        </p:nvGrpSpPr>
        <p:grpSpPr>
          <a:xfrm>
            <a:off x="4770373" y="1417638"/>
            <a:ext cx="3916428" cy="3923692"/>
            <a:chOff x="4770373" y="1417638"/>
            <a:chExt cx="3916428" cy="39236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0373" y="2103437"/>
              <a:ext cx="3916428" cy="2697163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 rot="5400000">
              <a:off x="5639595" y="3355736"/>
              <a:ext cx="2057400" cy="15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19800" y="3703400"/>
              <a:ext cx="129540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34000" y="1417638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Mean: centre of the distribution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171406" y="1939370"/>
              <a:ext cx="497684" cy="388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10200" y="4694999"/>
              <a:ext cx="327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Standard deviation: shape of the distribution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rot="16200000" flipV="1">
              <a:off x="6209804" y="3856303"/>
              <a:ext cx="991596" cy="6857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distribution: a probability distribution where:</a:t>
            </a:r>
          </a:p>
          <a:p>
            <a:pPr lvl="1"/>
            <a:r>
              <a:rPr lang="en-US" dirty="0" smtClean="0"/>
              <a:t>The mean is equal to the centre of the distribution</a:t>
            </a:r>
          </a:p>
          <a:p>
            <a:pPr lvl="1"/>
            <a:r>
              <a:rPr lang="en-US" dirty="0" smtClean="0"/>
              <a:t>1 standard deviation is = 34% of the values</a:t>
            </a:r>
          </a:p>
          <a:p>
            <a:pPr lvl="2"/>
            <a:r>
              <a:rPr lang="en-US" dirty="0" smtClean="0"/>
              <a:t>1 standard deviation  = 34% of the area under the curve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373" y="2103437"/>
            <a:ext cx="3916428" cy="269716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5639595" y="3355736"/>
            <a:ext cx="2057400" cy="15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9800" y="3703400"/>
            <a:ext cx="12954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0" y="1688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1406" y="1939370"/>
            <a:ext cx="497684" cy="388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9700" y="501816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rot="5400000" flipH="1" flipV="1">
            <a:off x="5514421" y="4360386"/>
            <a:ext cx="131555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as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relate the mean and standard deviation mathematically</a:t>
            </a:r>
          </a:p>
          <a:p>
            <a:r>
              <a:rPr lang="en-US" dirty="0" smtClean="0"/>
              <a:t>How is the normal distribution a statistical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write an equation that includes only the mean and standard deviation but that fully describes the distribution</a:t>
            </a:r>
          </a:p>
          <a:p>
            <a:r>
              <a:rPr lang="en-US" dirty="0" smtClean="0"/>
              <a:t>Gaussian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42815"/>
          <a:stretch>
            <a:fillRect/>
          </a:stretch>
        </p:blipFill>
        <p:spPr>
          <a:xfrm>
            <a:off x="2274832" y="5105400"/>
            <a:ext cx="5116568" cy="57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normal distribution is a very important statistical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Because:</a:t>
            </a:r>
          </a:p>
          <a:p>
            <a:pPr lvl="1"/>
            <a:r>
              <a:rPr lang="en-US" dirty="0" smtClean="0"/>
              <a:t>It is very common</a:t>
            </a:r>
          </a:p>
          <a:p>
            <a:pPr lvl="1"/>
            <a:r>
              <a:rPr lang="en-US" dirty="0" smtClean="0"/>
              <a:t>Most random natural processes are normally distributed</a:t>
            </a:r>
          </a:p>
          <a:p>
            <a:pPr lvl="1"/>
            <a:r>
              <a:rPr lang="en-US" dirty="0" smtClean="0"/>
              <a:t>All the good statistics assume data are normally distributed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1928996"/>
            <a:ext cx="4292600" cy="3557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 from normality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/>
          <a:lstStyle/>
          <a:p>
            <a:r>
              <a:rPr lang="en-US" dirty="0" smtClean="0"/>
              <a:t>Skew</a:t>
            </a:r>
          </a:p>
          <a:p>
            <a:pPr lvl="1"/>
            <a:r>
              <a:rPr lang="en-US" dirty="0" smtClean="0"/>
              <a:t>Distribution is not </a:t>
            </a:r>
            <a:r>
              <a:rPr lang="en-US" dirty="0" err="1" smtClean="0"/>
              <a:t>centred</a:t>
            </a:r>
            <a:endParaRPr lang="en-US" dirty="0" smtClean="0"/>
          </a:p>
          <a:p>
            <a:pPr lvl="1"/>
            <a:r>
              <a:rPr lang="en-US" dirty="0" smtClean="0"/>
              <a:t>Differences in mean</a:t>
            </a:r>
          </a:p>
          <a:p>
            <a:endParaRPr lang="en-US" dirty="0" smtClean="0"/>
          </a:p>
          <a:p>
            <a:r>
              <a:rPr lang="en-US" dirty="0" smtClean="0"/>
              <a:t>Kurtosis</a:t>
            </a:r>
          </a:p>
          <a:p>
            <a:pPr lvl="1"/>
            <a:r>
              <a:rPr lang="en-US" dirty="0" smtClean="0"/>
              <a:t>Change in dispersion</a:t>
            </a:r>
          </a:p>
          <a:p>
            <a:pPr lvl="1"/>
            <a:r>
              <a:rPr lang="en-US" dirty="0" smtClean="0"/>
              <a:t>Differences in standard deviation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0" y="1219200"/>
            <a:ext cx="3670300" cy="269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114800"/>
            <a:ext cx="4210050" cy="2627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562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look more closely at this topic in the lab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these represented as concepts in statistics</a:t>
            </a:r>
          </a:p>
          <a:p>
            <a:pPr lvl="1"/>
            <a:r>
              <a:rPr lang="en-US" i="1" dirty="0" smtClean="0">
                <a:solidFill>
                  <a:srgbClr val="7F7F7F"/>
                </a:solidFill>
              </a:rPr>
              <a:t>1) Frequency distributions and statistical parameters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2) Sampling distributions and sample statistics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3) The normal distribution as a parametric model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4) Hypothesis testing: </a:t>
            </a:r>
            <a:r>
              <a:rPr lang="en-US" i="1" dirty="0" err="1" smtClean="0">
                <a:solidFill>
                  <a:srgbClr val="FF0000"/>
                </a:solidFill>
              </a:rPr>
              <a:t>z</a:t>
            </a:r>
            <a:r>
              <a:rPr lang="en-US" i="1" dirty="0" smtClean="0">
                <a:solidFill>
                  <a:srgbClr val="FF0000"/>
                </a:solidFill>
              </a:rPr>
              <a:t>-scores, </a:t>
            </a:r>
            <a:r>
              <a:rPr lang="en-US" i="1" dirty="0" err="1" smtClean="0">
                <a:solidFill>
                  <a:srgbClr val="FF0000"/>
                </a:solidFill>
              </a:rPr>
              <a:t>p</a:t>
            </a:r>
            <a:r>
              <a:rPr lang="en-US" i="1" dirty="0" smtClean="0">
                <a:solidFill>
                  <a:srgbClr val="FF0000"/>
                </a:solidFill>
              </a:rPr>
              <a:t>-values, and test statistics</a:t>
            </a:r>
          </a:p>
          <a:p>
            <a:pPr lvl="1"/>
            <a:r>
              <a:rPr lang="en-US" i="1" dirty="0" smtClean="0"/>
              <a:t>5) Paired and independent samples </a:t>
            </a:r>
            <a:r>
              <a:rPr lang="en-US" i="1" dirty="0" err="1" smtClean="0"/>
              <a:t>t</a:t>
            </a:r>
            <a:r>
              <a:rPr lang="en-US" i="1" dirty="0" smtClean="0"/>
              <a:t>-tests</a:t>
            </a:r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frequency distribution is the same shape as the normal distribution, </a:t>
            </a:r>
          </a:p>
          <a:p>
            <a:pPr lvl="1"/>
            <a:r>
              <a:rPr lang="en-US" dirty="0" smtClean="0"/>
              <a:t>possible to infer the probability of getting a certain score in the </a:t>
            </a:r>
            <a:r>
              <a:rPr lang="en-US" i="1" dirty="0" smtClean="0">
                <a:solidFill>
                  <a:srgbClr val="FF0000"/>
                </a:solidFill>
              </a:rPr>
              <a:t>sample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area under the curve</a:t>
            </a:r>
          </a:p>
          <a:p>
            <a:r>
              <a:rPr lang="en-US" dirty="0" smtClean="0"/>
              <a:t>But this doesn’t tell us about the probability of getting a certain score in the </a:t>
            </a:r>
            <a:r>
              <a:rPr lang="en-US" dirty="0" smtClean="0">
                <a:solidFill>
                  <a:srgbClr val="FF0000"/>
                </a:solidFill>
              </a:rPr>
              <a:t>population</a:t>
            </a:r>
          </a:p>
          <a:p>
            <a:pPr lvl="1"/>
            <a:r>
              <a:rPr lang="en-US" dirty="0" smtClean="0"/>
              <a:t>How do we use the normal distribution to infer from the sample to the population?</a:t>
            </a:r>
          </a:p>
          <a:p>
            <a:pPr lvl="1"/>
            <a:r>
              <a:rPr lang="en-US" dirty="0" smtClean="0"/>
              <a:t>When does the statistical model do its job?</a:t>
            </a:r>
          </a:p>
          <a:p>
            <a:endParaRPr lang="en-US" dirty="0"/>
          </a:p>
        </p:txBody>
      </p:sp>
      <p:grpSp>
        <p:nvGrpSpPr>
          <p:cNvPr id="2" name="Group 17"/>
          <p:cNvGrpSpPr/>
          <p:nvPr/>
        </p:nvGrpSpPr>
        <p:grpSpPr>
          <a:xfrm>
            <a:off x="4794443" y="1712737"/>
            <a:ext cx="3519489" cy="4525963"/>
            <a:chOff x="1066800" y="2057400"/>
            <a:chExt cx="5661787" cy="6129201"/>
          </a:xfrm>
        </p:grpSpPr>
        <p:graphicFrame>
          <p:nvGraphicFramePr>
            <p:cNvPr id="19" name="Chart 18"/>
            <p:cNvGraphicFramePr/>
            <p:nvPr/>
          </p:nvGraphicFramePr>
          <p:xfrm>
            <a:off x="1066800" y="2057400"/>
            <a:ext cx="4555436" cy="30957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20" name="Straight Connector 19"/>
            <p:cNvCxnSpPr/>
            <p:nvPr/>
          </p:nvCxnSpPr>
          <p:spPr>
            <a:xfrm rot="5400000">
              <a:off x="2724460" y="3724345"/>
              <a:ext cx="2344879" cy="15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21394" y="3968847"/>
              <a:ext cx="1752600" cy="15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7"/>
            <p:cNvGrpSpPr/>
            <p:nvPr/>
          </p:nvGrpSpPr>
          <p:grpSpPr>
            <a:xfrm>
              <a:off x="2323884" y="5153171"/>
              <a:ext cx="4404703" cy="3033430"/>
              <a:chOff x="2323884" y="5153171"/>
              <a:chExt cx="4404703" cy="303343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884" y="5153173"/>
                <a:ext cx="4404703" cy="3033428"/>
              </a:xfrm>
              <a:prstGeom prst="rect">
                <a:avLst/>
              </a:prstGeom>
            </p:spPr>
          </p:pic>
          <p:cxnSp>
            <p:nvCxnSpPr>
              <p:cNvPr id="27" name="Straight Connector 26"/>
              <p:cNvCxnSpPr>
                <a:stCxn id="26" idx="0"/>
              </p:cNvCxnSpPr>
              <p:nvPr/>
            </p:nvCxnSpPr>
            <p:spPr>
              <a:xfrm rot="16200000" flipH="1" flipV="1">
                <a:off x="3320794" y="6341395"/>
                <a:ext cx="2393665" cy="1721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896104" y="6805840"/>
                <a:ext cx="1295401" cy="158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are these represented as concepts in statistics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1) Frequency distributions and statistical parameters</a:t>
            </a:r>
          </a:p>
          <a:p>
            <a:pPr lvl="1"/>
            <a:r>
              <a:rPr lang="en-US" i="1" dirty="0" smtClean="0"/>
              <a:t>2) Sampling distributions and sample statistics</a:t>
            </a:r>
          </a:p>
          <a:p>
            <a:pPr lvl="1"/>
            <a:r>
              <a:rPr lang="en-US" i="1" dirty="0" smtClean="0"/>
              <a:t>3) The normal distribution as an explanatory statistical model</a:t>
            </a:r>
          </a:p>
          <a:p>
            <a:pPr lvl="1"/>
            <a:r>
              <a:rPr lang="en-US" i="1" dirty="0" smtClean="0"/>
              <a:t>4) Hypothesis testing: </a:t>
            </a:r>
            <a:r>
              <a:rPr lang="en-US" i="1" dirty="0" err="1" smtClean="0"/>
              <a:t>z</a:t>
            </a:r>
            <a:r>
              <a:rPr lang="en-US" i="1" dirty="0" smtClean="0"/>
              <a:t>-scores, </a:t>
            </a:r>
            <a:r>
              <a:rPr lang="en-US" i="1" dirty="0" err="1" smtClean="0"/>
              <a:t>p</a:t>
            </a:r>
            <a:r>
              <a:rPr lang="en-US" i="1" dirty="0" smtClean="0"/>
              <a:t>-values, and test statistics</a:t>
            </a:r>
          </a:p>
          <a:p>
            <a:pPr lvl="1"/>
            <a:r>
              <a:rPr lang="en-US" i="1" dirty="0" smtClean="0"/>
              <a:t>5) Paired and independent samples </a:t>
            </a:r>
            <a:r>
              <a:rPr lang="en-US" i="1" dirty="0" err="1" smtClean="0"/>
              <a:t>t</a:t>
            </a:r>
            <a:r>
              <a:rPr lang="en-US" i="1" dirty="0" smtClean="0"/>
              <a:t>-tests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Pure statisticians have made </a:t>
            </a:r>
            <a:r>
              <a:rPr lang="en-US" i="1" dirty="0" smtClean="0">
                <a:solidFill>
                  <a:srgbClr val="FF0000"/>
                </a:solidFill>
              </a:rPr>
              <a:t>statistical tables </a:t>
            </a:r>
            <a:r>
              <a:rPr lang="en-US" dirty="0" smtClean="0"/>
              <a:t>that you can look up</a:t>
            </a:r>
          </a:p>
          <a:p>
            <a:pPr lvl="1"/>
            <a:r>
              <a:rPr lang="en-US" dirty="0" smtClean="0"/>
              <a:t>So you don’t have to know the Gaussian function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These assume data come from a </a:t>
            </a:r>
            <a:r>
              <a:rPr lang="en-US" i="1" dirty="0" smtClean="0">
                <a:solidFill>
                  <a:srgbClr val="FF0000"/>
                </a:solidFill>
              </a:rPr>
              <a:t>standard normal distribution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 mean (centre) of 0, and a standard deviation (shape) of 1.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But what if our data isn’t like this?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Who’s is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frequency distribution is the same shape as the normal distribution, </a:t>
            </a:r>
          </a:p>
          <a:p>
            <a:pPr lvl="1"/>
            <a:r>
              <a:rPr lang="en-US" dirty="0" smtClean="0"/>
              <a:t>possible to infer the probability of getting a certain score in the </a:t>
            </a:r>
            <a:r>
              <a:rPr lang="en-US" i="1" dirty="0" smtClean="0">
                <a:solidFill>
                  <a:srgbClr val="FF0000"/>
                </a:solidFill>
              </a:rPr>
              <a:t>sample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area under the curve</a:t>
            </a:r>
          </a:p>
          <a:p>
            <a:r>
              <a:rPr lang="en-US" dirty="0" smtClean="0"/>
              <a:t>But this doesn’t tell us about the probability of getting a certain score in the </a:t>
            </a:r>
            <a:r>
              <a:rPr lang="en-US" dirty="0" smtClean="0">
                <a:solidFill>
                  <a:srgbClr val="FF0000"/>
                </a:solidFill>
              </a:rPr>
              <a:t>population</a:t>
            </a:r>
          </a:p>
          <a:p>
            <a:pPr lvl="1"/>
            <a:r>
              <a:rPr lang="en-US" dirty="0" smtClean="0"/>
              <a:t>How do we use the normal distribution to infer from the sample to the population?</a:t>
            </a:r>
          </a:p>
          <a:p>
            <a:pPr lvl="1"/>
            <a:r>
              <a:rPr lang="en-US" dirty="0" smtClean="0"/>
              <a:t>When does the statistical model do its job?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Z-score: converts measured frequency distribution into a standard normal distribution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Standardises</a:t>
            </a:r>
            <a:r>
              <a:rPr lang="en-US" dirty="0" smtClean="0"/>
              <a:t> the scores</a:t>
            </a:r>
          </a:p>
          <a:p>
            <a:r>
              <a:rPr lang="en-US" dirty="0" smtClean="0"/>
              <a:t>Transforms the score so that it is in units of standard deviation</a:t>
            </a:r>
          </a:p>
          <a:p>
            <a:pPr lvl="1"/>
            <a:r>
              <a:rPr lang="en-US" dirty="0" smtClean="0"/>
              <a:t>E.g. 28 mcg/</a:t>
            </a:r>
            <a:r>
              <a:rPr lang="en-US" dirty="0" err="1" smtClean="0"/>
              <a:t>dL</a:t>
            </a:r>
            <a:r>
              <a:rPr lang="en-US" dirty="0" smtClean="0"/>
              <a:t> blood </a:t>
            </a:r>
            <a:r>
              <a:rPr lang="en-US" dirty="0" err="1" smtClean="0"/>
              <a:t>cortisol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x</a:t>
            </a:r>
            <a:r>
              <a:rPr lang="en-US" dirty="0" smtClean="0"/>
              <a:t> standard deviations above the mean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81800" y="3275013"/>
          <a:ext cx="21336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3" imgW="698400" imgH="419040" progId="Equation.3">
                  <p:embed/>
                </p:oleObj>
              </mc:Choice>
              <mc:Fallback>
                <p:oleObj name="Equation" r:id="rId3" imgW="6984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75013"/>
                        <a:ext cx="2133600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/>
          <p:nvPr/>
        </p:nvGrpSpPr>
        <p:grpSpPr>
          <a:xfrm>
            <a:off x="5791200" y="1981200"/>
            <a:ext cx="1828800" cy="1447800"/>
            <a:chOff x="5791200" y="1981200"/>
            <a:chExt cx="1828800" cy="1447800"/>
          </a:xfrm>
        </p:grpSpPr>
        <p:sp>
          <p:nvSpPr>
            <p:cNvPr id="8" name="TextBox 7"/>
            <p:cNvSpPr txBox="1"/>
            <p:nvPr/>
          </p:nvSpPr>
          <p:spPr>
            <a:xfrm>
              <a:off x="5791200" y="1981200"/>
              <a:ext cx="1295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Score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8" idx="2"/>
            </p:cNvCxnSpPr>
            <p:nvPr/>
          </p:nvCxnSpPr>
          <p:spPr>
            <a:xfrm rot="16200000" flipH="1">
              <a:off x="6505605" y="2314605"/>
              <a:ext cx="1047690" cy="1181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8"/>
          <p:cNvGrpSpPr/>
          <p:nvPr/>
        </p:nvGrpSpPr>
        <p:grpSpPr>
          <a:xfrm>
            <a:off x="7391400" y="1752600"/>
            <a:ext cx="1600199" cy="1522504"/>
            <a:chOff x="7391401" y="1752600"/>
            <a:chExt cx="1600199" cy="1522504"/>
          </a:xfrm>
        </p:grpSpPr>
        <p:sp>
          <p:nvSpPr>
            <p:cNvPr id="9" name="TextBox 8"/>
            <p:cNvSpPr txBox="1"/>
            <p:nvPr/>
          </p:nvSpPr>
          <p:spPr>
            <a:xfrm>
              <a:off x="7391401" y="1752600"/>
              <a:ext cx="1600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Sample mean</a:t>
              </a:r>
              <a:endParaRPr lang="en-US" sz="2000" dirty="0"/>
            </a:p>
          </p:txBody>
        </p:sp>
        <p:cxnSp>
          <p:nvCxnSpPr>
            <p:cNvPr id="15" name="Straight Arrow Connector 14"/>
            <p:cNvCxnSpPr>
              <a:stCxn id="9" idx="2"/>
            </p:cNvCxnSpPr>
            <p:nvPr/>
          </p:nvCxnSpPr>
          <p:spPr>
            <a:xfrm rot="16200000" flipH="1">
              <a:off x="8031842" y="2620145"/>
              <a:ext cx="814619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7"/>
          <p:cNvGrpSpPr/>
          <p:nvPr/>
        </p:nvGrpSpPr>
        <p:grpSpPr>
          <a:xfrm>
            <a:off x="6324601" y="4585633"/>
            <a:ext cx="2362199" cy="1161633"/>
            <a:chOff x="6324601" y="4585633"/>
            <a:chExt cx="2362199" cy="1161633"/>
          </a:xfrm>
        </p:grpSpPr>
        <p:sp>
          <p:nvSpPr>
            <p:cNvPr id="10" name="TextBox 9"/>
            <p:cNvSpPr txBox="1"/>
            <p:nvPr/>
          </p:nvSpPr>
          <p:spPr>
            <a:xfrm>
              <a:off x="6324601" y="5039380"/>
              <a:ext cx="2362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Sample standard deviation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391401" y="4585633"/>
              <a:ext cx="800099" cy="4537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Question about the sample</a:t>
            </a:r>
          </a:p>
          <a:p>
            <a:pPr lvl="1"/>
            <a:r>
              <a:rPr lang="en-US" dirty="0" smtClean="0"/>
              <a:t>How likely is a given score in a sample</a:t>
            </a:r>
          </a:p>
          <a:p>
            <a:pPr lvl="1"/>
            <a:r>
              <a:rPr lang="en-US" dirty="0" smtClean="0"/>
              <a:t>E.g. 16-20 mcg/</a:t>
            </a:r>
            <a:r>
              <a:rPr lang="en-US" dirty="0" err="1" smtClean="0"/>
              <a:t>dL</a:t>
            </a:r>
            <a:r>
              <a:rPr lang="en-US" dirty="0" smtClean="0"/>
              <a:t> blood </a:t>
            </a:r>
            <a:r>
              <a:rPr lang="en-US" dirty="0" err="1" smtClean="0"/>
              <a:t>cortisol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(16-20) = .1875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Question about the population</a:t>
            </a:r>
          </a:p>
          <a:p>
            <a:pPr lvl="1"/>
            <a:r>
              <a:rPr lang="en-US" dirty="0" smtClean="0"/>
              <a:t>How likely is a given </a:t>
            </a:r>
            <a:r>
              <a:rPr lang="en-US" i="1" dirty="0" err="1" smtClean="0"/>
              <a:t>z</a:t>
            </a:r>
            <a:r>
              <a:rPr lang="en-US" dirty="0" smtClean="0"/>
              <a:t>-score</a:t>
            </a:r>
          </a:p>
          <a:p>
            <a:pPr lvl="1"/>
            <a:r>
              <a:rPr lang="en-US" dirty="0" smtClean="0"/>
              <a:t>E.g. how likely are scores that are greater than 2 standard deviations above the mean</a:t>
            </a:r>
          </a:p>
          <a:p>
            <a:pPr lvl="1"/>
            <a:r>
              <a:rPr lang="en-US" i="1" dirty="0" err="1" smtClean="0"/>
              <a:t>p</a:t>
            </a:r>
            <a:r>
              <a:rPr lang="en-US" dirty="0" smtClean="0"/>
              <a:t> = .16 (we can look this up in a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057400"/>
            <a:ext cx="4343400" cy="2596699"/>
          </a:xfrm>
          <a:prstGeom prst="rect">
            <a:avLst/>
          </a:prstGeom>
        </p:spPr>
      </p:pic>
      <p:grpSp>
        <p:nvGrpSpPr>
          <p:cNvPr id="4" name="Group 21"/>
          <p:cNvGrpSpPr/>
          <p:nvPr/>
        </p:nvGrpSpPr>
        <p:grpSpPr>
          <a:xfrm>
            <a:off x="76200" y="5011628"/>
            <a:ext cx="4800600" cy="1103531"/>
            <a:chOff x="228600" y="5181600"/>
            <a:chExt cx="4800600" cy="1103531"/>
          </a:xfrm>
        </p:grpSpPr>
        <p:sp>
          <p:nvSpPr>
            <p:cNvPr id="23" name="Rectangle 22"/>
            <p:cNvSpPr/>
            <p:nvPr/>
          </p:nvSpPr>
          <p:spPr>
            <a:xfrm>
              <a:off x="1219200" y="5181600"/>
              <a:ext cx="838200" cy="3817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0" y="5638800"/>
              <a:ext cx="480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-value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0000FF"/>
                  </a:solidFill>
                </a:rPr>
                <a:t>key</a:t>
              </a:r>
              <a:r>
                <a:rPr lang="en-US" dirty="0" smtClean="0">
                  <a:solidFill>
                    <a:srgbClr val="FF0000"/>
                  </a:solidFill>
                </a:rPr>
                <a:t>concept in statistics</a:t>
              </a:r>
            </a:p>
            <a:p>
              <a:r>
                <a:rPr lang="en-US" b="1" dirty="0" smtClean="0"/>
                <a:t>Will come up again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76800" y="4654099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So….</a:t>
            </a:r>
          </a:p>
          <a:p>
            <a:pPr>
              <a:buFontTx/>
              <a:buChar char="-"/>
            </a:pPr>
            <a:r>
              <a:rPr lang="en-US" dirty="0" smtClean="0"/>
              <a:t>If our data are normally distributed</a:t>
            </a:r>
          </a:p>
          <a:p>
            <a:pPr>
              <a:buFontTx/>
              <a:buChar char="-"/>
            </a:pPr>
            <a:r>
              <a:rPr lang="en-US" dirty="0" smtClean="0"/>
              <a:t>And we have good parameter estimates</a:t>
            </a:r>
          </a:p>
          <a:p>
            <a:pPr>
              <a:buFontTx/>
              <a:buChar char="-"/>
            </a:pPr>
            <a:r>
              <a:rPr lang="en-US" dirty="0" smtClean="0"/>
              <a:t>We can use </a:t>
            </a:r>
            <a:r>
              <a:rPr lang="en-US" dirty="0" err="1" smtClean="0"/>
              <a:t>z</a:t>
            </a:r>
            <a:r>
              <a:rPr lang="en-US" dirty="0" smtClean="0"/>
              <a:t>-scores to infer the probability of getting certain values in the population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the example – we can </a:t>
            </a:r>
            <a:r>
              <a:rPr lang="en-US" i="1" dirty="0" smtClean="0"/>
              <a:t>almost </a:t>
            </a:r>
            <a:r>
              <a:rPr lang="en-US" dirty="0" smtClean="0"/>
              <a:t>test 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Sociologist employed by a mining company to measure chronic stress among employees</a:t>
            </a:r>
          </a:p>
          <a:p>
            <a:r>
              <a:rPr lang="en-US" dirty="0" smtClean="0"/>
              <a:t>Research question: </a:t>
            </a:r>
          </a:p>
          <a:p>
            <a:pPr lvl="1"/>
            <a:r>
              <a:rPr lang="en-US" dirty="0" smtClean="0"/>
              <a:t>Are workers at this mine suffering from chronic stress</a:t>
            </a:r>
          </a:p>
          <a:p>
            <a:r>
              <a:rPr lang="en-US" dirty="0" smtClean="0"/>
              <a:t>Operational definition</a:t>
            </a:r>
          </a:p>
          <a:p>
            <a:pPr lvl="1"/>
            <a:r>
              <a:rPr lang="en-US" dirty="0" smtClean="0"/>
              <a:t>Chronic stress is elevated levels of blood </a:t>
            </a:r>
            <a:r>
              <a:rPr lang="en-US" dirty="0" err="1" smtClean="0"/>
              <a:t>cortisol</a:t>
            </a:r>
            <a:endParaRPr lang="en-US" dirty="0" smtClean="0"/>
          </a:p>
          <a:p>
            <a:r>
              <a:rPr lang="en-US" dirty="0" smtClean="0"/>
              <a:t>Dependant variable</a:t>
            </a:r>
          </a:p>
          <a:p>
            <a:pPr lvl="1"/>
            <a:r>
              <a:rPr lang="en-US" dirty="0" smtClean="0"/>
              <a:t>Blood </a:t>
            </a:r>
            <a:r>
              <a:rPr lang="en-US" dirty="0" err="1" smtClean="0"/>
              <a:t>cortisol</a:t>
            </a:r>
            <a:r>
              <a:rPr lang="en-US" dirty="0" smtClean="0"/>
              <a:t> in mcg/</a:t>
            </a:r>
            <a:r>
              <a:rPr lang="en-US" dirty="0" err="1" smtClean="0"/>
              <a:t>dL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Null hypothesis</a:t>
            </a:r>
          </a:p>
          <a:p>
            <a:pPr lvl="1"/>
            <a:r>
              <a:rPr lang="en-US" dirty="0" smtClean="0"/>
              <a:t>Normal blood </a:t>
            </a:r>
            <a:r>
              <a:rPr lang="en-US" dirty="0" err="1" smtClean="0"/>
              <a:t>cortisol</a:t>
            </a:r>
            <a:r>
              <a:rPr lang="en-US" dirty="0" smtClean="0"/>
              <a:t> range = 6 - 23 mcg/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dirty="0" smtClean="0"/>
              <a:t>Mine’s workers do not have higher blood </a:t>
            </a:r>
            <a:r>
              <a:rPr lang="en-US" dirty="0" err="1" smtClean="0"/>
              <a:t>cortisol</a:t>
            </a:r>
            <a:r>
              <a:rPr lang="en-US" dirty="0" smtClean="0"/>
              <a:t> than 23 mcg/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Alternative hypothesis</a:t>
            </a:r>
          </a:p>
          <a:p>
            <a:pPr lvl="1"/>
            <a:r>
              <a:rPr lang="en-US" dirty="0" smtClean="0"/>
              <a:t>Mine’s workers do have higher blood </a:t>
            </a:r>
            <a:r>
              <a:rPr lang="en-US" dirty="0" err="1" smtClean="0"/>
              <a:t>cortisol</a:t>
            </a:r>
            <a:r>
              <a:rPr lang="en-US" dirty="0" smtClean="0"/>
              <a:t> than 23 mcg/</a:t>
            </a:r>
            <a:r>
              <a:rPr lang="en-US" dirty="0" err="1" smtClean="0"/>
              <a:t>dL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8200" y="4809192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</a:t>
            </a:r>
            <a:r>
              <a:rPr lang="en-US" b="1" dirty="0" err="1" smtClean="0"/>
              <a:t>z</a:t>
            </a:r>
            <a:r>
              <a:rPr lang="en-US" b="1" dirty="0" smtClean="0"/>
              <a:t>-scores alone can’t distinguish these</a:t>
            </a:r>
          </a:p>
          <a:p>
            <a:r>
              <a:rPr lang="en-US" b="1" dirty="0" smtClean="0"/>
              <a:t>-only tell the probability of a given score</a:t>
            </a:r>
          </a:p>
          <a:p>
            <a:r>
              <a:rPr lang="en-US" b="1" dirty="0" smtClean="0"/>
              <a:t>-we need one more statistic!!!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Null hypothesis</a:t>
            </a:r>
          </a:p>
          <a:p>
            <a:pPr lvl="1"/>
            <a:r>
              <a:rPr lang="en-US" dirty="0" smtClean="0"/>
              <a:t>Normal blood </a:t>
            </a:r>
            <a:r>
              <a:rPr lang="en-US" dirty="0" err="1" smtClean="0"/>
              <a:t>cortisol</a:t>
            </a:r>
            <a:r>
              <a:rPr lang="en-US" dirty="0" smtClean="0"/>
              <a:t> is normally distributed and has a certain mean</a:t>
            </a:r>
          </a:p>
          <a:p>
            <a:pPr lvl="1"/>
            <a:r>
              <a:rPr lang="en-US" dirty="0" smtClean="0"/>
              <a:t>23 mcg/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Alternative hypothesis</a:t>
            </a:r>
          </a:p>
          <a:p>
            <a:pPr lvl="1"/>
            <a:r>
              <a:rPr lang="en-US" dirty="0" smtClean="0"/>
              <a:t>Do the mine’s workers have the same mean as the normal population</a:t>
            </a:r>
          </a:p>
          <a:p>
            <a:pPr lvl="1"/>
            <a:r>
              <a:rPr lang="en-US" dirty="0" smtClean="0"/>
              <a:t>Is the probability distribution of the mine’s workers the same as the normal population?</a:t>
            </a:r>
          </a:p>
          <a:p>
            <a:pPr lvl="2"/>
            <a:r>
              <a:rPr lang="en-US" dirty="0" smtClean="0"/>
              <a:t>i.e. same parameters</a:t>
            </a:r>
          </a:p>
          <a:p>
            <a:pPr lvl="1"/>
            <a:r>
              <a:rPr lang="en-US" dirty="0" smtClean="0"/>
              <a:t>Do the mine’s workers “come from” the same population as everybody else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4038600" cy="3581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Null hypothesis</a:t>
            </a:r>
          </a:p>
          <a:p>
            <a:pPr lvl="1"/>
            <a:r>
              <a:rPr lang="en-US" dirty="0" smtClean="0"/>
              <a:t>Normal blood </a:t>
            </a:r>
            <a:r>
              <a:rPr lang="en-US" dirty="0" err="1" smtClean="0"/>
              <a:t>cortisol</a:t>
            </a:r>
            <a:r>
              <a:rPr lang="en-US" dirty="0" smtClean="0"/>
              <a:t> range = 6 - 23 mcg/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dirty="0" smtClean="0"/>
              <a:t>Mine’s workers do not have higher blood </a:t>
            </a:r>
            <a:r>
              <a:rPr lang="en-US" dirty="0" err="1" smtClean="0"/>
              <a:t>cortisol</a:t>
            </a:r>
            <a:r>
              <a:rPr lang="en-US" dirty="0" smtClean="0"/>
              <a:t> than 23 mcg/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Alternative hypothesis</a:t>
            </a:r>
          </a:p>
          <a:p>
            <a:pPr lvl="1"/>
            <a:r>
              <a:rPr lang="en-US" dirty="0" smtClean="0"/>
              <a:t>Mine’s workers do have higher blood </a:t>
            </a:r>
            <a:r>
              <a:rPr lang="en-US" dirty="0" err="1" smtClean="0"/>
              <a:t>cortisol</a:t>
            </a:r>
            <a:r>
              <a:rPr lang="en-US" dirty="0" smtClean="0"/>
              <a:t> than 23 mcg/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What are we asking here and how are we asking it?</a:t>
            </a:r>
          </a:p>
          <a:p>
            <a:pPr lvl="1"/>
            <a:r>
              <a:rPr lang="en-US" dirty="0" smtClean="0"/>
              <a:t>In terms of the statistics we’ve been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8006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Do they come from a separate population, with a different probability distribution, </a:t>
            </a:r>
            <a:r>
              <a:rPr lang="en-US" dirty="0" err="1" smtClean="0"/>
              <a:t>characterised</a:t>
            </a:r>
            <a:r>
              <a:rPr lang="en-US" dirty="0" smtClean="0"/>
              <a:t> by a higher mean?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00929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Does our sample of miners have the same parameters as the normal population?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152400" y="304800"/>
            <a:ext cx="4724400" cy="5181600"/>
            <a:chOff x="152400" y="304800"/>
            <a:chExt cx="4724400" cy="5181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757" y="304800"/>
              <a:ext cx="3430043" cy="2362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757" y="2667000"/>
              <a:ext cx="3430043" cy="2362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400" y="6858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Normal population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3288268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of miners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51170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Null hypothesis</a:t>
              </a:r>
              <a:endParaRPr lang="en-US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4953000" y="304800"/>
            <a:ext cx="4114800" cy="5181600"/>
            <a:chOff x="4953000" y="304800"/>
            <a:chExt cx="4114800" cy="5181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0" y="304800"/>
              <a:ext cx="3430043" cy="2362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7757" y="2667000"/>
              <a:ext cx="3430043" cy="2362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96000" y="5117068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Alternative hypothesis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585573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i="1" dirty="0" smtClean="0"/>
              <a:t>How do we quantify this difference?</a:t>
            </a:r>
          </a:p>
          <a:p>
            <a:pPr>
              <a:buFontTx/>
              <a:buChar char="-"/>
            </a:pPr>
            <a:r>
              <a:rPr lang="en-US" b="1" i="1" dirty="0" smtClean="0"/>
              <a:t>How do we test the </a:t>
            </a:r>
            <a:r>
              <a:rPr lang="en-US" b="1" i="1" dirty="0" smtClean="0">
                <a:solidFill>
                  <a:srgbClr val="FF0000"/>
                </a:solidFill>
              </a:rPr>
              <a:t>alternative hypothesis</a:t>
            </a:r>
            <a:r>
              <a:rPr lang="en-US" b="1" i="1" dirty="0" smtClean="0"/>
              <a:t>?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</a:t>
            </a:r>
            <a:r>
              <a:rPr lang="en-US" dirty="0" smtClean="0"/>
              <a:t>-statistic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ChangeAspect="1"/>
          </p:cNvGraphicFramePr>
          <p:nvPr/>
        </p:nvGraphicFramePr>
        <p:xfrm>
          <a:off x="762000" y="2743200"/>
          <a:ext cx="26670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19" name="Equation" r:id="rId3" imgW="634680" imgH="457200" progId="Equation.3">
                  <p:embed/>
                </p:oleObj>
              </mc:Choice>
              <mc:Fallback>
                <p:oleObj name="Equation" r:id="rId3" imgW="634680" imgH="4572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667000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1219200" y="1175139"/>
            <a:ext cx="2209799" cy="1535412"/>
            <a:chOff x="1219201" y="1417638"/>
            <a:chExt cx="2209799" cy="1535412"/>
          </a:xfrm>
        </p:grpSpPr>
        <p:cxnSp>
          <p:nvCxnSpPr>
            <p:cNvPr id="17" name="Straight Arrow Connector 16"/>
            <p:cNvCxnSpPr/>
            <p:nvPr/>
          </p:nvCxnSpPr>
          <p:spPr>
            <a:xfrm rot="10800000" flipH="1" flipV="1">
              <a:off x="1600202" y="2144886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1" y="1417638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sample of miners</a:t>
              </a:r>
              <a:endParaRPr lang="en-US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2552699" y="1625767"/>
            <a:ext cx="2362198" cy="1454495"/>
            <a:chOff x="2552699" y="1625767"/>
            <a:chExt cx="2362198" cy="1454495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H="1" flipV="1">
              <a:off x="2552699" y="2272098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05098" y="1625767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normal population</a:t>
              </a:r>
              <a:endParaRPr lang="en-US" dirty="0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495300" y="4672518"/>
            <a:ext cx="2209799" cy="2076642"/>
            <a:chOff x="495300" y="4672518"/>
            <a:chExt cx="2209799" cy="2076642"/>
          </a:xfrm>
        </p:grpSpPr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rot="5400000" flipH="1" flipV="1">
              <a:off x="1781944" y="4490775"/>
              <a:ext cx="322315" cy="6858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300" y="4994833"/>
              <a:ext cx="2209799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Standard error –</a:t>
              </a:r>
            </a:p>
            <a:p>
              <a:r>
                <a:rPr lang="en-US" dirty="0" smtClean="0"/>
                <a:t>“how well does our sample mean represent the population of miners”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14897" y="2279302"/>
            <a:ext cx="4152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Difference between sample and population means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914899" y="3733800"/>
            <a:ext cx="4152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Estimation of how well the sample mean represents the miners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</a:t>
            </a:r>
            <a:r>
              <a:rPr lang="en-US" dirty="0" smtClean="0"/>
              <a:t>-statistic</a:t>
            </a:r>
            <a:endParaRPr lang="en-US" dirty="0"/>
          </a:p>
        </p:txBody>
      </p:sp>
      <p:graphicFrame>
        <p:nvGraphicFramePr>
          <p:cNvPr id="371714" name="Content Placeholder 4"/>
          <p:cNvGraphicFramePr>
            <a:graphicFrameLocks noChangeAspect="1"/>
          </p:cNvGraphicFramePr>
          <p:nvPr/>
        </p:nvGraphicFramePr>
        <p:xfrm>
          <a:off x="762000" y="2743200"/>
          <a:ext cx="26670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3" imgW="634680" imgH="457200" progId="Equation.3">
                  <p:embed/>
                </p:oleObj>
              </mc:Choice>
              <mc:Fallback>
                <p:oleObj name="Equation" r:id="rId3" imgW="634680" imgH="4572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667000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1219200" y="1175139"/>
            <a:ext cx="2209799" cy="1535412"/>
            <a:chOff x="1219201" y="1417638"/>
            <a:chExt cx="2209799" cy="153541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1600202" y="2144886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19201" y="1417638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sample of miners</a:t>
              </a:r>
              <a:endParaRPr lang="en-US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2552699" y="1625767"/>
            <a:ext cx="2362198" cy="1454495"/>
            <a:chOff x="2552699" y="1625767"/>
            <a:chExt cx="2362198" cy="1454495"/>
          </a:xfrm>
        </p:grpSpPr>
        <p:cxnSp>
          <p:nvCxnSpPr>
            <p:cNvPr id="11" name="Straight Arrow Connector 10"/>
            <p:cNvCxnSpPr/>
            <p:nvPr/>
          </p:nvCxnSpPr>
          <p:spPr>
            <a:xfrm rot="10800000" flipH="1" flipV="1">
              <a:off x="2552699" y="2272098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05098" y="1625767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normal population</a:t>
              </a:r>
              <a:endParaRPr lang="en-US" dirty="0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495300" y="4672518"/>
            <a:ext cx="2209799" cy="2076642"/>
            <a:chOff x="495300" y="4672518"/>
            <a:chExt cx="2209799" cy="2076642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rot="5400000" flipH="1" flipV="1">
              <a:off x="1743844" y="4528875"/>
              <a:ext cx="322315" cy="6096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5300" y="4994833"/>
              <a:ext cx="2209799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Standard error –</a:t>
              </a:r>
            </a:p>
            <a:p>
              <a:r>
                <a:rPr lang="en-US" dirty="0" smtClean="0"/>
                <a:t>“how well does our sample mean represent the population of miners”</a:t>
              </a:r>
              <a:endParaRPr lang="en-US" dirty="0"/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343400" y="2743200"/>
          <a:ext cx="453390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quation" r:id="rId5" imgW="1384200" imgH="533160" progId="Equation.3">
                  <p:embed/>
                </p:oleObj>
              </mc:Choice>
              <mc:Fallback>
                <p:oleObj name="Equation" r:id="rId5" imgW="138420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4533900" cy="163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29000" y="5553670"/>
            <a:ext cx="521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But what does this number really tell us?</a:t>
            </a:r>
          </a:p>
          <a:p>
            <a:r>
              <a:rPr lang="en-US" b="1" i="1" dirty="0" smtClean="0"/>
              <a:t>How do we </a:t>
            </a:r>
            <a:r>
              <a:rPr lang="en-US" b="1" i="1" dirty="0" smtClean="0">
                <a:solidFill>
                  <a:srgbClr val="FF0000"/>
                </a:solidFill>
              </a:rPr>
              <a:t>use</a:t>
            </a:r>
            <a:r>
              <a:rPr lang="en-US" b="1" i="1" dirty="0" smtClean="0"/>
              <a:t> this number?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i="1" dirty="0" err="1" smtClean="0"/>
              <a:t>t</a:t>
            </a:r>
            <a:r>
              <a:rPr lang="en-US" i="1" dirty="0" smtClean="0"/>
              <a:t>-</a:t>
            </a:r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2819401"/>
            <a:ext cx="4038600" cy="3306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Null hypothesis</a:t>
            </a:r>
          </a:p>
          <a:p>
            <a:pPr lvl="1"/>
            <a:r>
              <a:rPr lang="en-US" dirty="0" smtClean="0"/>
              <a:t>Mine’s workers do not have higher blood </a:t>
            </a:r>
            <a:r>
              <a:rPr lang="en-US" dirty="0" err="1" smtClean="0"/>
              <a:t>cortisol</a:t>
            </a:r>
            <a:r>
              <a:rPr lang="en-US" dirty="0" smtClean="0"/>
              <a:t> than 23 mcg/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Alternative hypothesis</a:t>
            </a:r>
          </a:p>
          <a:p>
            <a:pPr lvl="1"/>
            <a:r>
              <a:rPr lang="en-US" dirty="0" smtClean="0"/>
              <a:t>Mine’s workers do have higher blood </a:t>
            </a:r>
            <a:r>
              <a:rPr lang="en-US" dirty="0" err="1" smtClean="0"/>
              <a:t>cortisol</a:t>
            </a:r>
            <a:r>
              <a:rPr lang="en-US" dirty="0" smtClean="0"/>
              <a:t> than 23 mcg/</a:t>
            </a:r>
            <a:r>
              <a:rPr lang="en-US" dirty="0" err="1" smtClean="0"/>
              <a:t>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2819401"/>
            <a:ext cx="4038600" cy="3306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can ask</a:t>
            </a:r>
          </a:p>
          <a:p>
            <a:pPr lvl="1"/>
            <a:r>
              <a:rPr lang="en-US" dirty="0" smtClean="0"/>
              <a:t>What is the chance of getting this </a:t>
            </a:r>
            <a:r>
              <a:rPr lang="en-US" i="1" dirty="0" err="1" smtClean="0"/>
              <a:t>t</a:t>
            </a:r>
            <a:r>
              <a:rPr lang="en-US" i="1" dirty="0" smtClean="0"/>
              <a:t>-</a:t>
            </a:r>
            <a:r>
              <a:rPr lang="en-US" dirty="0" smtClean="0"/>
              <a:t>statistic, given that the null hypothesis is true</a:t>
            </a:r>
          </a:p>
          <a:p>
            <a:pPr lvl="1"/>
            <a:r>
              <a:rPr lang="en-US" dirty="0" smtClean="0"/>
              <a:t>What is the chance that the difference we’ve found is real and not just a chance effect of sampling?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295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now state our alternative hypothesis, and its relation to the null hypothesis, in terms of the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-statistic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6126163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-How do we do this??</a:t>
            </a:r>
          </a:p>
          <a:p>
            <a:r>
              <a:rPr lang="en-US" b="1" i="1" dirty="0" smtClean="0"/>
              <a:t>-We use a probability distribution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</a:t>
            </a:r>
            <a:r>
              <a:rPr lang="en-US" i="1" dirty="0" smtClean="0"/>
              <a:t>-distribution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err="1" smtClean="0"/>
              <a:t>t</a:t>
            </a:r>
            <a:r>
              <a:rPr lang="en-US" dirty="0" smtClean="0"/>
              <a:t>-distribution: similar to the normal curve</a:t>
            </a:r>
          </a:p>
          <a:p>
            <a:pPr lvl="1"/>
            <a:r>
              <a:rPr lang="en-US" dirty="0" smtClean="0"/>
              <a:t>Parameter defining its centre</a:t>
            </a:r>
          </a:p>
          <a:p>
            <a:pPr lvl="1"/>
            <a:r>
              <a:rPr lang="en-US" dirty="0" smtClean="0"/>
              <a:t>Parameter defining its dispersion</a:t>
            </a:r>
          </a:p>
          <a:p>
            <a:pPr lvl="1"/>
            <a:r>
              <a:rPr lang="en-US" dirty="0" smtClean="0"/>
              <a:t>Area under curve = probability of 1</a:t>
            </a:r>
          </a:p>
          <a:p>
            <a:pPr lvl="1"/>
            <a:r>
              <a:rPr lang="en-US" dirty="0" smtClean="0"/>
              <a:t>We can ask the probability of getting a </a:t>
            </a:r>
            <a:r>
              <a:rPr lang="en-US" i="1" dirty="0" err="1" smtClean="0"/>
              <a:t>t</a:t>
            </a:r>
            <a:r>
              <a:rPr lang="en-US" dirty="0" smtClean="0"/>
              <a:t>-statistic of more than e.g. 2.13</a:t>
            </a:r>
          </a:p>
          <a:p>
            <a:pPr lvl="1"/>
            <a:r>
              <a:rPr lang="en-US" dirty="0" smtClean="0"/>
              <a:t>Area under the relevant part of the curve</a:t>
            </a:r>
          </a:p>
          <a:p>
            <a:pPr lvl="1"/>
            <a:r>
              <a:rPr lang="en-US" i="1" dirty="0" err="1" smtClean="0"/>
              <a:t>p</a:t>
            </a:r>
            <a:r>
              <a:rPr lang="en-US" i="1" dirty="0" smtClean="0"/>
              <a:t> = </a:t>
            </a:r>
            <a:r>
              <a:rPr lang="en-US" dirty="0" smtClean="0"/>
              <a:t>.041 (we can look this up in a table)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7800"/>
            <a:ext cx="4495800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5791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Red: </a:t>
            </a:r>
            <a:r>
              <a:rPr lang="en-US" i="1" dirty="0" err="1" smtClean="0"/>
              <a:t>t</a:t>
            </a:r>
            <a:r>
              <a:rPr lang="en-US" dirty="0" smtClean="0"/>
              <a:t>-distribution</a:t>
            </a:r>
          </a:p>
          <a:p>
            <a:r>
              <a:rPr lang="en-US" i="1" dirty="0" smtClean="0"/>
              <a:t>Blue</a:t>
            </a:r>
            <a:r>
              <a:rPr lang="en-US" dirty="0" smtClean="0"/>
              <a:t>: normal distribution</a:t>
            </a:r>
            <a:endParaRPr lang="en-US" i="1" dirty="0" smtClean="0"/>
          </a:p>
          <a:p>
            <a:endParaRPr lang="en-US" i="1" dirty="0"/>
          </a:p>
        </p:txBody>
      </p:sp>
      <p:grpSp>
        <p:nvGrpSpPr>
          <p:cNvPr id="4" name="Group 18"/>
          <p:cNvGrpSpPr/>
          <p:nvPr/>
        </p:nvGrpSpPr>
        <p:grpSpPr>
          <a:xfrm>
            <a:off x="4038600" y="4801394"/>
            <a:ext cx="4648202" cy="989806"/>
            <a:chOff x="4038600" y="4801394"/>
            <a:chExt cx="4648202" cy="989806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7810500" y="4991100"/>
              <a:ext cx="381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7962105" y="4839495"/>
              <a:ext cx="381000" cy="304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152605" y="4953000"/>
              <a:ext cx="229395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305004" y="4953000"/>
              <a:ext cx="381798" cy="2286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953000"/>
              <a:ext cx="3961606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9"/>
          <p:cNvGrpSpPr/>
          <p:nvPr/>
        </p:nvGrpSpPr>
        <p:grpSpPr>
          <a:xfrm>
            <a:off x="228600" y="5277534"/>
            <a:ext cx="4800600" cy="1332131"/>
            <a:chOff x="228600" y="5181600"/>
            <a:chExt cx="4800600" cy="1332131"/>
          </a:xfrm>
        </p:grpSpPr>
        <p:sp>
          <p:nvSpPr>
            <p:cNvPr id="21" name="Rectangle 20"/>
            <p:cNvSpPr/>
            <p:nvPr/>
          </p:nvSpPr>
          <p:spPr>
            <a:xfrm>
              <a:off x="1219200" y="5181600"/>
              <a:ext cx="1066800" cy="3817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" y="5867400"/>
              <a:ext cx="480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-value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0000FF"/>
                  </a:solidFill>
                </a:rPr>
                <a:t>key</a:t>
              </a:r>
              <a:r>
                <a:rPr lang="en-US" dirty="0" smtClean="0">
                  <a:solidFill>
                    <a:srgbClr val="FF0000"/>
                  </a:solidFill>
                </a:rPr>
                <a:t>concept in statistics</a:t>
              </a:r>
            </a:p>
            <a:p>
              <a:r>
                <a:rPr lang="en-US" b="1" dirty="0" smtClean="0"/>
                <a:t>Will come up constantly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Psychologist employed by a mining company to measure chronic stress among employees</a:t>
            </a:r>
          </a:p>
          <a:p>
            <a:r>
              <a:rPr lang="en-US" dirty="0" smtClean="0"/>
              <a:t>Research question: </a:t>
            </a:r>
          </a:p>
          <a:p>
            <a:pPr lvl="1"/>
            <a:r>
              <a:rPr lang="en-US" dirty="0" smtClean="0"/>
              <a:t>Are workers at this mine suffering from chronic stress</a:t>
            </a:r>
          </a:p>
          <a:p>
            <a:r>
              <a:rPr lang="en-US" dirty="0" smtClean="0"/>
              <a:t>Operational definition</a:t>
            </a:r>
          </a:p>
          <a:p>
            <a:pPr lvl="1"/>
            <a:r>
              <a:rPr lang="en-US" dirty="0" smtClean="0"/>
              <a:t>Chronic stress is elevated levels of blood </a:t>
            </a:r>
            <a:r>
              <a:rPr lang="en-US" dirty="0" err="1" smtClean="0"/>
              <a:t>cortisol</a:t>
            </a:r>
            <a:endParaRPr lang="en-US" dirty="0" smtClean="0"/>
          </a:p>
          <a:p>
            <a:r>
              <a:rPr lang="en-US" dirty="0" smtClean="0"/>
              <a:t>Dependant variable</a:t>
            </a:r>
          </a:p>
          <a:p>
            <a:pPr lvl="1"/>
            <a:r>
              <a:rPr lang="en-US" dirty="0" smtClean="0"/>
              <a:t>Blood </a:t>
            </a:r>
            <a:r>
              <a:rPr lang="en-US" dirty="0" err="1" smtClean="0"/>
              <a:t>cortisol</a:t>
            </a:r>
            <a:r>
              <a:rPr lang="en-US" dirty="0" smtClean="0"/>
              <a:t> in mcg/</a:t>
            </a:r>
            <a:r>
              <a:rPr lang="en-US" dirty="0" err="1" smtClean="0"/>
              <a:t>dL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Null hypothesis</a:t>
            </a:r>
          </a:p>
          <a:p>
            <a:pPr lvl="1"/>
            <a:r>
              <a:rPr lang="en-US" dirty="0" smtClean="0"/>
              <a:t>Normal blood </a:t>
            </a:r>
            <a:r>
              <a:rPr lang="en-US" dirty="0" err="1" smtClean="0"/>
              <a:t>cortisol</a:t>
            </a:r>
            <a:r>
              <a:rPr lang="en-US" dirty="0" smtClean="0"/>
              <a:t> range = 6 - 23 mcg/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dirty="0" smtClean="0"/>
              <a:t>Mine’s workers do not have higher blood </a:t>
            </a:r>
            <a:r>
              <a:rPr lang="en-US" dirty="0" err="1" smtClean="0"/>
              <a:t>cortisol</a:t>
            </a:r>
            <a:r>
              <a:rPr lang="en-US" dirty="0" smtClean="0"/>
              <a:t> than 23 mcg/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Alternative hypothesis</a:t>
            </a:r>
          </a:p>
          <a:p>
            <a:pPr lvl="1"/>
            <a:r>
              <a:rPr lang="en-US" dirty="0" smtClean="0"/>
              <a:t>Mine’s workers do have higher blood </a:t>
            </a:r>
            <a:r>
              <a:rPr lang="en-US" dirty="0" err="1" smtClean="0"/>
              <a:t>cortisol</a:t>
            </a:r>
            <a:r>
              <a:rPr lang="en-US" dirty="0" smtClean="0"/>
              <a:t> than 23 mcg/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Two ways to do the research</a:t>
            </a:r>
          </a:p>
          <a:p>
            <a:pPr lvl="1"/>
            <a:r>
              <a:rPr lang="en-US" dirty="0" smtClean="0"/>
              <a:t>Collect data from all miners</a:t>
            </a:r>
          </a:p>
          <a:p>
            <a:pPr lvl="1"/>
            <a:r>
              <a:rPr lang="en-US" dirty="0" smtClean="0"/>
              <a:t>Collect data from a sample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3185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One tailed test</a:t>
            </a:r>
          </a:p>
          <a:p>
            <a:pPr lvl="1"/>
            <a:r>
              <a:rPr lang="en-US" dirty="0" smtClean="0"/>
              <a:t>Use the area under one extreme (tail) of the curve</a:t>
            </a:r>
          </a:p>
          <a:p>
            <a:pPr lvl="1"/>
            <a:r>
              <a:rPr lang="en-US" dirty="0" smtClean="0"/>
              <a:t>Only use if difference can only be in one direction</a:t>
            </a:r>
          </a:p>
          <a:p>
            <a:pPr lvl="1"/>
            <a:r>
              <a:rPr lang="en-US" dirty="0" smtClean="0"/>
              <a:t>If the effect you measure could only be either more or less</a:t>
            </a:r>
          </a:p>
          <a:p>
            <a:pPr lvl="1"/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381000" y="3950169"/>
            <a:ext cx="3657600" cy="2743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But what if the effect can go either way?</a:t>
            </a:r>
          </a:p>
          <a:p>
            <a:pPr lvl="1"/>
            <a:r>
              <a:rPr lang="en-US" dirty="0" smtClean="0"/>
              <a:t>This is true for the miners</a:t>
            </a:r>
          </a:p>
          <a:p>
            <a:pPr lvl="1"/>
            <a:r>
              <a:rPr lang="en-US" dirty="0" smtClean="0"/>
              <a:t>The miners might be </a:t>
            </a:r>
            <a:r>
              <a:rPr lang="en-US" i="1" dirty="0" smtClean="0"/>
              <a:t>less</a:t>
            </a:r>
            <a:r>
              <a:rPr lang="en-US" dirty="0" smtClean="0"/>
              <a:t> stressed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95800" y="1417638"/>
            <a:ext cx="2988733" cy="2501153"/>
            <a:chOff x="4495800" y="1417638"/>
            <a:chExt cx="2988733" cy="2501153"/>
          </a:xfrm>
        </p:grpSpPr>
        <p:grpSp>
          <p:nvGrpSpPr>
            <p:cNvPr id="6" name="Group 13"/>
            <p:cNvGrpSpPr/>
            <p:nvPr/>
          </p:nvGrpSpPr>
          <p:grpSpPr>
            <a:xfrm>
              <a:off x="5503333" y="1417638"/>
              <a:ext cx="1981200" cy="2501153"/>
              <a:chOff x="4953000" y="304800"/>
              <a:chExt cx="4114800" cy="47244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53000" y="304800"/>
                <a:ext cx="3430043" cy="236219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7757" y="2667000"/>
                <a:ext cx="3430043" cy="2362200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4495800" y="1738699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Normal population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95800" y="2895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Sample of miners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38600" y="4071191"/>
            <a:ext cx="4953000" cy="2501154"/>
            <a:chOff x="4038600" y="4071191"/>
            <a:chExt cx="4953000" cy="2501154"/>
          </a:xfrm>
        </p:grpSpPr>
        <p:grpSp>
          <p:nvGrpSpPr>
            <p:cNvPr id="10" name="Group 13"/>
            <p:cNvGrpSpPr/>
            <p:nvPr/>
          </p:nvGrpSpPr>
          <p:grpSpPr>
            <a:xfrm>
              <a:off x="5181600" y="4071192"/>
              <a:ext cx="1981200" cy="2501153"/>
              <a:chOff x="4953000" y="304800"/>
              <a:chExt cx="4114800" cy="47244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53000" y="304800"/>
                <a:ext cx="3430043" cy="236219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7757" y="2667000"/>
                <a:ext cx="3430043" cy="2362200"/>
              </a:xfrm>
              <a:prstGeom prst="rect">
                <a:avLst/>
              </a:prstGeom>
            </p:spPr>
          </p:pic>
        </p:grpSp>
        <p:grpSp>
          <p:nvGrpSpPr>
            <p:cNvPr id="13" name="Group 13"/>
            <p:cNvGrpSpPr/>
            <p:nvPr/>
          </p:nvGrpSpPr>
          <p:grpSpPr>
            <a:xfrm>
              <a:off x="6882898" y="4071191"/>
              <a:ext cx="2108702" cy="2501154"/>
              <a:chOff x="4003428" y="304800"/>
              <a:chExt cx="4379615" cy="4724402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53000" y="304800"/>
                <a:ext cx="3430043" cy="236219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03428" y="2667001"/>
                <a:ext cx="3430045" cy="2362201"/>
              </a:xfrm>
              <a:prstGeom prst="rect">
                <a:avLst/>
              </a:prstGeom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4038600" y="4661485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Normal population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38600" y="5818386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Sample of miners</a:t>
              </a:r>
              <a:endParaRPr 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29400" y="4419600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OR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build="p"/>
      <p:bldP spid="2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tails?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One tailed test</a:t>
            </a:r>
          </a:p>
          <a:p>
            <a:pPr lvl="1"/>
            <a:r>
              <a:rPr lang="en-US" dirty="0" smtClean="0"/>
              <a:t>Use the area under one extreme (tail) of the curve</a:t>
            </a:r>
          </a:p>
          <a:p>
            <a:pPr lvl="1"/>
            <a:r>
              <a:rPr lang="en-US" dirty="0" smtClean="0"/>
              <a:t>Only use if difference can only be in one direction</a:t>
            </a:r>
          </a:p>
          <a:p>
            <a:pPr lvl="1"/>
            <a:r>
              <a:rPr lang="en-US" dirty="0" smtClean="0"/>
              <a:t>If the effect you measure </a:t>
            </a:r>
            <a:r>
              <a:rPr lang="en-US" b="1" i="1" dirty="0" smtClean="0">
                <a:solidFill>
                  <a:srgbClr val="FF0000"/>
                </a:solidFill>
              </a:rPr>
              <a:t>could only </a:t>
            </a:r>
            <a:r>
              <a:rPr lang="en-US" dirty="0" smtClean="0"/>
              <a:t>be either more or less</a:t>
            </a:r>
          </a:p>
          <a:p>
            <a:r>
              <a:rPr lang="en-US" dirty="0" smtClean="0"/>
              <a:t>Two tailed test</a:t>
            </a:r>
          </a:p>
          <a:p>
            <a:pPr lvl="1"/>
            <a:r>
              <a:rPr lang="en-US" dirty="0" smtClean="0"/>
              <a:t>Use the area under both extremes of the curve</a:t>
            </a:r>
          </a:p>
          <a:p>
            <a:pPr lvl="1"/>
            <a:r>
              <a:rPr lang="en-US" dirty="0" smtClean="0"/>
              <a:t>Use when difference can be in either direction</a:t>
            </a:r>
          </a:p>
          <a:p>
            <a:pPr lvl="1"/>
            <a:r>
              <a:rPr lang="en-US" dirty="0" smtClean="0"/>
              <a:t>Use in most cases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119868"/>
            <a:ext cx="4495800" cy="3290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the </a:t>
            </a:r>
            <a:r>
              <a:rPr lang="en-US" i="1" dirty="0" err="1" smtClean="0"/>
              <a:t>p</a:t>
            </a:r>
            <a:r>
              <a:rPr lang="en-US" dirty="0" smtClean="0"/>
              <a:t>-value mean again?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err="1" smtClean="0"/>
              <a:t>p</a:t>
            </a:r>
            <a:r>
              <a:rPr lang="en-US" i="1" dirty="0" smtClean="0"/>
              <a:t>-</a:t>
            </a:r>
            <a:r>
              <a:rPr lang="en-US" dirty="0" smtClean="0"/>
              <a:t>value means</a:t>
            </a:r>
          </a:p>
          <a:p>
            <a:pPr lvl="1"/>
            <a:r>
              <a:rPr lang="en-US" dirty="0" smtClean="0"/>
              <a:t>Probability of getting a test statistic as high as we did, even though the null hypothesis is true</a:t>
            </a:r>
          </a:p>
          <a:p>
            <a:pPr lvl="1"/>
            <a:r>
              <a:rPr lang="en-US" dirty="0" smtClean="0"/>
              <a:t>Probability of getting </a:t>
            </a:r>
            <a:r>
              <a:rPr lang="en-US" i="1" dirty="0" err="1" smtClean="0"/>
              <a:t>t</a:t>
            </a:r>
            <a:r>
              <a:rPr lang="en-US" dirty="0" smtClean="0"/>
              <a:t> = 2.13, even though the mean blood </a:t>
            </a:r>
            <a:r>
              <a:rPr lang="en-US" dirty="0" err="1" smtClean="0"/>
              <a:t>cortisol</a:t>
            </a:r>
            <a:r>
              <a:rPr lang="en-US" dirty="0" smtClean="0"/>
              <a:t> of the mine workers is not really higher than 23 mcg/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dirty="0" smtClean="0"/>
              <a:t>Probability of finding our effect due to chance in sampling – we might have just sampled the 16 most stressed by chance</a:t>
            </a:r>
          </a:p>
          <a:p>
            <a:pPr lvl="1"/>
            <a:r>
              <a:rPr lang="en-US" i="1" dirty="0" err="1" smtClean="0"/>
              <a:t>p</a:t>
            </a:r>
            <a:r>
              <a:rPr lang="en-US" i="1" dirty="0" smtClean="0"/>
              <a:t> = </a:t>
            </a:r>
            <a:r>
              <a:rPr lang="en-US" dirty="0" smtClean="0"/>
              <a:t>.041 means there is a 4.1% chance of getting the mean we did, if the mine workers were </a:t>
            </a:r>
            <a:r>
              <a:rPr lang="en-US" i="1" dirty="0" smtClean="0"/>
              <a:t>not </a:t>
            </a:r>
            <a:r>
              <a:rPr lang="en-US" dirty="0" smtClean="0"/>
              <a:t>more stressed than normal</a:t>
            </a:r>
          </a:p>
          <a:p>
            <a:pPr lvl="1"/>
            <a:r>
              <a:rPr lang="en-US" dirty="0" smtClean="0"/>
              <a:t>There is a 95.9% chance the miners stress levels are beyond the normal range</a:t>
            </a:r>
          </a:p>
          <a:p>
            <a:pPr lvl="1"/>
            <a:r>
              <a:rPr lang="en-US" dirty="0" smtClean="0"/>
              <a:t>We can use this to tell us if the difference is statistically significant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statistically significant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p</a:t>
            </a:r>
            <a:r>
              <a:rPr lang="en-US" dirty="0" smtClean="0"/>
              <a:t>-value at which we reject the null hypothesis</a:t>
            </a:r>
          </a:p>
          <a:p>
            <a:pPr lvl="1"/>
            <a:r>
              <a:rPr lang="en-US" dirty="0" smtClean="0"/>
              <a:t>Convention, </a:t>
            </a:r>
            <a:r>
              <a:rPr lang="en-US" i="1" dirty="0" err="1" smtClean="0"/>
              <a:t>p</a:t>
            </a:r>
            <a:r>
              <a:rPr lang="en-US" dirty="0" smtClean="0"/>
              <a:t>&lt; .05, we reject the null hypothesis</a:t>
            </a:r>
          </a:p>
          <a:p>
            <a:pPr lvl="1"/>
            <a:r>
              <a:rPr lang="en-US" dirty="0" smtClean="0"/>
              <a:t>We reject the null hypothesis when we get a test statistic that we would only expect to have a 95% chance of getting, if the null hypothesis were false</a:t>
            </a:r>
          </a:p>
          <a:p>
            <a:pPr lvl="1"/>
            <a:r>
              <a:rPr lang="en-US" dirty="0" smtClean="0"/>
              <a:t>1 in 20 experiments will say there is a significant effect, even though there isn’t one</a:t>
            </a:r>
            <a:r>
              <a:rPr lang="en-US" dirty="0" smtClean="0"/>
              <a:t>!!!!!</a:t>
            </a:r>
          </a:p>
          <a:p>
            <a:pPr lvl="1"/>
            <a:r>
              <a:rPr lang="en-US" dirty="0" smtClean="0"/>
              <a:t>Quantifying uncertainty – not certainty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a test statistic</a:t>
            </a:r>
            <a:endParaRPr lang="en-US" dirty="0"/>
          </a:p>
        </p:txBody>
      </p:sp>
      <p:graphicFrame>
        <p:nvGraphicFramePr>
          <p:cNvPr id="371714" name="Content Placeholder 4"/>
          <p:cNvGraphicFramePr>
            <a:graphicFrameLocks noChangeAspect="1"/>
          </p:cNvGraphicFramePr>
          <p:nvPr/>
        </p:nvGraphicFramePr>
        <p:xfrm>
          <a:off x="762000" y="2743200"/>
          <a:ext cx="26670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Equation" r:id="rId3" imgW="634680" imgH="457200" progId="Equation.3">
                  <p:embed/>
                </p:oleObj>
              </mc:Choice>
              <mc:Fallback>
                <p:oleObj name="Equation" r:id="rId3" imgW="634680" imgH="4572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667000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14899" y="2971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Effect we are measuring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14899" y="3733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related to sampling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these represented as concepts in statistics</a:t>
            </a:r>
          </a:p>
          <a:p>
            <a:pPr lvl="1"/>
            <a:r>
              <a:rPr lang="en-US" i="1" dirty="0" smtClean="0">
                <a:solidFill>
                  <a:srgbClr val="7F7F7F"/>
                </a:solidFill>
              </a:rPr>
              <a:t>1) Frequency distributions and statistical parameters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2) Sampling distributions and sample statistics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3) The normal distribution as a parametric model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4) Hypothesis testing: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-scores,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-values, and test statistics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5) Paired and independent samples </a:t>
            </a:r>
            <a:r>
              <a:rPr lang="en-US" i="1" dirty="0" err="1" smtClean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rgbClr val="FF0000"/>
                </a:solidFill>
              </a:rPr>
              <a:t>-tests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…from </a:t>
            </a:r>
            <a:r>
              <a:rPr lang="en-US" dirty="0" smtClean="0"/>
              <a:t>yesterday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Between subjects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5025" y="2174875"/>
            <a:ext cx="4040188" cy="3951288"/>
          </a:xfrm>
        </p:spPr>
        <p:txBody>
          <a:bodyPr/>
          <a:lstStyle/>
          <a:p>
            <a:r>
              <a:rPr lang="en-US" dirty="0" smtClean="0"/>
              <a:t>Measure the </a:t>
            </a:r>
            <a:r>
              <a:rPr lang="en-US" b="1" i="1" dirty="0" smtClean="0"/>
              <a:t>same</a:t>
            </a:r>
            <a:r>
              <a:rPr lang="en-US" dirty="0" smtClean="0"/>
              <a:t> subjects under different sets of conditions</a:t>
            </a:r>
          </a:p>
          <a:p>
            <a:r>
              <a:rPr lang="en-US" dirty="0" smtClean="0"/>
              <a:t>E.g. compare effect of two drugs – same group tested on each drug</a:t>
            </a:r>
          </a:p>
          <a:p>
            <a:r>
              <a:rPr lang="en-US" dirty="0" smtClean="0"/>
              <a:t>Paired sample </a:t>
            </a:r>
            <a:r>
              <a:rPr lang="en-US" i="1" dirty="0" err="1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Within subjects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2174875"/>
            <a:ext cx="4041775" cy="3951288"/>
          </a:xfrm>
        </p:spPr>
        <p:txBody>
          <a:bodyPr/>
          <a:lstStyle/>
          <a:p>
            <a:r>
              <a:rPr lang="en-US" dirty="0" smtClean="0"/>
              <a:t>Measure </a:t>
            </a:r>
            <a:r>
              <a:rPr lang="en-US" b="1" i="1" dirty="0" smtClean="0"/>
              <a:t>different</a:t>
            </a:r>
            <a:r>
              <a:rPr lang="en-US" dirty="0" smtClean="0"/>
              <a:t> subjects under different sets of conditions</a:t>
            </a:r>
          </a:p>
          <a:p>
            <a:r>
              <a:rPr lang="en-US" dirty="0" smtClean="0"/>
              <a:t>E.g. compare effects of two drugs – different groups get different drugs</a:t>
            </a:r>
          </a:p>
          <a:p>
            <a:r>
              <a:rPr lang="en-US" dirty="0" smtClean="0"/>
              <a:t>Independent samples </a:t>
            </a:r>
            <a:r>
              <a:rPr lang="en-US" i="1" dirty="0" err="1" smtClean="0"/>
              <a:t>t</a:t>
            </a:r>
            <a:r>
              <a:rPr lang="en-US" dirty="0" smtClean="0"/>
              <a:t>-test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…from </a:t>
            </a:r>
            <a:r>
              <a:rPr lang="en-US" dirty="0" smtClean="0"/>
              <a:t>yesterday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Between subjects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5025" y="2174875"/>
            <a:ext cx="4040188" cy="3951288"/>
          </a:xfrm>
        </p:spPr>
        <p:txBody>
          <a:bodyPr/>
          <a:lstStyle/>
          <a:p>
            <a:r>
              <a:rPr lang="en-US" dirty="0" smtClean="0"/>
              <a:t>Measure the </a:t>
            </a:r>
            <a:r>
              <a:rPr lang="en-US" b="1" i="1" dirty="0" smtClean="0"/>
              <a:t>same</a:t>
            </a:r>
            <a:r>
              <a:rPr lang="en-US" dirty="0" smtClean="0"/>
              <a:t> subjects under different sets of conditions</a:t>
            </a:r>
          </a:p>
          <a:p>
            <a:r>
              <a:rPr lang="en-US" dirty="0" smtClean="0"/>
              <a:t>E.g. compare effect of two drugs – same group tested on each drug</a:t>
            </a:r>
          </a:p>
          <a:p>
            <a:r>
              <a:rPr lang="en-US" dirty="0" smtClean="0"/>
              <a:t>Paired sample </a:t>
            </a:r>
            <a:r>
              <a:rPr lang="en-US" i="1" dirty="0" err="1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Within subjects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2174875"/>
            <a:ext cx="4041775" cy="39512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Measure </a:t>
            </a:r>
            <a:r>
              <a:rPr lang="en-US" b="1" i="1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>
                <a:solidFill>
                  <a:srgbClr val="FF0000"/>
                </a:solidFill>
              </a:rPr>
              <a:t> subjects under different sets of conditions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E.g. compare effects of two drugs – different groups get different drugs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Independent samples </a:t>
            </a:r>
            <a:r>
              <a:rPr lang="en-US" i="1" dirty="0" err="1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-test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 new scenario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Sociologist employed by a mining company to measure chronic stress among employees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New research question: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Does the </a:t>
            </a:r>
            <a:r>
              <a:rPr lang="en-US" b="1" i="1" dirty="0" smtClean="0">
                <a:solidFill>
                  <a:srgbClr val="0000FF"/>
                </a:solidFill>
              </a:rPr>
              <a:t>shift</a:t>
            </a:r>
            <a:r>
              <a:rPr lang="en-US" dirty="0" smtClean="0">
                <a:solidFill>
                  <a:srgbClr val="0000FF"/>
                </a:solidFill>
              </a:rPr>
              <a:t> a miner works on affect his/her stress levels?</a:t>
            </a:r>
          </a:p>
          <a:p>
            <a:r>
              <a:rPr lang="en-US" dirty="0" smtClean="0"/>
              <a:t>Operational definition</a:t>
            </a:r>
          </a:p>
          <a:p>
            <a:pPr lvl="1"/>
            <a:r>
              <a:rPr lang="en-US" dirty="0" smtClean="0"/>
              <a:t>Chronic stress is elevated levels of blood </a:t>
            </a:r>
            <a:r>
              <a:rPr lang="en-US" dirty="0" err="1" smtClean="0"/>
              <a:t>cortisol</a:t>
            </a:r>
            <a:endParaRPr lang="en-US" dirty="0" smtClean="0"/>
          </a:p>
          <a:p>
            <a:r>
              <a:rPr lang="en-US" dirty="0" smtClean="0"/>
              <a:t>Dependant variable</a:t>
            </a:r>
          </a:p>
          <a:p>
            <a:pPr lvl="1"/>
            <a:r>
              <a:rPr lang="en-US" dirty="0" smtClean="0"/>
              <a:t>Blood </a:t>
            </a:r>
            <a:r>
              <a:rPr lang="en-US" dirty="0" err="1" smtClean="0"/>
              <a:t>cortisol</a:t>
            </a:r>
            <a:r>
              <a:rPr lang="en-US" dirty="0" smtClean="0"/>
              <a:t> in mcg/</a:t>
            </a:r>
            <a:r>
              <a:rPr lang="en-US" dirty="0" err="1" smtClean="0"/>
              <a:t>dL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new null hypothesis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Night and day shift workers have the </a:t>
            </a:r>
            <a:r>
              <a:rPr lang="en-US" b="1" i="1" dirty="0" smtClean="0">
                <a:solidFill>
                  <a:srgbClr val="0000FF"/>
                </a:solidFill>
              </a:rPr>
              <a:t>same</a:t>
            </a:r>
            <a:r>
              <a:rPr lang="en-US" dirty="0" smtClean="0">
                <a:solidFill>
                  <a:srgbClr val="0000FF"/>
                </a:solidFill>
              </a:rPr>
              <a:t> blood </a:t>
            </a:r>
            <a:r>
              <a:rPr lang="en-US" dirty="0" err="1" smtClean="0">
                <a:solidFill>
                  <a:srgbClr val="0000FF"/>
                </a:solidFill>
              </a:rPr>
              <a:t>cortisol</a:t>
            </a:r>
            <a:r>
              <a:rPr lang="en-US" dirty="0" smtClean="0">
                <a:solidFill>
                  <a:srgbClr val="0000FF"/>
                </a:solidFill>
              </a:rPr>
              <a:t> levels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Night and day shift workers come from the </a:t>
            </a:r>
            <a:r>
              <a:rPr lang="en-US" b="1" i="1" dirty="0" smtClean="0">
                <a:solidFill>
                  <a:srgbClr val="0000FF"/>
                </a:solidFill>
              </a:rPr>
              <a:t>same population </a:t>
            </a:r>
            <a:r>
              <a:rPr lang="en-US" dirty="0" smtClean="0">
                <a:solidFill>
                  <a:srgbClr val="0000FF"/>
                </a:solidFill>
              </a:rPr>
              <a:t>(i.e. same parameters)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 new alternative hypothesis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Night and day shift workers have </a:t>
            </a:r>
            <a:r>
              <a:rPr lang="en-US" b="1" i="1" dirty="0" smtClean="0">
                <a:solidFill>
                  <a:srgbClr val="0000FF"/>
                </a:solidFill>
              </a:rPr>
              <a:t>different</a:t>
            </a:r>
            <a:r>
              <a:rPr lang="en-US" dirty="0" smtClean="0">
                <a:solidFill>
                  <a:srgbClr val="0000FF"/>
                </a:solidFill>
              </a:rPr>
              <a:t> blood </a:t>
            </a:r>
            <a:r>
              <a:rPr lang="en-US" dirty="0" err="1" smtClean="0">
                <a:solidFill>
                  <a:srgbClr val="0000FF"/>
                </a:solidFill>
              </a:rPr>
              <a:t>cortisol</a:t>
            </a:r>
            <a:r>
              <a:rPr lang="en-US" dirty="0" smtClean="0">
                <a:solidFill>
                  <a:srgbClr val="0000FF"/>
                </a:solidFill>
              </a:rPr>
              <a:t> levels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Night and day shift workers come from</a:t>
            </a:r>
            <a:r>
              <a:rPr lang="en-US" b="1" i="1" dirty="0" smtClean="0">
                <a:solidFill>
                  <a:srgbClr val="0000FF"/>
                </a:solidFill>
              </a:rPr>
              <a:t> different </a:t>
            </a:r>
            <a:r>
              <a:rPr lang="en-US" dirty="0" smtClean="0">
                <a:solidFill>
                  <a:srgbClr val="0000FF"/>
                </a:solidFill>
              </a:rPr>
              <a:t>populations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(i.e. different parameters)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152400" y="304800"/>
            <a:ext cx="4724400" cy="5181600"/>
            <a:chOff x="152400" y="304800"/>
            <a:chExt cx="4724400" cy="5181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757" y="304800"/>
              <a:ext cx="3430043" cy="2362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757" y="2667000"/>
              <a:ext cx="3430043" cy="2362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400" y="685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Day shift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32882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Night shift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51170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Null hypothesis</a:t>
              </a:r>
              <a:endParaRPr lang="en-US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4953000" y="304800"/>
            <a:ext cx="4114800" cy="5181600"/>
            <a:chOff x="4953000" y="304800"/>
            <a:chExt cx="4114800" cy="5181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0" y="304800"/>
              <a:ext cx="3430043" cy="2362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7757" y="2667000"/>
              <a:ext cx="3430043" cy="2362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96000" y="5117068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Alternative hypothesis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585573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i="1" dirty="0" smtClean="0"/>
              <a:t>How do we quantify this difference?</a:t>
            </a:r>
          </a:p>
          <a:p>
            <a:pPr>
              <a:buFontTx/>
              <a:buChar char="-"/>
            </a:pPr>
            <a:r>
              <a:rPr lang="en-US" b="1" i="1" dirty="0" smtClean="0"/>
              <a:t>How do we test the </a:t>
            </a:r>
            <a:r>
              <a:rPr lang="en-US" b="1" i="1" dirty="0" smtClean="0">
                <a:solidFill>
                  <a:srgbClr val="FF0000"/>
                </a:solidFill>
              </a:rPr>
              <a:t>alternative hypothesis</a:t>
            </a:r>
            <a:r>
              <a:rPr lang="en-US" b="1" i="1" dirty="0" smtClean="0"/>
              <a:t>?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Psychologist employed by a mining company to measure chronic stress among employees</a:t>
            </a:r>
          </a:p>
          <a:p>
            <a:r>
              <a:rPr lang="en-US" dirty="0" smtClean="0"/>
              <a:t>Research question: </a:t>
            </a:r>
          </a:p>
          <a:p>
            <a:pPr lvl="1"/>
            <a:r>
              <a:rPr lang="en-US" dirty="0" smtClean="0"/>
              <a:t>Are workers at this mine suffering from chronic stress</a:t>
            </a:r>
          </a:p>
          <a:p>
            <a:r>
              <a:rPr lang="en-US" dirty="0" smtClean="0"/>
              <a:t>Operational definition</a:t>
            </a:r>
          </a:p>
          <a:p>
            <a:pPr lvl="1"/>
            <a:r>
              <a:rPr lang="en-US" dirty="0" smtClean="0"/>
              <a:t>Chronic stress is elevated levels of blood </a:t>
            </a:r>
            <a:r>
              <a:rPr lang="en-US" dirty="0" err="1" smtClean="0"/>
              <a:t>cortisol</a:t>
            </a:r>
            <a:endParaRPr lang="en-US" dirty="0" smtClean="0"/>
          </a:p>
          <a:p>
            <a:r>
              <a:rPr lang="en-US" dirty="0" smtClean="0"/>
              <a:t>Dependant variable</a:t>
            </a:r>
          </a:p>
          <a:p>
            <a:pPr lvl="1"/>
            <a:r>
              <a:rPr lang="en-US" dirty="0" smtClean="0"/>
              <a:t>Blood </a:t>
            </a:r>
            <a:r>
              <a:rPr lang="en-US" dirty="0" err="1" smtClean="0"/>
              <a:t>cortisol</a:t>
            </a:r>
            <a:r>
              <a:rPr lang="en-US" dirty="0" smtClean="0"/>
              <a:t> in mcg/</a:t>
            </a:r>
            <a:r>
              <a:rPr lang="en-US" dirty="0" err="1" smtClean="0"/>
              <a:t>dL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Null hypothesis</a:t>
            </a:r>
          </a:p>
          <a:p>
            <a:pPr lvl="1"/>
            <a:r>
              <a:rPr lang="en-US" dirty="0" smtClean="0"/>
              <a:t>Normal blood </a:t>
            </a:r>
            <a:r>
              <a:rPr lang="en-US" dirty="0" err="1" smtClean="0"/>
              <a:t>cortisol</a:t>
            </a:r>
            <a:r>
              <a:rPr lang="en-US" dirty="0" smtClean="0"/>
              <a:t> range = 6 - 23 mcg/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dirty="0" smtClean="0"/>
              <a:t>Mine’s workers do not have higher blood </a:t>
            </a:r>
            <a:r>
              <a:rPr lang="en-US" dirty="0" err="1" smtClean="0"/>
              <a:t>cortisol</a:t>
            </a:r>
            <a:r>
              <a:rPr lang="en-US" dirty="0" smtClean="0"/>
              <a:t> than 23 mcg/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Alternative hypothesis</a:t>
            </a:r>
          </a:p>
          <a:p>
            <a:pPr lvl="1"/>
            <a:r>
              <a:rPr lang="en-US" dirty="0" smtClean="0"/>
              <a:t>Mine’s workers do have higher blood </a:t>
            </a:r>
            <a:r>
              <a:rPr lang="en-US" dirty="0" err="1" smtClean="0"/>
              <a:t>cortisol</a:t>
            </a:r>
            <a:r>
              <a:rPr lang="en-US" dirty="0" smtClean="0"/>
              <a:t> than 23 mcg/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Two ways to do the research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Collect data from all miners</a:t>
            </a:r>
          </a:p>
          <a:p>
            <a:pPr lvl="1"/>
            <a:r>
              <a:rPr lang="en-US" dirty="0" smtClean="0"/>
              <a:t>Collect data from a sample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samples </a:t>
            </a:r>
            <a:r>
              <a:rPr lang="en-US" i="1" dirty="0" err="1" smtClean="0"/>
              <a:t>t</a:t>
            </a:r>
            <a:r>
              <a:rPr lang="en-US" dirty="0" smtClean="0"/>
              <a:t>-statistic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ChangeAspect="1"/>
          </p:cNvGraphicFramePr>
          <p:nvPr/>
        </p:nvGraphicFramePr>
        <p:xfrm>
          <a:off x="762000" y="2517775"/>
          <a:ext cx="3802063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5" name="Equation" r:id="rId3" imgW="850680" imgH="723600" progId="Equation.3">
                  <p:embed/>
                </p:oleObj>
              </mc:Choice>
              <mc:Fallback>
                <p:oleObj name="Equation" r:id="rId3" imgW="850680" imgH="7236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7775"/>
                        <a:ext cx="3802063" cy="312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1219200" y="1175139"/>
            <a:ext cx="2209799" cy="1535412"/>
            <a:chOff x="1219201" y="1417638"/>
            <a:chExt cx="2209799" cy="1535412"/>
          </a:xfrm>
        </p:grpSpPr>
        <p:cxnSp>
          <p:nvCxnSpPr>
            <p:cNvPr id="17" name="Straight Arrow Connector 16"/>
            <p:cNvCxnSpPr/>
            <p:nvPr/>
          </p:nvCxnSpPr>
          <p:spPr>
            <a:xfrm rot="10800000" flipH="1" flipV="1">
              <a:off x="1600202" y="2144886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1" y="1417638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sample of night miners</a:t>
              </a:r>
              <a:endParaRPr lang="en-US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2552699" y="1625767"/>
            <a:ext cx="2362198" cy="1454495"/>
            <a:chOff x="2552699" y="1625767"/>
            <a:chExt cx="2362198" cy="1454495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H="1" flipV="1">
              <a:off x="2552699" y="2272098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05098" y="1625767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sample of day workers</a:t>
              </a:r>
              <a:endParaRPr lang="en-US" dirty="0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647700" y="5638800"/>
            <a:ext cx="5295900" cy="1077078"/>
            <a:chOff x="495300" y="4672523"/>
            <a:chExt cx="2209799" cy="2257932"/>
          </a:xfrm>
        </p:grpSpPr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rot="16200000" flipV="1">
              <a:off x="1403272" y="4797911"/>
              <a:ext cx="322316" cy="71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300" y="4994834"/>
              <a:ext cx="2209799" cy="193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dirty="0" smtClean="0"/>
                <a:t>Square of the pooled variance divided by the number of subjects</a:t>
              </a:r>
            </a:p>
            <a:p>
              <a:pPr>
                <a:buFontTx/>
                <a:buChar char="-"/>
              </a:pPr>
              <a:r>
                <a:rPr lang="en-US" dirty="0" smtClean="0"/>
                <a:t>Does the same thing as the standard error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14897" y="2057400"/>
            <a:ext cx="4152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Difference between sample means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914899" y="3511898"/>
            <a:ext cx="4152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Estimation of how well the samples represents the two groups of miners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914898" y="3511898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…from </a:t>
            </a:r>
            <a:r>
              <a:rPr lang="en-US" dirty="0" smtClean="0"/>
              <a:t>yesterday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Between subjects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5025" y="2174875"/>
            <a:ext cx="4040188" cy="39512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Measure the </a:t>
            </a:r>
            <a:r>
              <a:rPr lang="en-US" b="1" i="1" dirty="0" smtClean="0">
                <a:solidFill>
                  <a:srgbClr val="FF0000"/>
                </a:solidFill>
              </a:rPr>
              <a:t>same</a:t>
            </a:r>
            <a:r>
              <a:rPr lang="en-US" dirty="0" smtClean="0">
                <a:solidFill>
                  <a:srgbClr val="FF0000"/>
                </a:solidFill>
              </a:rPr>
              <a:t> subjects under different sets of conditions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E.g. compare effect of two drugs – same group tested on each drug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Paired sample </a:t>
            </a:r>
            <a:r>
              <a:rPr lang="en-US" i="1" dirty="0" err="1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-test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Within subjects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2174875"/>
            <a:ext cx="4041775" cy="3951288"/>
          </a:xfrm>
        </p:spPr>
        <p:txBody>
          <a:bodyPr/>
          <a:lstStyle/>
          <a:p>
            <a:r>
              <a:rPr lang="en-US" dirty="0" smtClean="0"/>
              <a:t>Measure </a:t>
            </a:r>
            <a:r>
              <a:rPr lang="en-US" b="1" i="1" dirty="0" smtClean="0"/>
              <a:t>different</a:t>
            </a:r>
            <a:r>
              <a:rPr lang="en-US" dirty="0" smtClean="0"/>
              <a:t> subjects under different sets of conditions</a:t>
            </a:r>
          </a:p>
          <a:p>
            <a:r>
              <a:rPr lang="en-US" dirty="0" smtClean="0"/>
              <a:t>E.g. compare effects of two drugs – different groups get different drugs</a:t>
            </a:r>
          </a:p>
          <a:p>
            <a:r>
              <a:rPr lang="en-US" dirty="0" smtClean="0"/>
              <a:t>Independent samples </a:t>
            </a:r>
            <a:r>
              <a:rPr lang="en-US" i="1" dirty="0" err="1" smtClean="0"/>
              <a:t>t</a:t>
            </a:r>
            <a:r>
              <a:rPr lang="en-US" dirty="0" smtClean="0"/>
              <a:t>-test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 new scenario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Sociologist employed by a mining company to measure chronic stress among employees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New research question: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Does increasing wages decrease miners stress?</a:t>
            </a:r>
          </a:p>
          <a:p>
            <a:r>
              <a:rPr lang="en-US" dirty="0" smtClean="0"/>
              <a:t>Operational definition</a:t>
            </a:r>
          </a:p>
          <a:p>
            <a:pPr lvl="1"/>
            <a:r>
              <a:rPr lang="en-US" dirty="0" smtClean="0"/>
              <a:t>Chronic stress is elevated levels of blood </a:t>
            </a:r>
            <a:r>
              <a:rPr lang="en-US" dirty="0" err="1" smtClean="0"/>
              <a:t>cortisol</a:t>
            </a:r>
            <a:endParaRPr lang="en-US" dirty="0" smtClean="0"/>
          </a:p>
          <a:p>
            <a:r>
              <a:rPr lang="en-US" dirty="0" smtClean="0"/>
              <a:t>Dependant variable</a:t>
            </a:r>
          </a:p>
          <a:p>
            <a:pPr lvl="1"/>
            <a:r>
              <a:rPr lang="en-US" dirty="0" smtClean="0"/>
              <a:t>Blood </a:t>
            </a:r>
            <a:r>
              <a:rPr lang="en-US" dirty="0" err="1" smtClean="0"/>
              <a:t>cortisol</a:t>
            </a:r>
            <a:r>
              <a:rPr lang="en-US" dirty="0" smtClean="0"/>
              <a:t> in mcg/</a:t>
            </a:r>
            <a:r>
              <a:rPr lang="en-US" dirty="0" err="1" smtClean="0"/>
              <a:t>dL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new null hypothesis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Miners have the </a:t>
            </a:r>
            <a:r>
              <a:rPr lang="en-US" b="1" i="1" dirty="0" smtClean="0">
                <a:solidFill>
                  <a:srgbClr val="0000FF"/>
                </a:solidFill>
              </a:rPr>
              <a:t>same </a:t>
            </a:r>
            <a:r>
              <a:rPr lang="en-US" dirty="0" smtClean="0">
                <a:solidFill>
                  <a:srgbClr val="0000FF"/>
                </a:solidFill>
              </a:rPr>
              <a:t>stress levels after a wage increase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Miners still come from the </a:t>
            </a:r>
            <a:r>
              <a:rPr lang="en-US" b="1" i="1" dirty="0" smtClean="0">
                <a:solidFill>
                  <a:srgbClr val="0000FF"/>
                </a:solidFill>
              </a:rPr>
              <a:t>same</a:t>
            </a:r>
            <a:r>
              <a:rPr lang="en-US" dirty="0" smtClean="0">
                <a:solidFill>
                  <a:srgbClr val="0000FF"/>
                </a:solidFill>
              </a:rPr>
              <a:t> population after a wage increase (i.e. same parameters)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 new alternative hypothesis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Miners have </a:t>
            </a:r>
            <a:r>
              <a:rPr lang="en-US" b="1" i="1" dirty="0" smtClean="0">
                <a:solidFill>
                  <a:srgbClr val="0000FF"/>
                </a:solidFill>
              </a:rPr>
              <a:t>different </a:t>
            </a:r>
            <a:r>
              <a:rPr lang="en-US" dirty="0" smtClean="0">
                <a:solidFill>
                  <a:srgbClr val="0000FF"/>
                </a:solidFill>
              </a:rPr>
              <a:t>stress levels after a wage increase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wage increase means they come from a </a:t>
            </a:r>
            <a:r>
              <a:rPr lang="en-US" b="1" i="1" dirty="0" smtClean="0">
                <a:solidFill>
                  <a:srgbClr val="0000FF"/>
                </a:solidFill>
              </a:rPr>
              <a:t>new</a:t>
            </a:r>
            <a:r>
              <a:rPr lang="en-US" dirty="0" smtClean="0">
                <a:solidFill>
                  <a:srgbClr val="0000FF"/>
                </a:solidFill>
              </a:rPr>
              <a:t> population (i.e. different parameters)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152400" y="304800"/>
            <a:ext cx="4724400" cy="5181600"/>
            <a:chOff x="152400" y="304800"/>
            <a:chExt cx="4724400" cy="5181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757" y="304800"/>
              <a:ext cx="3430043" cy="2362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757" y="2667000"/>
              <a:ext cx="3430043" cy="2362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400" y="6858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Before wage increase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3288268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After wage increase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51170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Null hypothesis</a:t>
              </a:r>
              <a:endParaRPr lang="en-US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4494757" y="304800"/>
            <a:ext cx="4496843" cy="5181600"/>
            <a:chOff x="4266157" y="304800"/>
            <a:chExt cx="4496843" cy="5181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2957" y="304800"/>
              <a:ext cx="3430043" cy="2362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6157" y="2667000"/>
              <a:ext cx="3430043" cy="2362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96000" y="5117068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Alternative hypothesis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585573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i="1" dirty="0" smtClean="0"/>
              <a:t>How do we quantify this difference?</a:t>
            </a:r>
          </a:p>
          <a:p>
            <a:pPr>
              <a:buFontTx/>
              <a:buChar char="-"/>
            </a:pPr>
            <a:r>
              <a:rPr lang="en-US" b="1" i="1" dirty="0" smtClean="0"/>
              <a:t>How do we test the </a:t>
            </a:r>
            <a:r>
              <a:rPr lang="en-US" b="1" i="1" dirty="0" smtClean="0">
                <a:solidFill>
                  <a:srgbClr val="FF0000"/>
                </a:solidFill>
              </a:rPr>
              <a:t>alternative hypothesis</a:t>
            </a:r>
            <a:r>
              <a:rPr lang="en-US" b="1" i="1" dirty="0" smtClean="0"/>
              <a:t>?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</a:t>
            </a:r>
            <a:r>
              <a:rPr lang="en-US" dirty="0" smtClean="0"/>
              <a:t>-statistic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ChangeAspect="1"/>
          </p:cNvGraphicFramePr>
          <p:nvPr/>
        </p:nvGraphicFramePr>
        <p:xfrm>
          <a:off x="563563" y="2743200"/>
          <a:ext cx="3065462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9" name="Equation" r:id="rId3" imgW="711000" imgH="469800" progId="Equation.3">
                  <p:embed/>
                </p:oleObj>
              </mc:Choice>
              <mc:Fallback>
                <p:oleObj name="Equation" r:id="rId3" imgW="711000" imgH="4698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743200"/>
                        <a:ext cx="3065462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1219200" y="1175139"/>
            <a:ext cx="2209799" cy="1535412"/>
            <a:chOff x="1219201" y="1417638"/>
            <a:chExt cx="2209799" cy="1535412"/>
          </a:xfrm>
        </p:grpSpPr>
        <p:cxnSp>
          <p:nvCxnSpPr>
            <p:cNvPr id="17" name="Straight Arrow Connector 16"/>
            <p:cNvCxnSpPr/>
            <p:nvPr/>
          </p:nvCxnSpPr>
          <p:spPr>
            <a:xfrm rot="10800000" flipH="1" flipV="1">
              <a:off x="1600202" y="2144886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1" y="1417638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Difference between the two samples</a:t>
              </a:r>
              <a:endParaRPr lang="en-US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2552699" y="1821470"/>
            <a:ext cx="2514599" cy="1258792"/>
            <a:chOff x="2552699" y="1821470"/>
            <a:chExt cx="2514599" cy="125879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H="1" flipV="1">
              <a:off x="2552699" y="2272098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57499" y="1821470"/>
              <a:ext cx="22097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Difference we would expect due to chance (i.e. null hypothesis)</a:t>
              </a:r>
              <a:endParaRPr lang="en-US" dirty="0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495300" y="4672520"/>
            <a:ext cx="2209799" cy="968644"/>
            <a:chOff x="495300" y="4672520"/>
            <a:chExt cx="2209799" cy="968644"/>
          </a:xfrm>
        </p:grpSpPr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rot="5400000" flipH="1" flipV="1">
              <a:off x="1781945" y="4490776"/>
              <a:ext cx="322313" cy="6858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300" y="4994833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Standard error of the differences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14897" y="2279302"/>
            <a:ext cx="4152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Difference between samples minus expected difference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914899" y="3733800"/>
            <a:ext cx="4152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Estimation of how well the mean difference score represents the miners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statistics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these represented as concepts in statistics</a:t>
            </a:r>
          </a:p>
          <a:p>
            <a:pPr lvl="1"/>
            <a:r>
              <a:rPr lang="en-US" i="1" dirty="0" smtClean="0">
                <a:solidFill>
                  <a:srgbClr val="7F7F7F"/>
                </a:solidFill>
              </a:rPr>
              <a:t>1) Frequency distributions and statistical parameters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2) Sampling distributions and sample statistics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3) The normal distribution as a parametric model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4) Hypothesis testing: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-scores,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-values, and test statistics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5) Paired and independent samples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-tests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 definition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 variable measured in a sample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1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1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685801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685801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685801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685801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194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19401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19401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2661167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2685367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4038601" y="3745468"/>
            <a:ext cx="2133599" cy="646331"/>
            <a:chOff x="4038601" y="3745468"/>
            <a:chExt cx="2133599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4953000" y="3745468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Sample</a:t>
              </a:r>
            </a:p>
            <a:p>
              <a:r>
                <a:rPr lang="en-US" b="1" dirty="0" smtClean="0"/>
                <a:t>statistic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038601" y="41053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9"/>
          <p:cNvGrpSpPr/>
          <p:nvPr/>
        </p:nvGrpSpPr>
        <p:grpSpPr>
          <a:xfrm>
            <a:off x="4038601" y="5879068"/>
            <a:ext cx="2285999" cy="646331"/>
            <a:chOff x="4038601" y="5879068"/>
            <a:chExt cx="2285999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4800600" y="587906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Population statistic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stCxn id="54" idx="3"/>
            </p:cNvCxnSpPr>
            <p:nvPr/>
          </p:nvCxnSpPr>
          <p:spPr>
            <a:xfrm>
              <a:off x="4038601" y="60520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6"/>
          <p:cNvGrpSpPr/>
          <p:nvPr/>
        </p:nvGrpSpPr>
        <p:grpSpPr>
          <a:xfrm>
            <a:off x="4038601" y="1840468"/>
            <a:ext cx="2895599" cy="646331"/>
            <a:chOff x="4038601" y="1840468"/>
            <a:chExt cx="2895599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4953000" y="1840468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Statistical model</a:t>
              </a:r>
              <a:endParaRPr lang="en-US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038601" y="2196544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6"/>
          <p:cNvGrpSpPr/>
          <p:nvPr/>
        </p:nvGrpSpPr>
        <p:grpSpPr>
          <a:xfrm>
            <a:off x="5943600" y="2013466"/>
            <a:ext cx="2743200" cy="3486581"/>
            <a:chOff x="6172200" y="893550"/>
            <a:chExt cx="2743200" cy="3486581"/>
          </a:xfrm>
        </p:grpSpPr>
        <p:cxnSp>
          <p:nvCxnSpPr>
            <p:cNvPr id="57" name="Shape 56"/>
            <p:cNvCxnSpPr>
              <a:endCxn id="59" idx="0"/>
            </p:cNvCxnSpPr>
            <p:nvPr/>
          </p:nvCxnSpPr>
          <p:spPr>
            <a:xfrm rot="16200000" flipH="1">
              <a:off x="6066525" y="1761225"/>
              <a:ext cx="2840250" cy="1104900"/>
            </a:xfrm>
            <a:prstGeom prst="bentConnector3">
              <a:avLst>
                <a:gd name="adj1" fmla="val 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162800" y="3733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Hypothesis testing</a:t>
              </a:r>
              <a:endParaRPr lang="en-US" b="1" dirty="0"/>
            </a:p>
          </p:txBody>
        </p:sp>
        <p:cxnSp>
          <p:nvCxnSpPr>
            <p:cNvPr id="66" name="Straight Arrow Connector 65"/>
            <p:cNvCxnSpPr>
              <a:stCxn id="59" idx="1"/>
              <a:endCxn id="30" idx="3"/>
            </p:cNvCxnSpPr>
            <p:nvPr/>
          </p:nvCxnSpPr>
          <p:spPr>
            <a:xfrm rot="10800000" flipV="1">
              <a:off x="6172200" y="4056966"/>
              <a:ext cx="990600" cy="11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endCxn id="31" idx="0"/>
          </p:cNvCxnSpPr>
          <p:nvPr/>
        </p:nvCxnSpPr>
        <p:spPr>
          <a:xfrm rot="5400000">
            <a:off x="4819760" y="5135433"/>
            <a:ext cx="1486476" cy="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p</a:t>
            </a:r>
            <a:r>
              <a:rPr lang="en-US" dirty="0" smtClean="0"/>
              <a:t> ritual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US" dirty="0" err="1" smtClean="0"/>
              <a:t>Operationalise</a:t>
            </a:r>
            <a:r>
              <a:rPr lang="en-US" dirty="0" smtClean="0"/>
              <a:t> your concept </a:t>
            </a:r>
          </a:p>
          <a:p>
            <a:pPr marL="514350" indent="-514350">
              <a:buAutoNum type="arabicParenR"/>
            </a:pPr>
            <a:r>
              <a:rPr lang="en-US" dirty="0" smtClean="0"/>
              <a:t>Formulate a research question </a:t>
            </a:r>
          </a:p>
          <a:p>
            <a:pPr marL="514350" indent="-514350">
              <a:buAutoNum type="arabicParenR"/>
            </a:pPr>
            <a:r>
              <a:rPr lang="en-US" dirty="0" smtClean="0"/>
              <a:t>State the research question as an alternative hypothesis</a:t>
            </a:r>
          </a:p>
          <a:p>
            <a:pPr marL="514350" indent="-514350">
              <a:buAutoNum type="arabicParenR"/>
            </a:pPr>
            <a:r>
              <a:rPr lang="en-US" dirty="0" smtClean="0"/>
              <a:t>State the complimentary null hypothesis</a:t>
            </a:r>
          </a:p>
          <a:p>
            <a:pPr marL="514350" indent="-514350">
              <a:buAutoNum type="arabicParenR"/>
            </a:pPr>
            <a:r>
              <a:rPr lang="en-US" dirty="0" smtClean="0"/>
              <a:t>Measure a sample</a:t>
            </a:r>
          </a:p>
          <a:p>
            <a:pPr marL="514350" indent="-514350">
              <a:buAutoNum type="arabicParenR"/>
            </a:pPr>
            <a:r>
              <a:rPr lang="en-US" dirty="0" smtClean="0"/>
              <a:t>Calculate a test statistic for the sample</a:t>
            </a:r>
          </a:p>
          <a:p>
            <a:pPr marL="514350" indent="-514350">
              <a:buAutoNum type="arabicParenR"/>
            </a:pPr>
            <a:r>
              <a:rPr lang="en-US" dirty="0" smtClean="0"/>
              <a:t>Find a </a:t>
            </a:r>
            <a:r>
              <a:rPr lang="en-US" i="1" dirty="0" err="1" smtClean="0"/>
              <a:t>p</a:t>
            </a:r>
            <a:r>
              <a:rPr lang="en-US" dirty="0" smtClean="0"/>
              <a:t>-value for that test statistic</a:t>
            </a:r>
          </a:p>
          <a:p>
            <a:pPr marL="514350" indent="-514350">
              <a:buAutoNum type="arabicParenR"/>
            </a:pPr>
            <a:r>
              <a:rPr lang="en-US" dirty="0" smtClean="0"/>
              <a:t>Accept or reject the null hypothesis based on the </a:t>
            </a:r>
            <a:r>
              <a:rPr lang="en-US" i="1" dirty="0" err="1" smtClean="0"/>
              <a:t>p</a:t>
            </a:r>
            <a:r>
              <a:rPr lang="en-US" dirty="0" smtClean="0"/>
              <a:t>-value</a:t>
            </a:r>
          </a:p>
          <a:p>
            <a:pPr marL="514350" indent="-514350">
              <a:buAutoNum type="arabicParenR"/>
            </a:pPr>
            <a:r>
              <a:rPr lang="en-US" dirty="0" smtClean="0"/>
              <a:t>Retain the alternative hypothesis until the experiment is replicated</a:t>
            </a:r>
          </a:p>
          <a:p>
            <a:pPr marL="514350" indent="-514350">
              <a:buAutoNum type="arabicParenR"/>
            </a:pPr>
            <a:r>
              <a:rPr lang="en-US" dirty="0" smtClean="0"/>
              <a:t>Proceed on the assumption that while the research question remains open, you have learned something about it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3400" y="762000"/>
            <a:ext cx="4343400" cy="3429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3"/>
          <p:cNvGrpSpPr/>
          <p:nvPr/>
        </p:nvGrpSpPr>
        <p:grpSpPr>
          <a:xfrm>
            <a:off x="1066800" y="990600"/>
            <a:ext cx="3581400" cy="2857500"/>
            <a:chOff x="1066800" y="990600"/>
            <a:chExt cx="3581400" cy="2857500"/>
          </a:xfrm>
        </p:grpSpPr>
        <p:sp>
          <p:nvSpPr>
            <p:cNvPr id="6" name="Smiley Face 5"/>
            <p:cNvSpPr/>
            <p:nvPr/>
          </p:nvSpPr>
          <p:spPr>
            <a:xfrm>
              <a:off x="13716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1676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295400" y="1295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1066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1524000" y="1905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12192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iley Face 15"/>
            <p:cNvSpPr/>
            <p:nvPr/>
          </p:nvSpPr>
          <p:spPr>
            <a:xfrm>
              <a:off x="1981200" y="1524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16764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iley Face 25"/>
            <p:cNvSpPr/>
            <p:nvPr/>
          </p:nvSpPr>
          <p:spPr>
            <a:xfrm>
              <a:off x="4191000" y="23241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971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iley Face 27"/>
            <p:cNvSpPr/>
            <p:nvPr/>
          </p:nvSpPr>
          <p:spPr>
            <a:xfrm>
              <a:off x="2590800" y="1219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iley Face 28"/>
            <p:cNvSpPr/>
            <p:nvPr/>
          </p:nvSpPr>
          <p:spPr>
            <a:xfrm>
              <a:off x="2362200" y="1600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iley Face 29"/>
            <p:cNvSpPr/>
            <p:nvPr/>
          </p:nvSpPr>
          <p:spPr>
            <a:xfrm>
              <a:off x="2819400" y="1828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iley Face 30"/>
            <p:cNvSpPr/>
            <p:nvPr/>
          </p:nvSpPr>
          <p:spPr>
            <a:xfrm>
              <a:off x="36957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/>
            <p:cNvSpPr/>
            <p:nvPr/>
          </p:nvSpPr>
          <p:spPr>
            <a:xfrm>
              <a:off x="3276600" y="1447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2971800" y="1524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17145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2209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iley Face 35"/>
            <p:cNvSpPr/>
            <p:nvPr/>
          </p:nvSpPr>
          <p:spPr>
            <a:xfrm>
              <a:off x="18288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iley Face 36"/>
            <p:cNvSpPr/>
            <p:nvPr/>
          </p:nvSpPr>
          <p:spPr>
            <a:xfrm>
              <a:off x="11430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iley Face 37"/>
            <p:cNvSpPr/>
            <p:nvPr/>
          </p:nvSpPr>
          <p:spPr>
            <a:xfrm>
              <a:off x="1600200" y="26289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1143000" y="30480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iley Face 39"/>
            <p:cNvSpPr/>
            <p:nvPr/>
          </p:nvSpPr>
          <p:spPr>
            <a:xfrm>
              <a:off x="2514600" y="2209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iley Face 40"/>
            <p:cNvSpPr/>
            <p:nvPr/>
          </p:nvSpPr>
          <p:spPr>
            <a:xfrm>
              <a:off x="2095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iley Face 41"/>
            <p:cNvSpPr/>
            <p:nvPr/>
          </p:nvSpPr>
          <p:spPr>
            <a:xfrm>
              <a:off x="1981200" y="32004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iley Face 42"/>
            <p:cNvSpPr/>
            <p:nvPr/>
          </p:nvSpPr>
          <p:spPr>
            <a:xfrm>
              <a:off x="2476500" y="2514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iley Face 43"/>
            <p:cNvSpPr/>
            <p:nvPr/>
          </p:nvSpPr>
          <p:spPr>
            <a:xfrm>
              <a:off x="21336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iley Face 44"/>
            <p:cNvSpPr/>
            <p:nvPr/>
          </p:nvSpPr>
          <p:spPr>
            <a:xfrm>
              <a:off x="1676400" y="3276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iley Face 45"/>
            <p:cNvSpPr/>
            <p:nvPr/>
          </p:nvSpPr>
          <p:spPr>
            <a:xfrm>
              <a:off x="2133600" y="3505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iley Face 46"/>
            <p:cNvSpPr/>
            <p:nvPr/>
          </p:nvSpPr>
          <p:spPr>
            <a:xfrm>
              <a:off x="1828800" y="3581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iley Face 47"/>
            <p:cNvSpPr/>
            <p:nvPr/>
          </p:nvSpPr>
          <p:spPr>
            <a:xfrm>
              <a:off x="2514600" y="31623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iley Face 48"/>
            <p:cNvSpPr/>
            <p:nvPr/>
          </p:nvSpPr>
          <p:spPr>
            <a:xfrm>
              <a:off x="2667000" y="36195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iley Face 49"/>
            <p:cNvSpPr/>
            <p:nvPr/>
          </p:nvSpPr>
          <p:spPr>
            <a:xfrm>
              <a:off x="3086100" y="25908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iley Face 50"/>
            <p:cNvSpPr/>
            <p:nvPr/>
          </p:nvSpPr>
          <p:spPr>
            <a:xfrm>
              <a:off x="33909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iley Face 51"/>
            <p:cNvSpPr/>
            <p:nvPr/>
          </p:nvSpPr>
          <p:spPr>
            <a:xfrm>
              <a:off x="3162300" y="18669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iley Face 52"/>
            <p:cNvSpPr/>
            <p:nvPr/>
          </p:nvSpPr>
          <p:spPr>
            <a:xfrm>
              <a:off x="2781300" y="26670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iley Face 53"/>
            <p:cNvSpPr/>
            <p:nvPr/>
          </p:nvSpPr>
          <p:spPr>
            <a:xfrm>
              <a:off x="3238500" y="2895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iley Face 54"/>
            <p:cNvSpPr/>
            <p:nvPr/>
          </p:nvSpPr>
          <p:spPr>
            <a:xfrm>
              <a:off x="2933700" y="29718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iley Face 55"/>
            <p:cNvSpPr/>
            <p:nvPr/>
          </p:nvSpPr>
          <p:spPr>
            <a:xfrm>
              <a:off x="3695700" y="25146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iley Face 56"/>
            <p:cNvSpPr/>
            <p:nvPr/>
          </p:nvSpPr>
          <p:spPr>
            <a:xfrm>
              <a:off x="2933700" y="22860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3733800" y="9906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iley Face 58"/>
            <p:cNvSpPr/>
            <p:nvPr/>
          </p:nvSpPr>
          <p:spPr>
            <a:xfrm>
              <a:off x="4114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3733800" y="13716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iley Face 60"/>
            <p:cNvSpPr/>
            <p:nvPr/>
          </p:nvSpPr>
          <p:spPr>
            <a:xfrm>
              <a:off x="3505200" y="1752600"/>
              <a:ext cx="228600" cy="228600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iley Face 61"/>
            <p:cNvSpPr/>
            <p:nvPr/>
          </p:nvSpPr>
          <p:spPr>
            <a:xfrm>
              <a:off x="3962400" y="1981200"/>
              <a:ext cx="228600" cy="228600"/>
            </a:xfrm>
            <a:prstGeom prst="smileyF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iley Face 62"/>
            <p:cNvSpPr/>
            <p:nvPr/>
          </p:nvSpPr>
          <p:spPr>
            <a:xfrm>
              <a:off x="3657600" y="20574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iley Face 63"/>
            <p:cNvSpPr/>
            <p:nvPr/>
          </p:nvSpPr>
          <p:spPr>
            <a:xfrm>
              <a:off x="4419600" y="1600200"/>
              <a:ext cx="228600" cy="228600"/>
            </a:xfrm>
            <a:prstGeom prst="smileyFac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iley Face 64"/>
            <p:cNvSpPr/>
            <p:nvPr/>
          </p:nvSpPr>
          <p:spPr>
            <a:xfrm>
              <a:off x="4114800" y="1676400"/>
              <a:ext cx="228600" cy="228600"/>
            </a:xfrm>
            <a:prstGeom prst="smileyFac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990600" y="152400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– everyone at the mine </a:t>
            </a:r>
            <a:endParaRPr lang="en-US" dirty="0"/>
          </a:p>
        </p:txBody>
      </p:sp>
      <p:sp>
        <p:nvSpPr>
          <p:cNvPr id="83" name="Content Placeholder 82"/>
          <p:cNvSpPr>
            <a:spLocks noGrp="1"/>
          </p:cNvSpPr>
          <p:nvPr>
            <p:ph sz="half" idx="2"/>
          </p:nvPr>
        </p:nvSpPr>
        <p:spPr>
          <a:xfrm>
            <a:off x="6934200" y="228600"/>
            <a:ext cx="1981200" cy="45259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Population </a:t>
            </a:r>
            <a:r>
              <a:rPr lang="en-US" sz="1600" dirty="0" err="1" smtClean="0"/>
              <a:t>cortisol</a:t>
            </a:r>
            <a:endParaRPr lang="en-US" sz="1600" dirty="0" smtClean="0"/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= 14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2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= 17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4</a:t>
            </a:r>
            <a:r>
              <a:rPr lang="en-US" sz="1600" dirty="0" smtClean="0"/>
              <a:t> = 24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5</a:t>
            </a:r>
            <a:r>
              <a:rPr lang="en-US" sz="1600" dirty="0" smtClean="0"/>
              <a:t> = 18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6</a:t>
            </a:r>
            <a:r>
              <a:rPr lang="en-US" sz="1600" dirty="0" smtClean="0"/>
              <a:t> = 23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7</a:t>
            </a:r>
            <a:r>
              <a:rPr lang="en-US" sz="1600" dirty="0" smtClean="0"/>
              <a:t> = 31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8</a:t>
            </a:r>
            <a:r>
              <a:rPr lang="en-US" sz="1600" dirty="0" smtClean="0"/>
              <a:t> = 31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9</a:t>
            </a:r>
            <a:r>
              <a:rPr lang="en-US" sz="1600" dirty="0" smtClean="0"/>
              <a:t> = 27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10</a:t>
            </a:r>
            <a:r>
              <a:rPr lang="en-US" sz="1600" dirty="0" smtClean="0"/>
              <a:t> = 24</a:t>
            </a:r>
          </a:p>
          <a:p>
            <a:r>
              <a:rPr lang="en-US" sz="1600" dirty="0" smtClean="0"/>
              <a:t>…..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48</a:t>
            </a:r>
            <a:r>
              <a:rPr lang="en-US" sz="1600" dirty="0" smtClean="0"/>
              <a:t> = 24</a:t>
            </a:r>
          </a:p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610100" y="304800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 = his </a:t>
            </a:r>
            <a:r>
              <a:rPr lang="en-US" sz="1600" dirty="0" err="1" smtClean="0"/>
              <a:t>cortisol</a:t>
            </a:r>
            <a:r>
              <a:rPr lang="en-US" sz="1600" dirty="0" smtClean="0"/>
              <a:t> level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05300" y="3450223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2</a:t>
            </a:r>
            <a:r>
              <a:rPr lang="en-US" sz="1600" dirty="0" smtClean="0"/>
              <a:t> = her </a:t>
            </a:r>
            <a:r>
              <a:rPr lang="en-US" sz="1600" dirty="0" err="1" smtClean="0"/>
              <a:t>cortisol</a:t>
            </a:r>
            <a:r>
              <a:rPr lang="en-US" sz="1600" dirty="0" smtClean="0"/>
              <a:t> level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38700" y="1583323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= his </a:t>
            </a:r>
            <a:r>
              <a:rPr lang="en-US" sz="1600" dirty="0" err="1" smtClean="0"/>
              <a:t>cortisol</a:t>
            </a:r>
            <a:r>
              <a:rPr lang="en-US" sz="1600" dirty="0" smtClean="0"/>
              <a:t> level</a:t>
            </a:r>
          </a:p>
        </p:txBody>
      </p:sp>
      <p:cxnSp>
        <p:nvCxnSpPr>
          <p:cNvPr id="88" name="Straight Arrow Connector 87"/>
          <p:cNvCxnSpPr>
            <a:stCxn id="86" idx="1"/>
            <a:endCxn id="56" idx="7"/>
          </p:cNvCxnSpPr>
          <p:nvPr/>
        </p:nvCxnSpPr>
        <p:spPr>
          <a:xfrm rot="10800000" flipV="1">
            <a:off x="3890822" y="1752600"/>
            <a:ext cx="947878" cy="795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8" idx="7"/>
          </p:cNvCxnSpPr>
          <p:nvPr/>
        </p:nvCxnSpPr>
        <p:spPr>
          <a:xfrm rot="10800000" flipV="1">
            <a:off x="3928922" y="643354"/>
            <a:ext cx="681178" cy="380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1"/>
            <a:endCxn id="49" idx="6"/>
          </p:cNvCxnSpPr>
          <p:nvPr/>
        </p:nvCxnSpPr>
        <p:spPr>
          <a:xfrm rot="10800000" flipV="1">
            <a:off x="2895600" y="3619500"/>
            <a:ext cx="14097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57400" y="4964668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How can we represent this data?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9" grpId="0"/>
      <p:bldP spid="83" grpId="0" build="p"/>
      <p:bldP spid="84" grpId="0"/>
      <p:bldP spid="85" grpId="0"/>
      <p:bldP spid="86" grpId="0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5152</Words>
  <Application>Microsoft Office PowerPoint</Application>
  <PresentationFormat>On-screen Show (4:3)</PresentationFormat>
  <Paragraphs>912</Paragraphs>
  <Slides>87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Office Theme</vt:lpstr>
      <vt:lpstr>Equation</vt:lpstr>
      <vt:lpstr>Statistic for humanities researchers</vt:lpstr>
      <vt:lpstr>Basic concepts in statistics</vt:lpstr>
      <vt:lpstr>Yesterday…</vt:lpstr>
      <vt:lpstr>Yesterday…</vt:lpstr>
      <vt:lpstr>…today</vt:lpstr>
      <vt:lpstr>Basic concepts in statistics</vt:lpstr>
      <vt:lpstr>An example</vt:lpstr>
      <vt:lpstr>An example</vt:lpstr>
      <vt:lpstr>PowerPoint Presentation</vt:lpstr>
      <vt:lpstr>Basic concepts in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concepts in statistics</vt:lpstr>
      <vt:lpstr>PowerPoint Presentation</vt:lpstr>
      <vt:lpstr>PowerPoint Presentation</vt:lpstr>
      <vt:lpstr>PowerPoint Presentation</vt:lpstr>
      <vt:lpstr>Basic concepts in statistics</vt:lpstr>
      <vt:lpstr>An example</vt:lpstr>
      <vt:lpstr>PowerPoint Presentation</vt:lpstr>
      <vt:lpstr>PowerPoint Presentation</vt:lpstr>
      <vt:lpstr>Sample standard deviation</vt:lpstr>
      <vt:lpstr>Degrees of freedom</vt:lpstr>
      <vt:lpstr>Evaluating parameter estimates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central limit theorem</vt:lpstr>
      <vt:lpstr>How good is my parameter estimate?</vt:lpstr>
      <vt:lpstr>How good is my parameter estimate?</vt:lpstr>
      <vt:lpstr>Sampling distribution</vt:lpstr>
      <vt:lpstr>PowerPoint Presentation</vt:lpstr>
      <vt:lpstr>Sampling distribution</vt:lpstr>
      <vt:lpstr>PowerPoint Presentation</vt:lpstr>
      <vt:lpstr>Two ways to calculate the standard error</vt:lpstr>
      <vt:lpstr>Basic concepts in statistics</vt:lpstr>
      <vt:lpstr>Basic concepts in statistics</vt:lpstr>
      <vt:lpstr>Basic concepts in statistics</vt:lpstr>
      <vt:lpstr>Basic concepts in statistics</vt:lpstr>
      <vt:lpstr>Field’s example of a physical model</vt:lpstr>
      <vt:lpstr>Basic concepts in statistics</vt:lpstr>
      <vt:lpstr>Field’s example</vt:lpstr>
      <vt:lpstr>Statistical models</vt:lpstr>
      <vt:lpstr>Statistical models are models of probability</vt:lpstr>
      <vt:lpstr>Probability distributions</vt:lpstr>
      <vt:lpstr>Probability distributions</vt:lpstr>
      <vt:lpstr>Probability distributions</vt:lpstr>
      <vt:lpstr>Probability distributions</vt:lpstr>
      <vt:lpstr>Normal distribution</vt:lpstr>
      <vt:lpstr>Normal distribution as a model</vt:lpstr>
      <vt:lpstr>The normal distribution is a very important statistical model</vt:lpstr>
      <vt:lpstr>Deviations from normality</vt:lpstr>
      <vt:lpstr>Basic concepts in statistics</vt:lpstr>
      <vt:lpstr>The problem</vt:lpstr>
      <vt:lpstr>The problem</vt:lpstr>
      <vt:lpstr>The solution</vt:lpstr>
      <vt:lpstr>The solution</vt:lpstr>
      <vt:lpstr>Back to the example – we can almost test our hypothesis</vt:lpstr>
      <vt:lpstr>Basic concepts in statistics</vt:lpstr>
      <vt:lpstr>PowerPoint Presentation</vt:lpstr>
      <vt:lpstr>t-statistic</vt:lpstr>
      <vt:lpstr>t-statistic</vt:lpstr>
      <vt:lpstr>Using the t-statistic</vt:lpstr>
      <vt:lpstr>t-distribution</vt:lpstr>
      <vt:lpstr>How many tails</vt:lpstr>
      <vt:lpstr>How many tails?</vt:lpstr>
      <vt:lpstr>What does the p-value mean again?</vt:lpstr>
      <vt:lpstr>What does statistically significant mean?</vt:lpstr>
      <vt:lpstr>General form of a test statistic</vt:lpstr>
      <vt:lpstr>Basic concepts in statistics</vt:lpstr>
      <vt:lpstr>…from yesterday…</vt:lpstr>
      <vt:lpstr>…from yesterday…</vt:lpstr>
      <vt:lpstr>A new scenario</vt:lpstr>
      <vt:lpstr>PowerPoint Presentation</vt:lpstr>
      <vt:lpstr>Independent samples t-statistic</vt:lpstr>
      <vt:lpstr>…from yesterday…</vt:lpstr>
      <vt:lpstr>A new scenario</vt:lpstr>
      <vt:lpstr>PowerPoint Presentation</vt:lpstr>
      <vt:lpstr>t-statistic</vt:lpstr>
      <vt:lpstr>Basic concepts in statistics</vt:lpstr>
      <vt:lpstr>..today</vt:lpstr>
      <vt:lpstr>The p ritual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methods for sociology</dc:title>
  <dc:creator>-</dc:creator>
  <cp:lastModifiedBy>Joshua Charles Skewes</cp:lastModifiedBy>
  <cp:revision>17</cp:revision>
  <dcterms:created xsi:type="dcterms:W3CDTF">2010-02-09T12:57:20Z</dcterms:created>
  <dcterms:modified xsi:type="dcterms:W3CDTF">2015-02-02T20:22:09Z</dcterms:modified>
</cp:coreProperties>
</file>