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6"/>
  </p:notesMasterIdLst>
  <p:sldIdLst>
    <p:sldId id="257" r:id="rId2"/>
    <p:sldId id="259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5" r:id="rId26"/>
    <p:sldId id="356" r:id="rId27"/>
    <p:sldId id="357" r:id="rId28"/>
    <p:sldId id="358" r:id="rId29"/>
    <p:sldId id="258" r:id="rId30"/>
    <p:sldId id="265" r:id="rId31"/>
    <p:sldId id="261" r:id="rId32"/>
    <p:sldId id="262" r:id="rId33"/>
    <p:sldId id="263" r:id="rId34"/>
    <p:sldId id="264" r:id="rId35"/>
    <p:sldId id="266" r:id="rId36"/>
    <p:sldId id="260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402" r:id="rId46"/>
    <p:sldId id="299" r:id="rId47"/>
    <p:sldId id="297" r:id="rId48"/>
    <p:sldId id="267" r:id="rId49"/>
    <p:sldId id="300" r:id="rId50"/>
    <p:sldId id="301" r:id="rId51"/>
    <p:sldId id="304" r:id="rId52"/>
    <p:sldId id="359" r:id="rId53"/>
    <p:sldId id="305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13" r:id="rId62"/>
    <p:sldId id="367" r:id="rId63"/>
    <p:sldId id="296" r:id="rId64"/>
    <p:sldId id="372" r:id="rId65"/>
    <p:sldId id="373" r:id="rId66"/>
    <p:sldId id="374" r:id="rId67"/>
    <p:sldId id="375" r:id="rId68"/>
    <p:sldId id="393" r:id="rId69"/>
    <p:sldId id="368" r:id="rId70"/>
    <p:sldId id="383" r:id="rId71"/>
    <p:sldId id="369" r:id="rId72"/>
    <p:sldId id="371" r:id="rId73"/>
    <p:sldId id="376" r:id="rId74"/>
    <p:sldId id="377" r:id="rId75"/>
    <p:sldId id="379" r:id="rId76"/>
    <p:sldId id="380" r:id="rId77"/>
    <p:sldId id="381" r:id="rId78"/>
    <p:sldId id="382" r:id="rId79"/>
    <p:sldId id="384" r:id="rId80"/>
    <p:sldId id="394" r:id="rId81"/>
    <p:sldId id="395" r:id="rId82"/>
    <p:sldId id="396" r:id="rId83"/>
    <p:sldId id="397" r:id="rId84"/>
    <p:sldId id="387" r:id="rId85"/>
    <p:sldId id="392" r:id="rId86"/>
    <p:sldId id="389" r:id="rId87"/>
    <p:sldId id="386" r:id="rId88"/>
    <p:sldId id="388" r:id="rId89"/>
    <p:sldId id="390" r:id="rId90"/>
    <p:sldId id="391" r:id="rId91"/>
    <p:sldId id="398" r:id="rId92"/>
    <p:sldId id="399" r:id="rId93"/>
    <p:sldId id="400" r:id="rId94"/>
    <p:sldId id="401" r:id="rId9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8400A-3604-8E45-8E3F-FC3A55A9554B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AB8B1-435A-0249-8917-2C441CC7D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6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E34F-7B7F-7E41-8E52-20EBF3FE001F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Words and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3: towards the general linear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3744344"/>
            <a:ext cx="2362200" cy="2885056"/>
          </a:xfrm>
        </p:spPr>
        <p:txBody>
          <a:bodyPr>
            <a:normAutofit fontScale="70000" lnSpcReduction="20000"/>
          </a:bodyPr>
          <a:lstStyle/>
          <a:p>
            <a:r>
              <a:rPr lang="en-US" sz="3355" dirty="0" smtClean="0"/>
              <a:t>Sample 1</a:t>
            </a:r>
          </a:p>
          <a:p>
            <a:pPr lvl="1"/>
            <a:r>
              <a:rPr lang="en-US" sz="2839" i="1" dirty="0" smtClean="0"/>
              <a:t>x</a:t>
            </a:r>
            <a:r>
              <a:rPr lang="en-US" sz="2839" i="1" baseline="-25000" dirty="0" smtClean="0"/>
              <a:t>1</a:t>
            </a:r>
            <a:r>
              <a:rPr lang="en-US" sz="2839" dirty="0" smtClean="0"/>
              <a:t> = 23</a:t>
            </a:r>
          </a:p>
          <a:p>
            <a:pPr lvl="1"/>
            <a:r>
              <a:rPr lang="en-US" sz="2839" i="1" dirty="0" smtClean="0"/>
              <a:t>x</a:t>
            </a:r>
            <a:r>
              <a:rPr lang="en-US" sz="2839" i="1" baseline="-25000" dirty="0" smtClean="0"/>
              <a:t>2</a:t>
            </a:r>
            <a:r>
              <a:rPr lang="en-US" sz="2839" dirty="0" smtClean="0"/>
              <a:t> = 35</a:t>
            </a:r>
          </a:p>
          <a:p>
            <a:pPr lvl="1"/>
            <a:r>
              <a:rPr lang="en-US" sz="2839" i="1" dirty="0" smtClean="0"/>
              <a:t>x</a:t>
            </a:r>
            <a:r>
              <a:rPr lang="en-US" sz="2839" i="1" baseline="-25000" dirty="0" smtClean="0"/>
              <a:t>3</a:t>
            </a:r>
            <a:r>
              <a:rPr lang="en-US" sz="2839" dirty="0" smtClean="0"/>
              <a:t> = 26</a:t>
            </a:r>
          </a:p>
          <a:p>
            <a:pPr lvl="1"/>
            <a:r>
              <a:rPr lang="en-US" sz="2839" i="1" dirty="0" smtClean="0"/>
              <a:t>x</a:t>
            </a:r>
            <a:r>
              <a:rPr lang="en-US" sz="2839" i="1" baseline="-25000" dirty="0" smtClean="0"/>
              <a:t>4</a:t>
            </a:r>
            <a:r>
              <a:rPr lang="en-US" sz="2839" dirty="0" smtClean="0"/>
              <a:t> = 19</a:t>
            </a:r>
          </a:p>
          <a:p>
            <a:pPr lvl="1"/>
            <a:r>
              <a:rPr lang="en-US" sz="2839" i="1" dirty="0" smtClean="0"/>
              <a:t>x</a:t>
            </a:r>
            <a:r>
              <a:rPr lang="en-US" sz="2839" i="1" baseline="-25000" dirty="0" smtClean="0"/>
              <a:t>5</a:t>
            </a:r>
            <a:r>
              <a:rPr lang="en-US" sz="2839" dirty="0" smtClean="0"/>
              <a:t> = 32</a:t>
            </a:r>
          </a:p>
          <a:p>
            <a:pPr lvl="1"/>
            <a:r>
              <a:rPr lang="en-US" sz="2839" i="1" dirty="0"/>
              <a:t>µ</a:t>
            </a:r>
            <a:r>
              <a:rPr lang="en-US" sz="2839" i="1" dirty="0" smtClean="0"/>
              <a:t>  = 27</a:t>
            </a:r>
          </a:p>
          <a:p>
            <a:pPr lvl="1"/>
            <a:r>
              <a:rPr lang="en-US" sz="2839" i="1" dirty="0" err="1" smtClean="0"/>
              <a:t>n</a:t>
            </a:r>
            <a:r>
              <a:rPr lang="en-US" sz="2839" i="1" dirty="0" smtClean="0"/>
              <a:t> = </a:t>
            </a:r>
            <a:r>
              <a:rPr lang="en-US" sz="2839" dirty="0" smtClean="0"/>
              <a:t>5</a:t>
            </a:r>
            <a:endParaRPr lang="en-US" sz="2839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476251"/>
            <a:ext cx="4701617" cy="3333749"/>
          </a:xfrm>
          <a:prstGeom prst="rect">
            <a:avLst/>
          </a:prstGeom>
        </p:spPr>
      </p:pic>
      <p:sp>
        <p:nvSpPr>
          <p:cNvPr id="7" name="Content Placeholder 12"/>
          <p:cNvSpPr txBox="1">
            <a:spLocks/>
          </p:cNvSpPr>
          <p:nvPr/>
        </p:nvSpPr>
        <p:spPr>
          <a:xfrm>
            <a:off x="4648200" y="533400"/>
            <a:ext cx="4038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To avoid this we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2400" dirty="0" smtClean="0"/>
              <a:t>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sz="2400" noProof="0" dirty="0" smtClean="0"/>
              <a:t>–</a:t>
            </a:r>
            <a:r>
              <a:rPr lang="en-US" sz="2400" i="1" dirty="0"/>
              <a:t>µ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– </a:t>
            </a:r>
            <a:r>
              <a:rPr lang="en-US" sz="2400" i="1" dirty="0"/>
              <a:t>µ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 – </a:t>
            </a:r>
            <a:r>
              <a:rPr lang="en-US" sz="2400" i="1" dirty="0"/>
              <a:t>µ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 – </a:t>
            </a:r>
            <a:r>
              <a:rPr lang="en-US" sz="2400" i="1" dirty="0"/>
              <a:t>µ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 – </a:t>
            </a:r>
            <a:r>
              <a:rPr lang="en-US" sz="2400" i="1" dirty="0"/>
              <a:t>µ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/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i="1" dirty="0" err="1" smtClean="0"/>
              <a:t>n</a:t>
            </a:r>
            <a:endParaRPr lang="en-US" sz="2400" i="1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3352800"/>
            <a:ext cx="4038600" cy="3505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are we doing</a:t>
            </a:r>
          </a:p>
          <a:p>
            <a:pPr lvl="1"/>
            <a:r>
              <a:rPr lang="en-US" dirty="0" smtClean="0"/>
              <a:t>Squaring the difference between the scores and the mean </a:t>
            </a:r>
          </a:p>
          <a:p>
            <a:pPr lvl="1"/>
            <a:r>
              <a:rPr lang="en-US" dirty="0" smtClean="0"/>
              <a:t>Square makes everything the same sign</a:t>
            </a:r>
          </a:p>
          <a:p>
            <a:pPr lvl="1"/>
            <a:r>
              <a:rPr lang="en-US" dirty="0" smtClean="0"/>
              <a:t>But this gives us the square of the summed differences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Sum of squared errors/</a:t>
            </a:r>
            <a:r>
              <a:rPr lang="en-US" b="1" i="1" dirty="0" err="1" smtClean="0">
                <a:solidFill>
                  <a:srgbClr val="FF0000"/>
                </a:solidFill>
              </a:rPr>
              <a:t>n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Variance</a:t>
            </a:r>
          </a:p>
          <a:p>
            <a:r>
              <a:rPr lang="en-US" dirty="0" smtClean="0"/>
              <a:t>So to finish we</a:t>
            </a:r>
          </a:p>
          <a:p>
            <a:pPr lvl="1"/>
            <a:r>
              <a:rPr lang="en-US" dirty="0" smtClean="0"/>
              <a:t>Take the square root (√)</a:t>
            </a:r>
          </a:p>
          <a:p>
            <a:pPr lvl="1"/>
            <a:r>
              <a:rPr lang="en-US" dirty="0" smtClean="0"/>
              <a:t>i.e. we “</a:t>
            </a:r>
            <a:r>
              <a:rPr lang="en-US" dirty="0" err="1" smtClean="0"/>
              <a:t>unsquare</a:t>
            </a:r>
            <a:r>
              <a:rPr lang="en-US" dirty="0" smtClean="0"/>
              <a:t>” everything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106919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The average (i.e. </a:t>
            </a:r>
            <a:r>
              <a:rPr lang="en-US" b="1" i="1" dirty="0" smtClean="0">
                <a:solidFill>
                  <a:srgbClr val="FF0000"/>
                </a:solidFill>
              </a:rPr>
              <a:t>standard</a:t>
            </a:r>
            <a:r>
              <a:rPr lang="en-US" dirty="0" smtClean="0"/>
              <a:t>) distance (i.e. </a:t>
            </a:r>
            <a:r>
              <a:rPr lang="en-US" b="1" i="1" dirty="0" smtClean="0">
                <a:solidFill>
                  <a:srgbClr val="FF0000"/>
                </a:solidFill>
              </a:rPr>
              <a:t>deviation</a:t>
            </a:r>
            <a:r>
              <a:rPr lang="en-US" dirty="0" smtClean="0"/>
              <a:t>) of each score from the mean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530475" y="42672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7" name="Equation" r:id="rId4" imgW="1231560" imgH="482400" progId="Equation.3">
                  <p:embed/>
                </p:oleObj>
              </mc:Choice>
              <mc:Fallback>
                <p:oleObj name="Equation" r:id="rId4" imgW="12315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2672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685800" y="2287588"/>
            <a:ext cx="3733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5800" y="1674812"/>
            <a:ext cx="37338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240485" y="1332309"/>
            <a:ext cx="606424" cy="53260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75806" y="1065212"/>
            <a:ext cx="99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SD = 6.52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52578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 root of the sum of squared errors, divided by </a:t>
            </a:r>
            <a:r>
              <a:rPr lang="en-US" i="1" dirty="0" err="1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1143000" y="990600"/>
            <a:ext cx="6705600" cy="990600"/>
            <a:chOff x="1143000" y="990600"/>
            <a:chExt cx="6705600" cy="990600"/>
          </a:xfrm>
        </p:grpSpPr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1143000" y="990600"/>
            <a:ext cx="247650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54" name="Equation" r:id="rId3" imgW="1231560" imgH="482400" progId="Equation.3">
                    <p:embed/>
                  </p:oleObj>
                </mc:Choice>
                <mc:Fallback>
                  <p:oleObj name="Equation" r:id="rId3" imgW="1231560" imgH="4824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990600"/>
                          <a:ext cx="2476500" cy="990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4495800" y="1143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Population standard deviation</a:t>
              </a:r>
              <a:endParaRPr lang="en-US" dirty="0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1143000" y="5421313"/>
            <a:ext cx="6705600" cy="903287"/>
            <a:chOff x="1143000" y="4354513"/>
            <a:chExt cx="6705600" cy="903287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143000" y="4354513"/>
            <a:ext cx="2921000" cy="903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55" name="Equation" r:id="rId5" imgW="1409400" imgH="444240" progId="Equation.3">
                    <p:embed/>
                  </p:oleObj>
                </mc:Choice>
                <mc:Fallback>
                  <p:oleObj name="Equation" r:id="rId5" imgW="1409400" imgH="4442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354513"/>
                          <a:ext cx="2921000" cy="903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4495800" y="4583632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variance</a:t>
              </a:r>
              <a:endParaRPr lang="en-US" dirty="0"/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1219200" y="2590800"/>
            <a:ext cx="6629400" cy="990600"/>
            <a:chOff x="1219200" y="2590800"/>
            <a:chExt cx="6629400" cy="990600"/>
          </a:xfrm>
        </p:grpSpPr>
        <p:graphicFrame>
          <p:nvGraphicFramePr>
            <p:cNvPr id="32773" name="Object 5"/>
            <p:cNvGraphicFramePr>
              <a:graphicFrameLocks noChangeAspect="1"/>
            </p:cNvGraphicFramePr>
            <p:nvPr/>
          </p:nvGraphicFramePr>
          <p:xfrm>
            <a:off x="1219200" y="2590800"/>
            <a:ext cx="2763838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56" name="Equation" r:id="rId7" imgW="1371600" imgH="482400" progId="Equation.3">
                    <p:embed/>
                  </p:oleObj>
                </mc:Choice>
                <mc:Fallback>
                  <p:oleObj name="Equation" r:id="rId7" imgW="1371600" imgH="4824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2590800"/>
                          <a:ext cx="2763838" cy="990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4495800" y="2765719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standard deviation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752600" y="3135051"/>
              <a:ext cx="838200" cy="446349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838200" y="5117068"/>
            <a:ext cx="5943600" cy="1740932"/>
            <a:chOff x="838200" y="4179332"/>
            <a:chExt cx="5943600" cy="1740932"/>
          </a:xfrm>
        </p:grpSpPr>
        <p:sp>
          <p:nvSpPr>
            <p:cNvPr id="18" name="Rectangle 17"/>
            <p:cNvSpPr/>
            <p:nvPr/>
          </p:nvSpPr>
          <p:spPr>
            <a:xfrm>
              <a:off x="838200" y="4179332"/>
              <a:ext cx="5943600" cy="13716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95600" y="555093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Keep this in mind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1143000" y="3810000"/>
            <a:ext cx="6705600" cy="903288"/>
            <a:chOff x="1143000" y="3810000"/>
            <a:chExt cx="6705600" cy="903288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1143000" y="3810000"/>
            <a:ext cx="2124075" cy="903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57" name="Equation" r:id="rId9" imgW="1041120" imgH="444240" progId="Equation.3">
                    <p:embed/>
                  </p:oleObj>
                </mc:Choice>
                <mc:Fallback>
                  <p:oleObj name="Equation" r:id="rId9" imgW="1041120" imgH="4442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810000"/>
                          <a:ext cx="2124075" cy="903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4495800" y="39624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variance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question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Is viewing time correlated with perceived attractiveness?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Is a change in viewing time related to a change in perceived attractiveness?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Is the mean viewing time associated with the mean attractiveness rating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Is this association reliable and not just i.e. random 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Do viewing time and attractiveness </a:t>
            </a:r>
            <a:r>
              <a:rPr lang="en-US" i="1" dirty="0" err="1" smtClean="0">
                <a:solidFill>
                  <a:srgbClr val="7F7F7F"/>
                </a:solidFill>
              </a:rPr>
              <a:t>covary</a:t>
            </a:r>
            <a:r>
              <a:rPr lang="en-US" i="1" dirty="0" smtClean="0">
                <a:solidFill>
                  <a:srgbClr val="7F7F7F"/>
                </a:solidFill>
              </a:rPr>
              <a:t>?</a:t>
            </a:r>
          </a:p>
          <a:p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4038600" y="1606697"/>
            <a:ext cx="4951417" cy="4660379"/>
            <a:chOff x="4189413" y="1676401"/>
            <a:chExt cx="4800603" cy="463678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92787" y="5486399"/>
              <a:ext cx="2742411" cy="82679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Perceived attractiveness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3225307" y="3321485"/>
              <a:ext cx="2516996" cy="44760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Viewing duration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5454139" y="2449954"/>
            <a:ext cx="2356964" cy="1377785"/>
            <a:chOff x="5454139" y="2449954"/>
            <a:chExt cx="2356964" cy="1377785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4766040" y="3138053"/>
              <a:ext cx="137778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92344" y="3048000"/>
              <a:ext cx="211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Change in </a:t>
              </a:r>
              <a:r>
                <a:rPr lang="en-US" dirty="0" err="1" smtClean="0"/>
                <a:t>y</a:t>
              </a:r>
              <a:endParaRPr lang="en-US" dirty="0"/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5692344" y="4290468"/>
            <a:ext cx="2118759" cy="506237"/>
            <a:chOff x="5692344" y="4290468"/>
            <a:chExt cx="2118759" cy="50623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692346" y="4795117"/>
              <a:ext cx="1394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692344" y="4290468"/>
              <a:ext cx="211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Change in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24851" y="3646276"/>
            <a:ext cx="211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with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question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 viewing time correlated with perceived attractiveness?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 a change in viewing time related to a change in perceived attractiveness?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 the mean viewing time associated with the mean attractiveness rating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 this association reliable and not just i.e. random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viewing time and attractiveness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covary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4038600" y="1606697"/>
            <a:ext cx="4951417" cy="4660379"/>
            <a:chOff x="4189413" y="1676401"/>
            <a:chExt cx="4800603" cy="463678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92787" y="5486399"/>
              <a:ext cx="2742411" cy="82679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Perceived attractiveness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3225307" y="3321485"/>
              <a:ext cx="2516996" cy="44760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Viewing duration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5454139" y="2449954"/>
            <a:ext cx="2356964" cy="1377785"/>
            <a:chOff x="5454139" y="2449954"/>
            <a:chExt cx="2356964" cy="1377785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4766040" y="3138053"/>
              <a:ext cx="137778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92344" y="3048000"/>
              <a:ext cx="211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Variance in </a:t>
              </a:r>
              <a:r>
                <a:rPr lang="en-US" dirty="0" err="1" smtClean="0"/>
                <a:t>y</a:t>
              </a:r>
              <a:endParaRPr lang="en-US" dirty="0"/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5692344" y="4290468"/>
            <a:ext cx="2118759" cy="506237"/>
            <a:chOff x="5692344" y="4290468"/>
            <a:chExt cx="2118759" cy="50623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692346" y="4795117"/>
              <a:ext cx="1394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692344" y="4290468"/>
              <a:ext cx="211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Variance in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924851" y="3646276"/>
            <a:ext cx="211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with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1143000" y="1382713"/>
            <a:ext cx="6705600" cy="903287"/>
            <a:chOff x="1143000" y="4355033"/>
            <a:chExt cx="6705600" cy="903287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143000" y="4355033"/>
            <a:ext cx="2921000" cy="903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24" name="Equation" r:id="rId3" imgW="1409400" imgH="444240" progId="Equation.3">
                    <p:embed/>
                  </p:oleObj>
                </mc:Choice>
                <mc:Fallback>
                  <p:oleObj name="Equation" r:id="rId3" imgW="1409400" imgH="4442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355033"/>
                          <a:ext cx="2921000" cy="903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495800" y="4583632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variance</a:t>
              </a:r>
              <a:endParaRPr lang="en-US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181100" y="3059113"/>
            <a:ext cx="7429500" cy="903287"/>
            <a:chOff x="1181100" y="3059113"/>
            <a:chExt cx="7429500" cy="903287"/>
          </a:xfrm>
        </p:grpSpPr>
        <p:grpSp>
          <p:nvGrpSpPr>
            <p:cNvPr id="4" name="Group 7"/>
            <p:cNvGrpSpPr/>
            <p:nvPr/>
          </p:nvGrpSpPr>
          <p:grpSpPr>
            <a:xfrm>
              <a:off x="1181100" y="3059113"/>
              <a:ext cx="7429500" cy="903287"/>
              <a:chOff x="1181100" y="4355033"/>
              <a:chExt cx="7429500" cy="903287"/>
            </a:xfrm>
          </p:grpSpPr>
          <p:graphicFrame>
            <p:nvGraphicFramePr>
              <p:cNvPr id="9" name="Object 8"/>
              <p:cNvGraphicFramePr>
                <a:graphicFrameLocks noChangeAspect="1"/>
              </p:cNvGraphicFramePr>
              <p:nvPr/>
            </p:nvGraphicFramePr>
            <p:xfrm>
              <a:off x="1181100" y="4355033"/>
              <a:ext cx="3771900" cy="903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25" name="Equation" r:id="rId5" imgW="1841400" imgH="444240" progId="Equation.3">
                      <p:embed/>
                    </p:oleObj>
                  </mc:Choice>
                  <mc:Fallback>
                    <p:oleObj name="Equation" r:id="rId5" imgW="1841400" imgH="44424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1100" y="4355033"/>
                            <a:ext cx="3771900" cy="903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9"/>
              <p:cNvSpPr txBox="1"/>
              <p:nvPr/>
            </p:nvSpPr>
            <p:spPr>
              <a:xfrm>
                <a:off x="5257800" y="4583632"/>
                <a:ext cx="335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Sample co-variance</a:t>
                </a:r>
                <a:endParaRPr lang="en-US" dirty="0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1981200" y="3440668"/>
              <a:ext cx="304800" cy="36933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911318" y="3103046"/>
              <a:ext cx="1041681" cy="553998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57500" y="5260032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Let’s look at an example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/>
          <p:nvPr/>
        </p:nvGrpSpPr>
        <p:grpSpPr>
          <a:xfrm>
            <a:off x="609601" y="152400"/>
            <a:ext cx="8380416" cy="6020589"/>
            <a:chOff x="4189413" y="1676401"/>
            <a:chExt cx="4800603" cy="449658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92787" y="5486399"/>
              <a:ext cx="2742411" cy="34480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Perceived attractiveness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3387470" y="3413058"/>
              <a:ext cx="2516996" cy="26445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Viewing duration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42"/>
          <p:cNvGrpSpPr/>
          <p:nvPr/>
        </p:nvGrpSpPr>
        <p:grpSpPr>
          <a:xfrm>
            <a:off x="3733800" y="533400"/>
            <a:ext cx="3276600" cy="3886199"/>
            <a:chOff x="3733800" y="533400"/>
            <a:chExt cx="3276600" cy="3886199"/>
          </a:xfrm>
        </p:grpSpPr>
        <p:sp>
          <p:nvSpPr>
            <p:cNvPr id="97" name="Oval 96"/>
            <p:cNvSpPr/>
            <p:nvPr/>
          </p:nvSpPr>
          <p:spPr>
            <a:xfrm>
              <a:off x="3733800" y="2971801"/>
              <a:ext cx="228600" cy="22859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257800" y="3657601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495800" y="4191000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096000" y="2438401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781800" y="533400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41"/>
          <p:cNvGrpSpPr/>
          <p:nvPr/>
        </p:nvGrpSpPr>
        <p:grpSpPr>
          <a:xfrm>
            <a:off x="3962400" y="228600"/>
            <a:ext cx="3122617" cy="4720871"/>
            <a:chOff x="3962400" y="228600"/>
            <a:chExt cx="3122617" cy="4720871"/>
          </a:xfrm>
        </p:grpSpPr>
        <p:cxnSp>
          <p:nvCxnSpPr>
            <p:cNvPr id="103" name="Straight Connector 102"/>
            <p:cNvCxnSpPr/>
            <p:nvPr/>
          </p:nvCxnSpPr>
          <p:spPr>
            <a:xfrm rot="5400000" flipH="1" flipV="1">
              <a:off x="3114567" y="2664839"/>
              <a:ext cx="456767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486400" y="228600"/>
              <a:ext cx="1598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Mean = 4</a:t>
              </a:r>
              <a:endParaRPr lang="en-US" i="1" dirty="0"/>
            </a:p>
          </p:txBody>
        </p:sp>
        <p:cxnSp>
          <p:nvCxnSpPr>
            <p:cNvPr id="110" name="Straight Connector 109"/>
            <p:cNvCxnSpPr>
              <a:stCxn id="99" idx="6"/>
            </p:cNvCxnSpPr>
            <p:nvPr/>
          </p:nvCxnSpPr>
          <p:spPr>
            <a:xfrm>
              <a:off x="4724400" y="4305300"/>
              <a:ext cx="676778" cy="1588"/>
            </a:xfrm>
            <a:prstGeom prst="line">
              <a:avLst/>
            </a:prstGeom>
            <a:ln w="349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962400" y="3111153"/>
              <a:ext cx="1435211" cy="1588"/>
            </a:xfrm>
            <a:prstGeom prst="line">
              <a:avLst/>
            </a:prstGeom>
            <a:ln w="349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5397611" y="2498997"/>
              <a:ext cx="798929" cy="4267"/>
            </a:xfrm>
            <a:prstGeom prst="line">
              <a:avLst/>
            </a:prstGeom>
            <a:ln w="349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01178" y="662529"/>
              <a:ext cx="1435211" cy="1588"/>
            </a:xfrm>
            <a:prstGeom prst="line">
              <a:avLst/>
            </a:prstGeom>
            <a:ln w="349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40"/>
          <p:cNvGrpSpPr/>
          <p:nvPr/>
        </p:nvGrpSpPr>
        <p:grpSpPr>
          <a:xfrm>
            <a:off x="2211415" y="762002"/>
            <a:ext cx="6778602" cy="3428998"/>
            <a:chOff x="2211415" y="762002"/>
            <a:chExt cx="6778602" cy="3428998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211415" y="2819400"/>
              <a:ext cx="5984626" cy="15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391400" y="2971801"/>
              <a:ext cx="1598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Mean = 3.4</a:t>
              </a:r>
              <a:endParaRPr lang="en-US" i="1" dirty="0"/>
            </a:p>
          </p:txBody>
        </p:sp>
        <p:cxnSp>
          <p:nvCxnSpPr>
            <p:cNvPr id="123" name="Straight Connector 122"/>
            <p:cNvCxnSpPr>
              <a:stCxn id="97" idx="0"/>
            </p:cNvCxnSpPr>
            <p:nvPr/>
          </p:nvCxnSpPr>
          <p:spPr>
            <a:xfrm rot="5400000" flipH="1" flipV="1">
              <a:off x="3771900" y="2895601"/>
              <a:ext cx="152401" cy="1"/>
            </a:xfrm>
            <a:prstGeom prst="line">
              <a:avLst/>
            </a:prstGeom>
            <a:ln w="349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9" idx="0"/>
            </p:cNvCxnSpPr>
            <p:nvPr/>
          </p:nvCxnSpPr>
          <p:spPr>
            <a:xfrm rot="16200000" flipV="1">
              <a:off x="3919386" y="3500285"/>
              <a:ext cx="1371600" cy="9829"/>
            </a:xfrm>
            <a:prstGeom prst="line">
              <a:avLst/>
            </a:prstGeom>
            <a:ln w="349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8" idx="1"/>
            </p:cNvCxnSpPr>
            <p:nvPr/>
          </p:nvCxnSpPr>
          <p:spPr>
            <a:xfrm rot="5400000" flipH="1" flipV="1">
              <a:off x="4856233" y="3256034"/>
              <a:ext cx="870091" cy="1"/>
            </a:xfrm>
            <a:prstGeom prst="line">
              <a:avLst/>
            </a:prstGeom>
            <a:ln w="349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 flipH="1" flipV="1">
              <a:off x="6096000" y="2743200"/>
              <a:ext cx="152401" cy="1"/>
            </a:xfrm>
            <a:prstGeom prst="line">
              <a:avLst/>
            </a:prstGeom>
            <a:ln w="349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 flipH="1" flipV="1">
              <a:off x="5895671" y="1790700"/>
              <a:ext cx="2057398" cy="1"/>
            </a:xfrm>
            <a:prstGeom prst="line">
              <a:avLst/>
            </a:prstGeom>
            <a:ln w="349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3408611" y="152400"/>
            <a:ext cx="5581405" cy="4723842"/>
            <a:chOff x="609601" y="152400"/>
            <a:chExt cx="8380416" cy="6190260"/>
          </a:xfrm>
        </p:grpSpPr>
        <p:grpSp>
          <p:nvGrpSpPr>
            <p:cNvPr id="3" name="Group 69"/>
            <p:cNvGrpSpPr/>
            <p:nvPr/>
          </p:nvGrpSpPr>
          <p:grpSpPr>
            <a:xfrm>
              <a:off x="609601" y="152400"/>
              <a:ext cx="8380416" cy="6190260"/>
              <a:chOff x="4189413" y="1676401"/>
              <a:chExt cx="4800603" cy="4623310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5792787" y="5486399"/>
                <a:ext cx="2742411" cy="81331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chemeClr val="bg1"/>
                    </a:solidFill>
                  </a:rPr>
                  <a:t>Perceived attractiveness</a:t>
                </a:r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3474871" y="3346746"/>
                <a:ext cx="2516996" cy="39708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chemeClr val="bg1"/>
                    </a:solidFill>
                  </a:rPr>
                  <a:t>Viewing duration</a:t>
                </a:r>
                <a:endParaRPr lang="en-US" sz="24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Group 142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257800" y="36576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141"/>
            <p:cNvGrpSpPr/>
            <p:nvPr/>
          </p:nvGrpSpPr>
          <p:grpSpPr>
            <a:xfrm>
              <a:off x="3962400" y="228600"/>
              <a:ext cx="3122617" cy="4720871"/>
              <a:chOff x="3962400" y="228600"/>
              <a:chExt cx="3122617" cy="4720871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rot="5400000" flipH="1" flipV="1">
                <a:off x="3114567" y="2664839"/>
                <a:ext cx="4567677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5486400" y="228600"/>
                <a:ext cx="1598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Mean = 3.4</a:t>
                </a:r>
                <a:endParaRPr lang="en-US" i="1" dirty="0"/>
              </a:p>
            </p:txBody>
          </p:sp>
          <p:cxnSp>
            <p:nvCxnSpPr>
              <p:cNvPr id="110" name="Straight Connector 109"/>
              <p:cNvCxnSpPr>
                <a:stCxn id="99" idx="6"/>
              </p:cNvCxnSpPr>
              <p:nvPr/>
            </p:nvCxnSpPr>
            <p:spPr>
              <a:xfrm>
                <a:off x="4724400" y="4305300"/>
                <a:ext cx="676778" cy="1588"/>
              </a:xfrm>
              <a:prstGeom prst="line">
                <a:avLst/>
              </a:prstGeom>
              <a:ln w="34925"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962400" y="3111153"/>
                <a:ext cx="1435211" cy="1588"/>
              </a:xfrm>
              <a:prstGeom prst="line">
                <a:avLst/>
              </a:prstGeom>
              <a:ln w="34925"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5397611" y="2498997"/>
                <a:ext cx="798929" cy="4267"/>
              </a:xfrm>
              <a:prstGeom prst="line">
                <a:avLst/>
              </a:prstGeom>
              <a:ln w="34925"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5401178" y="662529"/>
                <a:ext cx="1435211" cy="1588"/>
              </a:xfrm>
              <a:prstGeom prst="line">
                <a:avLst/>
              </a:prstGeom>
              <a:ln w="34925"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40"/>
            <p:cNvGrpSpPr/>
            <p:nvPr/>
          </p:nvGrpSpPr>
          <p:grpSpPr>
            <a:xfrm>
              <a:off x="2211415" y="762002"/>
              <a:ext cx="6778602" cy="3428998"/>
              <a:chOff x="2211415" y="762002"/>
              <a:chExt cx="6778602" cy="3428998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2211415" y="2819400"/>
                <a:ext cx="5984626" cy="1588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7391400" y="2971801"/>
                <a:ext cx="1598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Mean = 4</a:t>
                </a:r>
                <a:endParaRPr lang="en-US" i="1" dirty="0"/>
              </a:p>
            </p:txBody>
          </p:sp>
          <p:cxnSp>
            <p:nvCxnSpPr>
              <p:cNvPr id="123" name="Straight Connector 122"/>
              <p:cNvCxnSpPr>
                <a:stCxn id="97" idx="0"/>
              </p:cNvCxnSpPr>
              <p:nvPr/>
            </p:nvCxnSpPr>
            <p:spPr>
              <a:xfrm rot="5400000" flipH="1" flipV="1">
                <a:off x="3771900" y="2895601"/>
                <a:ext cx="152401" cy="1"/>
              </a:xfrm>
              <a:prstGeom prst="line">
                <a:avLst/>
              </a:prstGeom>
              <a:ln w="34925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99" idx="0"/>
              </p:cNvCxnSpPr>
              <p:nvPr/>
            </p:nvCxnSpPr>
            <p:spPr>
              <a:xfrm rot="16200000" flipV="1">
                <a:off x="3919386" y="3500285"/>
                <a:ext cx="1371600" cy="9829"/>
              </a:xfrm>
              <a:prstGeom prst="line">
                <a:avLst/>
              </a:prstGeom>
              <a:ln w="34925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98" idx="1"/>
              </p:cNvCxnSpPr>
              <p:nvPr/>
            </p:nvCxnSpPr>
            <p:spPr>
              <a:xfrm rot="5400000" flipH="1" flipV="1">
                <a:off x="4856233" y="3256034"/>
                <a:ext cx="870091" cy="1"/>
              </a:xfrm>
              <a:prstGeom prst="line">
                <a:avLst/>
              </a:prstGeom>
              <a:ln w="34925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5400000" flipH="1" flipV="1">
                <a:off x="6096000" y="2743200"/>
                <a:ext cx="152401" cy="1"/>
              </a:xfrm>
              <a:prstGeom prst="line">
                <a:avLst/>
              </a:prstGeom>
              <a:ln w="34925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5400000" flipH="1" flipV="1">
                <a:off x="5895671" y="1790700"/>
                <a:ext cx="2057398" cy="1"/>
              </a:xfrm>
              <a:prstGeom prst="line">
                <a:avLst/>
              </a:prstGeom>
              <a:ln w="34925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71450" y="4191000"/>
          <a:ext cx="32369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2" name="Equation" r:id="rId3" imgW="1841400" imgH="444240" progId="Equation.3">
                  <p:embed/>
                </p:oleObj>
              </mc:Choice>
              <mc:Fallback>
                <p:oleObj name="Equation" r:id="rId3" imgW="184140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4191000"/>
                        <a:ext cx="3236913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1208088" y="5181600"/>
          <a:ext cx="60071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3" name="Equation" r:id="rId5" imgW="3377880" imgH="393480" progId="Equation.3">
                  <p:embed/>
                </p:oleObj>
              </mc:Choice>
              <mc:Fallback>
                <p:oleObj name="Equation" r:id="rId5" imgW="33778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5181600"/>
                        <a:ext cx="60071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208089" y="6172200"/>
            <a:ext cx="260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…….?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 of scales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4038600" y="1606697"/>
            <a:ext cx="4951417" cy="4660379"/>
            <a:chOff x="4189413" y="1676401"/>
            <a:chExt cx="4800603" cy="463678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92787" y="5486399"/>
              <a:ext cx="2742411" cy="82679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Perceived attractiveness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3225307" y="3321485"/>
              <a:ext cx="2516996" cy="44760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Viewing duration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1981200" y="1439945"/>
            <a:ext cx="1905000" cy="922255"/>
            <a:chOff x="1981200" y="2445957"/>
            <a:chExt cx="1905000" cy="922255"/>
          </a:xfrm>
        </p:grpSpPr>
        <p:sp>
          <p:nvSpPr>
            <p:cNvPr id="35" name="TextBox 34"/>
            <p:cNvSpPr txBox="1"/>
            <p:nvPr/>
          </p:nvSpPr>
          <p:spPr>
            <a:xfrm>
              <a:off x="1981200" y="24459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Seconds</a:t>
              </a:r>
              <a:endParaRPr lang="en-US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971800" y="2908686"/>
              <a:ext cx="914400" cy="459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0"/>
          <p:cNvGrpSpPr/>
          <p:nvPr/>
        </p:nvGrpSpPr>
        <p:grpSpPr>
          <a:xfrm>
            <a:off x="6743700" y="2998880"/>
            <a:ext cx="1600200" cy="2012996"/>
            <a:chOff x="6743700" y="2998880"/>
            <a:chExt cx="1600200" cy="2012996"/>
          </a:xfrm>
        </p:grpSpPr>
        <p:sp>
          <p:nvSpPr>
            <p:cNvPr id="38" name="TextBox 37"/>
            <p:cNvSpPr txBox="1"/>
            <p:nvPr/>
          </p:nvSpPr>
          <p:spPr>
            <a:xfrm>
              <a:off x="6743700" y="299888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Personal rating</a:t>
              </a:r>
              <a:endParaRPr lang="en-US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6690275" y="3967850"/>
              <a:ext cx="1550267" cy="5377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457200" y="2146280"/>
            <a:ext cx="312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is this a problem</a:t>
            </a:r>
          </a:p>
          <a:p>
            <a:pPr>
              <a:buFontTx/>
              <a:buChar char="-"/>
            </a:pPr>
            <a:endParaRPr lang="en-US" b="1" dirty="0" smtClean="0"/>
          </a:p>
          <a:p>
            <a:pPr>
              <a:buFontTx/>
              <a:buChar char="-"/>
            </a:pPr>
            <a:r>
              <a:rPr lang="en-US" b="1" dirty="0" smtClean="0"/>
              <a:t>We want to talk about attractiveness and viewing time</a:t>
            </a:r>
          </a:p>
          <a:p>
            <a:pPr>
              <a:buFontTx/>
              <a:buChar char="-"/>
            </a:pPr>
            <a:endParaRPr lang="en-US" b="1" dirty="0" smtClean="0"/>
          </a:p>
          <a:p>
            <a:pPr>
              <a:buFontTx/>
              <a:buChar char="-"/>
            </a:pPr>
            <a:r>
              <a:rPr lang="en-US" b="1" dirty="0" smtClean="0"/>
              <a:t>But we can only talk about seconds and our rating scale</a:t>
            </a:r>
          </a:p>
          <a:p>
            <a:pPr>
              <a:buFontTx/>
              <a:buChar char="-"/>
            </a:pPr>
            <a:endParaRPr lang="en-US" b="1" dirty="0" smtClean="0"/>
          </a:p>
          <a:p>
            <a:pPr>
              <a:buFontTx/>
              <a:buChar char="-"/>
            </a:pPr>
            <a:r>
              <a:rPr lang="en-US" b="1" dirty="0" smtClean="0"/>
              <a:t>If we change the scale, we change </a:t>
            </a:r>
            <a:r>
              <a:rPr lang="en-US" b="1" dirty="0" err="1" smtClean="0"/>
              <a:t>cov(x,y</a:t>
            </a:r>
            <a:r>
              <a:rPr lang="en-US" b="1" dirty="0" smtClean="0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5800" y="6122165"/>
            <a:ext cx="3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need a </a:t>
            </a:r>
            <a:r>
              <a:rPr lang="en-US" b="1" i="1" dirty="0" err="1" smtClean="0"/>
              <a:t>standardised</a:t>
            </a:r>
            <a:r>
              <a:rPr lang="en-US" b="1" i="1" dirty="0" smtClean="0"/>
              <a:t>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Z-score: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Standardises</a:t>
            </a:r>
            <a:r>
              <a:rPr lang="en-US" dirty="0" smtClean="0"/>
              <a:t> the scores</a:t>
            </a:r>
          </a:p>
          <a:p>
            <a:r>
              <a:rPr lang="en-US" dirty="0" smtClean="0"/>
              <a:t>Transforms the score so that it is in units of standard deviation</a:t>
            </a:r>
          </a:p>
          <a:p>
            <a:pPr lvl="1"/>
            <a:r>
              <a:rPr lang="en-US" dirty="0" smtClean="0"/>
              <a:t>E.g. attractiveness rating of 4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x</a:t>
            </a:r>
            <a:r>
              <a:rPr lang="en-US" dirty="0" smtClean="0"/>
              <a:t> standard deviations above the mean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81800" y="3275013"/>
          <a:ext cx="21336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9" name="Equation" r:id="rId3" imgW="698400" imgH="419040" progId="Equation.3">
                  <p:embed/>
                </p:oleObj>
              </mc:Choice>
              <mc:Fallback>
                <p:oleObj name="Equation" r:id="rId3" imgW="6984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75013"/>
                        <a:ext cx="2133600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/>
          <p:nvPr/>
        </p:nvGrpSpPr>
        <p:grpSpPr>
          <a:xfrm>
            <a:off x="5791200" y="1981200"/>
            <a:ext cx="1828800" cy="1447800"/>
            <a:chOff x="5791200" y="1981200"/>
            <a:chExt cx="1828800" cy="1447800"/>
          </a:xfrm>
        </p:grpSpPr>
        <p:sp>
          <p:nvSpPr>
            <p:cNvPr id="8" name="TextBox 7"/>
            <p:cNvSpPr txBox="1"/>
            <p:nvPr/>
          </p:nvSpPr>
          <p:spPr>
            <a:xfrm>
              <a:off x="5791200" y="1981200"/>
              <a:ext cx="1295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Score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8" idx="2"/>
            </p:cNvCxnSpPr>
            <p:nvPr/>
          </p:nvCxnSpPr>
          <p:spPr>
            <a:xfrm rot="16200000" flipH="1">
              <a:off x="6505605" y="2314605"/>
              <a:ext cx="1047690" cy="1181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8"/>
          <p:cNvGrpSpPr/>
          <p:nvPr/>
        </p:nvGrpSpPr>
        <p:grpSpPr>
          <a:xfrm>
            <a:off x="7391400" y="1752600"/>
            <a:ext cx="1600199" cy="1522504"/>
            <a:chOff x="7391401" y="1752600"/>
            <a:chExt cx="1600199" cy="1522504"/>
          </a:xfrm>
        </p:grpSpPr>
        <p:sp>
          <p:nvSpPr>
            <p:cNvPr id="9" name="TextBox 8"/>
            <p:cNvSpPr txBox="1"/>
            <p:nvPr/>
          </p:nvSpPr>
          <p:spPr>
            <a:xfrm>
              <a:off x="7391401" y="1752600"/>
              <a:ext cx="1600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Sample mean</a:t>
              </a:r>
              <a:endParaRPr lang="en-US" sz="2000" dirty="0"/>
            </a:p>
          </p:txBody>
        </p:sp>
        <p:cxnSp>
          <p:nvCxnSpPr>
            <p:cNvPr id="15" name="Straight Arrow Connector 14"/>
            <p:cNvCxnSpPr>
              <a:stCxn id="9" idx="2"/>
            </p:cNvCxnSpPr>
            <p:nvPr/>
          </p:nvCxnSpPr>
          <p:spPr>
            <a:xfrm rot="16200000" flipH="1">
              <a:off x="8031842" y="2620145"/>
              <a:ext cx="814619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7"/>
          <p:cNvGrpSpPr/>
          <p:nvPr/>
        </p:nvGrpSpPr>
        <p:grpSpPr>
          <a:xfrm>
            <a:off x="6324601" y="4585633"/>
            <a:ext cx="2362199" cy="1161633"/>
            <a:chOff x="6324601" y="4585633"/>
            <a:chExt cx="2362199" cy="1161633"/>
          </a:xfrm>
        </p:grpSpPr>
        <p:sp>
          <p:nvSpPr>
            <p:cNvPr id="10" name="TextBox 9"/>
            <p:cNvSpPr txBox="1"/>
            <p:nvPr/>
          </p:nvSpPr>
          <p:spPr>
            <a:xfrm>
              <a:off x="6324601" y="5039380"/>
              <a:ext cx="2362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Sample standard deviation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391401" y="4585633"/>
              <a:ext cx="800099" cy="4537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/>
          <p:nvPr/>
        </p:nvGrpSpPr>
        <p:grpSpPr>
          <a:xfrm>
            <a:off x="4495800" y="4114800"/>
            <a:ext cx="4419600" cy="2380695"/>
            <a:chOff x="4495800" y="4114800"/>
            <a:chExt cx="4419600" cy="2380695"/>
          </a:xfrm>
        </p:grpSpPr>
        <p:sp>
          <p:nvSpPr>
            <p:cNvPr id="14" name="Rounded Rectangle 13"/>
            <p:cNvSpPr/>
            <p:nvPr/>
          </p:nvSpPr>
          <p:spPr>
            <a:xfrm>
              <a:off x="5791200" y="4114800"/>
              <a:ext cx="3124200" cy="201136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00" y="6126163"/>
              <a:ext cx="369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This is the trick, divide by </a:t>
              </a:r>
              <a:r>
                <a:rPr lang="en-US" b="1" i="1" dirty="0" err="1" smtClean="0">
                  <a:solidFill>
                    <a:srgbClr val="FF0000"/>
                  </a:solidFill>
                </a:rPr>
                <a:t>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143000" y="1828800"/>
          <a:ext cx="49530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4" name="Equation" r:id="rId3" imgW="1841400" imgH="444240" progId="Equation.3">
                  <p:embed/>
                </p:oleObj>
              </mc:Choice>
              <mc:Fallback>
                <p:oleObj name="Equation" r:id="rId3" imgW="184140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4953000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090613" y="3433763"/>
          <a:ext cx="5057775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5" name="Equation" r:id="rId5" imgW="1866600" imgH="495000" progId="Equation.3">
                  <p:embed/>
                </p:oleObj>
              </mc:Choice>
              <mc:Fallback>
                <p:oleObj name="Equation" r:id="rId5" imgW="186660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3433763"/>
                        <a:ext cx="5057775" cy="1373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4895671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Where… </a:t>
            </a:r>
          </a:p>
          <a:p>
            <a:r>
              <a:rPr lang="en-US" i="1" dirty="0" err="1" smtClean="0"/>
              <a:t>s</a:t>
            </a:r>
            <a:r>
              <a:rPr lang="en-US" i="1" baseline="-25000" dirty="0" err="1" smtClean="0"/>
              <a:t>x</a:t>
            </a:r>
            <a:r>
              <a:rPr lang="en-US" dirty="0" smtClean="0"/>
              <a:t>= standard deviation of </a:t>
            </a:r>
            <a:r>
              <a:rPr lang="en-US" i="1" dirty="0" err="1" smtClean="0"/>
              <a:t>x</a:t>
            </a:r>
            <a:r>
              <a:rPr lang="en-US" dirty="0" smtClean="0"/>
              <a:t>(i.e. attractiveness) </a:t>
            </a:r>
          </a:p>
          <a:p>
            <a:r>
              <a:rPr lang="en-US" i="1" dirty="0" smtClean="0"/>
              <a:t>And… </a:t>
            </a:r>
          </a:p>
          <a:p>
            <a:r>
              <a:rPr lang="en-US" i="1" dirty="0" err="1" smtClean="0"/>
              <a:t>s</a:t>
            </a:r>
            <a:r>
              <a:rPr lang="en-US" i="1" baseline="-25000" dirty="0" err="1" smtClean="0"/>
              <a:t>y</a:t>
            </a:r>
            <a:r>
              <a:rPr lang="en-US" dirty="0" smtClean="0"/>
              <a:t> = standard deviation of </a:t>
            </a:r>
            <a:r>
              <a:rPr lang="en-US" i="1" dirty="0" err="1" smtClean="0"/>
              <a:t>y</a:t>
            </a:r>
            <a:r>
              <a:rPr lang="en-US" dirty="0" smtClean="0"/>
              <a:t>(i.e. viewing time)</a:t>
            </a:r>
            <a:endParaRPr lang="en-US" i="1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by standard deviation…</a:t>
            </a:r>
            <a:endParaRPr lang="en-US" dirty="0"/>
          </a:p>
        </p:txBody>
      </p:sp>
      <p:grpSp>
        <p:nvGrpSpPr>
          <p:cNvPr id="2" name="Group 10"/>
          <p:cNvGrpSpPr/>
          <p:nvPr/>
        </p:nvGrpSpPr>
        <p:grpSpPr>
          <a:xfrm>
            <a:off x="685800" y="3433763"/>
            <a:ext cx="8281988" cy="1461908"/>
            <a:chOff x="685800" y="3433763"/>
            <a:chExt cx="8281988" cy="1461908"/>
          </a:xfrm>
        </p:grpSpPr>
        <p:sp>
          <p:nvSpPr>
            <p:cNvPr id="10" name="TextBox 9"/>
            <p:cNvSpPr txBox="1"/>
            <p:nvPr/>
          </p:nvSpPr>
          <p:spPr>
            <a:xfrm>
              <a:off x="6148388" y="4160619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Pearson’s</a:t>
              </a:r>
              <a:r>
                <a:rPr lang="en-US" b="1" i="1" dirty="0" err="1" smtClean="0">
                  <a:solidFill>
                    <a:srgbClr val="FF0000"/>
                  </a:solidFill>
                </a:rPr>
                <a:t>r</a:t>
              </a:r>
              <a:endParaRPr lang="en-US" b="1" i="1" dirty="0" smtClean="0">
                <a:solidFill>
                  <a:srgbClr val="FF0000"/>
                </a:solidFill>
              </a:endParaRP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Correlation coefficient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3433763"/>
              <a:ext cx="5462588" cy="146190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Lecture 1 – Basics of quantitative methods</a:t>
            </a:r>
          </a:p>
          <a:p>
            <a:pPr lvl="1"/>
            <a:r>
              <a:rPr lang="en-US" dirty="0" smtClean="0"/>
              <a:t>Philosophical assumptions</a:t>
            </a:r>
          </a:p>
          <a:p>
            <a:pPr lvl="1"/>
            <a:r>
              <a:rPr lang="en-US" dirty="0" smtClean="0"/>
              <a:t>Research design</a:t>
            </a:r>
          </a:p>
          <a:p>
            <a:pPr lvl="1"/>
            <a:r>
              <a:rPr lang="en-US" b="1" i="1" dirty="0" smtClean="0"/>
              <a:t>Lab 1 – how to approach a data set</a:t>
            </a:r>
          </a:p>
          <a:p>
            <a:pPr marL="342900" lvl="1" indent="-342900">
              <a:buFont typeface="Arial"/>
              <a:buChar char="•"/>
            </a:pPr>
            <a:r>
              <a:rPr lang="en-US" sz="3243" dirty="0" smtClean="0"/>
              <a:t>Lecture 2 – Basic concepts for statistics</a:t>
            </a:r>
          </a:p>
          <a:p>
            <a:pPr lvl="1"/>
            <a:r>
              <a:rPr lang="en-US" dirty="0" smtClean="0"/>
              <a:t>Samples and populations</a:t>
            </a:r>
          </a:p>
          <a:p>
            <a:pPr lvl="1"/>
            <a:r>
              <a:rPr lang="en-US" dirty="0" smtClean="0"/>
              <a:t>Models and hypothesis testing</a:t>
            </a:r>
          </a:p>
          <a:p>
            <a:pPr lvl="1"/>
            <a:r>
              <a:rPr lang="en-US" b="1" i="1" dirty="0" smtClean="0"/>
              <a:t>Lab 2 – testing assumptions and hypotheses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Lecture 3 – towards the general linear model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Correlation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Regression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General linear model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Lab 3 – correlation and regression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i="1" dirty="0" err="1" smtClean="0"/>
              <a:t>r</a:t>
            </a:r>
            <a:endParaRPr lang="en-US" dirty="0"/>
          </a:p>
        </p:txBody>
      </p:sp>
      <p:grpSp>
        <p:nvGrpSpPr>
          <p:cNvPr id="3" name="Group 90"/>
          <p:cNvGrpSpPr/>
          <p:nvPr/>
        </p:nvGrpSpPr>
        <p:grpSpPr>
          <a:xfrm>
            <a:off x="250702" y="1417638"/>
            <a:ext cx="2926545" cy="2339531"/>
            <a:chOff x="250702" y="1417638"/>
            <a:chExt cx="2926545" cy="2339531"/>
          </a:xfrm>
        </p:grpSpPr>
        <p:grpSp>
          <p:nvGrpSpPr>
            <p:cNvPr id="22" name="Group 30"/>
            <p:cNvGrpSpPr/>
            <p:nvPr/>
          </p:nvGrpSpPr>
          <p:grpSpPr>
            <a:xfrm>
              <a:off x="250702" y="1417638"/>
              <a:ext cx="2926545" cy="2339531"/>
              <a:chOff x="609601" y="152177"/>
              <a:chExt cx="8380416" cy="6019991"/>
            </a:xfrm>
          </p:grpSpPr>
          <p:grpSp>
            <p:nvGrpSpPr>
              <p:cNvPr id="23" name="Group 31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39" name="Straight Arrow Connector 3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3733800" y="708100"/>
                <a:ext cx="3276600" cy="3169723"/>
                <a:chOff x="3733800" y="708100"/>
                <a:chExt cx="3276600" cy="3169723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733800" y="740624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257801" y="2472773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495801" y="708100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781800" y="3649223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4" name="Straight Connector 83"/>
            <p:cNvCxnSpPr/>
            <p:nvPr/>
          </p:nvCxnSpPr>
          <p:spPr>
            <a:xfrm rot="16200000" flipH="1">
              <a:off x="1267671" y="1500639"/>
              <a:ext cx="1701969" cy="15538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91"/>
          <p:cNvGrpSpPr/>
          <p:nvPr/>
        </p:nvGrpSpPr>
        <p:grpSpPr>
          <a:xfrm>
            <a:off x="3000321" y="1426601"/>
            <a:ext cx="2926545" cy="2339531"/>
            <a:chOff x="3000321" y="1426601"/>
            <a:chExt cx="2926545" cy="2339531"/>
          </a:xfrm>
        </p:grpSpPr>
        <p:grpSp>
          <p:nvGrpSpPr>
            <p:cNvPr id="31" name="Group 56"/>
            <p:cNvGrpSpPr/>
            <p:nvPr/>
          </p:nvGrpSpPr>
          <p:grpSpPr>
            <a:xfrm>
              <a:off x="3000321" y="1426601"/>
              <a:ext cx="2926545" cy="2339531"/>
              <a:chOff x="609601" y="152177"/>
              <a:chExt cx="8380416" cy="601999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65" name="Straight Arrow Connector 3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23"/>
              <p:cNvGrpSpPr/>
              <p:nvPr/>
            </p:nvGrpSpPr>
            <p:grpSpPr>
              <a:xfrm>
                <a:off x="3733800" y="1579250"/>
                <a:ext cx="3276600" cy="2777573"/>
                <a:chOff x="3733800" y="1579250"/>
                <a:chExt cx="3276600" cy="2777573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733800" y="3311399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257801" y="4128223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495801" y="1579250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6095999" y="1971400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781800" y="3153555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5" name="Straight Connector 84"/>
            <p:cNvCxnSpPr/>
            <p:nvPr/>
          </p:nvCxnSpPr>
          <p:spPr>
            <a:xfrm>
              <a:off x="4091330" y="2438400"/>
              <a:ext cx="1553889" cy="200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92"/>
          <p:cNvGrpSpPr/>
          <p:nvPr/>
        </p:nvGrpSpPr>
        <p:grpSpPr>
          <a:xfrm>
            <a:off x="5904004" y="1603790"/>
            <a:ext cx="2540655" cy="2151310"/>
            <a:chOff x="5904004" y="1603790"/>
            <a:chExt cx="2540655" cy="2151310"/>
          </a:xfrm>
        </p:grpSpPr>
        <p:grpSp>
          <p:nvGrpSpPr>
            <p:cNvPr id="58" name="Group 29"/>
            <p:cNvGrpSpPr/>
            <p:nvPr/>
          </p:nvGrpSpPr>
          <p:grpSpPr>
            <a:xfrm>
              <a:off x="5904004" y="1603790"/>
              <a:ext cx="2540655" cy="2151310"/>
              <a:chOff x="609601" y="152400"/>
              <a:chExt cx="8380416" cy="6020589"/>
            </a:xfrm>
          </p:grpSpPr>
          <p:grpSp>
            <p:nvGrpSpPr>
              <p:cNvPr id="59" name="Group 2"/>
              <p:cNvGrpSpPr/>
              <p:nvPr/>
            </p:nvGrpSpPr>
            <p:grpSpPr>
              <a:xfrm>
                <a:off x="609601" y="152400"/>
                <a:ext cx="8380416" cy="6020589"/>
                <a:chOff x="4189413" y="1676401"/>
                <a:chExt cx="4800603" cy="4496588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23"/>
              <p:cNvGrpSpPr/>
              <p:nvPr/>
            </p:nvGrpSpPr>
            <p:grpSpPr>
              <a:xfrm>
                <a:off x="3733800" y="533400"/>
                <a:ext cx="3276600" cy="3886199"/>
                <a:chOff x="3733800" y="533400"/>
                <a:chExt cx="3276600" cy="3886199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733800" y="29718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257800" y="36576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8" name="Straight Connector 87"/>
            <p:cNvCxnSpPr/>
            <p:nvPr/>
          </p:nvCxnSpPr>
          <p:spPr>
            <a:xfrm rot="5400000" flipH="1" flipV="1">
              <a:off x="6745782" y="1690890"/>
              <a:ext cx="1452182" cy="13630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457200" y="4191000"/>
            <a:ext cx="25431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i="1" dirty="0" err="1" smtClean="0"/>
              <a:t>r</a:t>
            </a:r>
            <a:r>
              <a:rPr lang="en-US" i="1" dirty="0" smtClean="0"/>
              <a:t> = </a:t>
            </a:r>
            <a:r>
              <a:rPr lang="en-US" dirty="0" smtClean="0"/>
              <a:t>-1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0</a:t>
            </a:r>
          </a:p>
          <a:p>
            <a:pPr>
              <a:buFontTx/>
              <a:buChar char="-"/>
            </a:pPr>
            <a:r>
              <a:rPr lang="en-US" dirty="0" smtClean="0"/>
              <a:t>Negative correlation</a:t>
            </a:r>
          </a:p>
          <a:p>
            <a:pPr>
              <a:buFontTx/>
              <a:buChar char="-"/>
            </a:pPr>
            <a:r>
              <a:rPr lang="en-US" dirty="0" smtClean="0"/>
              <a:t>Increase in </a:t>
            </a:r>
            <a:r>
              <a:rPr lang="en-US" i="1" dirty="0" err="1" smtClean="0"/>
              <a:t>x</a:t>
            </a:r>
            <a:r>
              <a:rPr lang="en-US" dirty="0" smtClean="0"/>
              <a:t> associated with decrease in </a:t>
            </a:r>
            <a:r>
              <a:rPr lang="en-US" i="1" dirty="0" err="1" smtClean="0"/>
              <a:t>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E.g. Less viewing time for more attractive profiles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629079" y="4114800"/>
            <a:ext cx="2543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i="1" dirty="0" err="1" smtClean="0"/>
              <a:t>r</a:t>
            </a:r>
            <a:r>
              <a:rPr lang="en-US" i="1" dirty="0" smtClean="0"/>
              <a:t> = </a:t>
            </a:r>
            <a:r>
              <a:rPr lang="en-US" dirty="0" smtClean="0"/>
              <a:t>0</a:t>
            </a:r>
          </a:p>
          <a:p>
            <a:pPr>
              <a:buFontTx/>
              <a:buChar char="-"/>
            </a:pPr>
            <a:r>
              <a:rPr lang="en-US" dirty="0" smtClean="0"/>
              <a:t>No correlation</a:t>
            </a:r>
          </a:p>
          <a:p>
            <a:pPr>
              <a:buFontTx/>
              <a:buChar char="-"/>
            </a:pPr>
            <a:r>
              <a:rPr lang="en-US" dirty="0" smtClean="0"/>
              <a:t>No relationship between </a:t>
            </a:r>
            <a:r>
              <a:rPr lang="en-US" i="1" dirty="0" err="1" smtClean="0"/>
              <a:t>x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448479" y="4038600"/>
            <a:ext cx="25431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i="1" dirty="0" err="1" smtClean="0"/>
              <a:t>r</a:t>
            </a:r>
            <a:r>
              <a:rPr lang="en-US" i="1" dirty="0" smtClean="0"/>
              <a:t> = </a:t>
            </a:r>
            <a:r>
              <a:rPr lang="en-US" dirty="0" smtClean="0"/>
              <a:t>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1</a:t>
            </a:r>
          </a:p>
          <a:p>
            <a:pPr>
              <a:buFontTx/>
              <a:buChar char="-"/>
            </a:pPr>
            <a:r>
              <a:rPr lang="en-US" dirty="0" smtClean="0"/>
              <a:t>Positive correlation</a:t>
            </a:r>
          </a:p>
          <a:p>
            <a:pPr>
              <a:buFontTx/>
              <a:buChar char="-"/>
            </a:pPr>
            <a:r>
              <a:rPr lang="en-US" dirty="0" smtClean="0"/>
              <a:t>Increase in </a:t>
            </a:r>
            <a:r>
              <a:rPr lang="en-US" i="1" dirty="0" err="1" smtClean="0"/>
              <a:t>x</a:t>
            </a:r>
            <a:r>
              <a:rPr lang="en-US" dirty="0" smtClean="0"/>
              <a:t> associated with increase in </a:t>
            </a:r>
            <a:r>
              <a:rPr lang="en-US" i="1" dirty="0" err="1" smtClean="0"/>
              <a:t>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E.g. More viewing time for more attractive profiles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i="1" dirty="0" err="1" smtClean="0"/>
              <a:t>r</a:t>
            </a:r>
            <a:endParaRPr lang="en-US" dirty="0"/>
          </a:p>
        </p:txBody>
      </p:sp>
      <p:grpSp>
        <p:nvGrpSpPr>
          <p:cNvPr id="3" name="Group 91"/>
          <p:cNvGrpSpPr/>
          <p:nvPr/>
        </p:nvGrpSpPr>
        <p:grpSpPr>
          <a:xfrm>
            <a:off x="197655" y="1426601"/>
            <a:ext cx="2926545" cy="2339531"/>
            <a:chOff x="3000321" y="1426601"/>
            <a:chExt cx="2926545" cy="2339531"/>
          </a:xfrm>
        </p:grpSpPr>
        <p:grpSp>
          <p:nvGrpSpPr>
            <p:cNvPr id="22" name="Group 56"/>
            <p:cNvGrpSpPr/>
            <p:nvPr/>
          </p:nvGrpSpPr>
          <p:grpSpPr>
            <a:xfrm>
              <a:off x="3000321" y="1426601"/>
              <a:ext cx="2926545" cy="2339531"/>
              <a:chOff x="609601" y="152177"/>
              <a:chExt cx="8380416" cy="6019991"/>
            </a:xfrm>
          </p:grpSpPr>
          <p:grpSp>
            <p:nvGrpSpPr>
              <p:cNvPr id="23" name="Group 31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65" name="Straight Arrow Connector 3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3733800" y="1579250"/>
                <a:ext cx="3276600" cy="2777573"/>
                <a:chOff x="3733800" y="1579250"/>
                <a:chExt cx="3276600" cy="2777573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733800" y="3311399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257801" y="4128223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495801" y="1579250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6095999" y="1971400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781800" y="3153555"/>
                  <a:ext cx="228600" cy="228600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5" name="Straight Connector 84"/>
            <p:cNvCxnSpPr/>
            <p:nvPr/>
          </p:nvCxnSpPr>
          <p:spPr>
            <a:xfrm>
              <a:off x="4091330" y="2438400"/>
              <a:ext cx="1553889" cy="200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92"/>
          <p:cNvGrpSpPr/>
          <p:nvPr/>
        </p:nvGrpSpPr>
        <p:grpSpPr>
          <a:xfrm>
            <a:off x="6298545" y="1603790"/>
            <a:ext cx="2540655" cy="2151310"/>
            <a:chOff x="5904004" y="1603790"/>
            <a:chExt cx="2540655" cy="2151310"/>
          </a:xfrm>
        </p:grpSpPr>
        <p:grpSp>
          <p:nvGrpSpPr>
            <p:cNvPr id="31" name="Group 29"/>
            <p:cNvGrpSpPr/>
            <p:nvPr/>
          </p:nvGrpSpPr>
          <p:grpSpPr>
            <a:xfrm>
              <a:off x="5904004" y="1603790"/>
              <a:ext cx="2540655" cy="2151310"/>
              <a:chOff x="609601" y="152400"/>
              <a:chExt cx="8380416" cy="6020589"/>
            </a:xfrm>
          </p:grpSpPr>
          <p:grpSp>
            <p:nvGrpSpPr>
              <p:cNvPr id="32" name="Group 2"/>
              <p:cNvGrpSpPr/>
              <p:nvPr/>
            </p:nvGrpSpPr>
            <p:grpSpPr>
              <a:xfrm>
                <a:off x="609601" y="152400"/>
                <a:ext cx="8380416" cy="6020589"/>
                <a:chOff x="4189413" y="1676401"/>
                <a:chExt cx="4800603" cy="4496588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23"/>
              <p:cNvGrpSpPr/>
              <p:nvPr/>
            </p:nvGrpSpPr>
            <p:grpSpPr>
              <a:xfrm>
                <a:off x="3733800" y="533400"/>
                <a:ext cx="3276600" cy="3249566"/>
                <a:chOff x="3733800" y="533400"/>
                <a:chExt cx="3276600" cy="324956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733800" y="3325769"/>
                  <a:ext cx="228601" cy="22859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257801" y="2701365"/>
                  <a:ext cx="228601" cy="228598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495799" y="3554368"/>
                  <a:ext cx="228601" cy="228598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8" name="Straight Connector 87"/>
            <p:cNvCxnSpPr/>
            <p:nvPr/>
          </p:nvCxnSpPr>
          <p:spPr>
            <a:xfrm rot="5400000" flipH="1" flipV="1">
              <a:off x="6745782" y="1690890"/>
              <a:ext cx="1452182" cy="13630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457200" y="4191000"/>
            <a:ext cx="2543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i="1" dirty="0" err="1" smtClean="0"/>
              <a:t>r</a:t>
            </a:r>
            <a:r>
              <a:rPr lang="en-US" i="1" dirty="0" smtClean="0"/>
              <a:t> = </a:t>
            </a:r>
            <a:r>
              <a:rPr lang="en-US" dirty="0" smtClean="0"/>
              <a:t>0</a:t>
            </a:r>
          </a:p>
          <a:p>
            <a:pPr>
              <a:buFontTx/>
              <a:buChar char="-"/>
            </a:pPr>
            <a:r>
              <a:rPr lang="en-US" dirty="0" smtClean="0"/>
              <a:t>No correlation</a:t>
            </a:r>
          </a:p>
          <a:p>
            <a:pPr>
              <a:buFontTx/>
              <a:buChar char="-"/>
            </a:pPr>
            <a:r>
              <a:rPr lang="en-US" dirty="0" smtClean="0"/>
              <a:t>No pattern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629079" y="4114800"/>
            <a:ext cx="2543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i="1" dirty="0" err="1" smtClean="0"/>
              <a:t>r</a:t>
            </a:r>
            <a:r>
              <a:rPr lang="en-US" i="1" dirty="0" smtClean="0"/>
              <a:t> = </a:t>
            </a:r>
            <a:r>
              <a:rPr lang="en-US" dirty="0" smtClean="0"/>
              <a:t>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.3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Weak correlation</a:t>
            </a:r>
          </a:p>
          <a:p>
            <a:pPr>
              <a:buFontTx/>
              <a:buChar char="-"/>
            </a:pPr>
            <a:r>
              <a:rPr lang="en-US" dirty="0" smtClean="0"/>
              <a:t>Slightly “clustered” around line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448479" y="4038600"/>
            <a:ext cx="2543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i="1" dirty="0" err="1" smtClean="0"/>
              <a:t>r</a:t>
            </a:r>
            <a:r>
              <a:rPr lang="en-US" i="1" dirty="0" smtClean="0"/>
              <a:t> = </a:t>
            </a:r>
            <a:r>
              <a:rPr lang="en-US" dirty="0" smtClean="0"/>
              <a:t>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.8</a:t>
            </a:r>
          </a:p>
          <a:p>
            <a:pPr>
              <a:buFontTx/>
              <a:buChar char="-"/>
            </a:pPr>
            <a:r>
              <a:rPr lang="en-US" dirty="0" smtClean="0"/>
              <a:t>Strong correlation</a:t>
            </a:r>
          </a:p>
          <a:p>
            <a:pPr>
              <a:buFontTx/>
              <a:buChar char="-"/>
            </a:pPr>
            <a:r>
              <a:rPr lang="en-US" dirty="0" smtClean="0"/>
              <a:t>Tightly clustered around line</a:t>
            </a:r>
          </a:p>
          <a:p>
            <a:pPr>
              <a:buFontTx/>
              <a:buChar char="-"/>
            </a:pPr>
            <a:endParaRPr lang="en-US" dirty="0"/>
          </a:p>
        </p:txBody>
      </p:sp>
      <p:grpSp>
        <p:nvGrpSpPr>
          <p:cNvPr id="34" name="Group 92"/>
          <p:cNvGrpSpPr/>
          <p:nvPr/>
        </p:nvGrpSpPr>
        <p:grpSpPr>
          <a:xfrm>
            <a:off x="3276600" y="1578705"/>
            <a:ext cx="2540655" cy="2151310"/>
            <a:chOff x="5904004" y="1603790"/>
            <a:chExt cx="2540655" cy="2151310"/>
          </a:xfrm>
        </p:grpSpPr>
        <p:grpSp>
          <p:nvGrpSpPr>
            <p:cNvPr id="35" name="Group 29"/>
            <p:cNvGrpSpPr/>
            <p:nvPr/>
          </p:nvGrpSpPr>
          <p:grpSpPr>
            <a:xfrm>
              <a:off x="5904004" y="1603710"/>
              <a:ext cx="2540655" cy="2151096"/>
              <a:chOff x="609601" y="152177"/>
              <a:chExt cx="8380416" cy="6019991"/>
            </a:xfrm>
          </p:grpSpPr>
          <p:grpSp>
            <p:nvGrpSpPr>
              <p:cNvPr id="36" name="Group 2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23"/>
              <p:cNvGrpSpPr/>
              <p:nvPr/>
            </p:nvGrpSpPr>
            <p:grpSpPr>
              <a:xfrm>
                <a:off x="3733800" y="1263463"/>
                <a:ext cx="3276600" cy="3156136"/>
                <a:chOff x="3733800" y="1263463"/>
                <a:chExt cx="3276600" cy="3156136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733800" y="2329718"/>
                  <a:ext cx="228601" cy="22859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5257801" y="1263463"/>
                  <a:ext cx="228601" cy="228598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095999" y="3609223"/>
                  <a:ext cx="228601" cy="228598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781799" y="2542969"/>
                  <a:ext cx="228601" cy="228598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2" name="Straight Connector 91"/>
            <p:cNvCxnSpPr/>
            <p:nvPr/>
          </p:nvCxnSpPr>
          <p:spPr>
            <a:xfrm rot="5400000" flipH="1" flipV="1">
              <a:off x="6745782" y="1690890"/>
              <a:ext cx="1452182" cy="13630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>
            <a:off x="1634594" y="5391329"/>
            <a:ext cx="4907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Values are heuristics</a:t>
            </a:r>
          </a:p>
          <a:p>
            <a:pPr>
              <a:buFontTx/>
              <a:buChar char="-"/>
            </a:pPr>
            <a:r>
              <a:rPr lang="en-US" dirty="0" smtClean="0"/>
              <a:t>Interpretation depends on topic</a:t>
            </a:r>
          </a:p>
          <a:p>
            <a:pPr>
              <a:buFontTx/>
              <a:buChar char="-"/>
            </a:pPr>
            <a:r>
              <a:rPr lang="en-US" i="1" dirty="0" err="1" smtClean="0"/>
              <a:t>r</a:t>
            </a:r>
            <a:r>
              <a:rPr lang="en-US" dirty="0" smtClean="0"/>
              <a:t> tells you the level of clustering, not the slope</a:t>
            </a:r>
            <a:endParaRPr lang="en-US" i="1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rcRect b="33746"/>
          <a:stretch>
            <a:fillRect/>
          </a:stretch>
        </p:blipFill>
        <p:spPr>
          <a:xfrm>
            <a:off x="1676400" y="5315129"/>
            <a:ext cx="5080000" cy="141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1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i="1" dirty="0" err="1" smtClean="0"/>
              <a:t>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correlation is an effect like e.g. difference between two means</a:t>
            </a:r>
          </a:p>
          <a:p>
            <a:r>
              <a:rPr lang="en-US" dirty="0" smtClean="0"/>
              <a:t>Two means can look different due to chance, without being different</a:t>
            </a:r>
          </a:p>
          <a:p>
            <a:r>
              <a:rPr lang="en-US" dirty="0" smtClean="0"/>
              <a:t>Two variables can look correlated due to chance, without being correlated</a:t>
            </a:r>
          </a:p>
          <a:p>
            <a:r>
              <a:rPr lang="en-US" dirty="0" smtClean="0"/>
              <a:t>How do we know whether our correlation is </a:t>
            </a:r>
            <a:r>
              <a:rPr lang="en-US" b="1" i="1" dirty="0" smtClean="0"/>
              <a:t>significant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6126163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We do a </a:t>
            </a:r>
            <a:r>
              <a:rPr lang="en-US" sz="2400" b="1" i="1" dirty="0" err="1" smtClean="0"/>
              <a:t>t</a:t>
            </a:r>
            <a:r>
              <a:rPr lang="en-US" sz="2400" b="1" i="1" dirty="0" smtClean="0"/>
              <a:t>-test, and get a </a:t>
            </a:r>
            <a:r>
              <a:rPr lang="en-US" sz="2400" b="1" i="1" dirty="0" err="1" smtClean="0"/>
              <a:t>p</a:t>
            </a:r>
            <a:r>
              <a:rPr lang="en-US" sz="2400" b="1" i="1" dirty="0" smtClean="0"/>
              <a:t>-value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…revision…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 noChangeAspect="1"/>
          </p:cNvGraphicFramePr>
          <p:nvPr/>
        </p:nvGraphicFramePr>
        <p:xfrm>
          <a:off x="762000" y="2743200"/>
          <a:ext cx="26670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9" name="Equation" r:id="rId3" imgW="634680" imgH="457200" progId="Equation.3">
                  <p:embed/>
                </p:oleObj>
              </mc:Choice>
              <mc:Fallback>
                <p:oleObj name="Equation" r:id="rId3" imgW="634680" imgH="4572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667000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1219200" y="1175139"/>
            <a:ext cx="2209799" cy="1535412"/>
            <a:chOff x="1219201" y="1417638"/>
            <a:chExt cx="2209799" cy="1535412"/>
          </a:xfrm>
        </p:grpSpPr>
        <p:cxnSp>
          <p:nvCxnSpPr>
            <p:cNvPr id="17" name="Straight Arrow Connector 16"/>
            <p:cNvCxnSpPr/>
            <p:nvPr/>
          </p:nvCxnSpPr>
          <p:spPr>
            <a:xfrm rot="10800000" flipH="1" flipV="1">
              <a:off x="1600202" y="2144886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9201" y="1417638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sample of miners</a:t>
              </a:r>
              <a:endParaRPr lang="en-US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2552699" y="1625767"/>
            <a:ext cx="2362198" cy="1454495"/>
            <a:chOff x="2552699" y="1625767"/>
            <a:chExt cx="2362198" cy="1454495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H="1" flipV="1">
              <a:off x="2552699" y="2272098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05098" y="1625767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normal population</a:t>
              </a:r>
              <a:endParaRPr lang="en-US" dirty="0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495300" y="4672518"/>
            <a:ext cx="2209799" cy="2076642"/>
            <a:chOff x="495300" y="4672518"/>
            <a:chExt cx="2209799" cy="2076642"/>
          </a:xfrm>
        </p:grpSpPr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rot="5400000" flipH="1" flipV="1">
              <a:off x="1781944" y="4490775"/>
              <a:ext cx="322315" cy="6858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5300" y="4994833"/>
              <a:ext cx="2209799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Standard error –</a:t>
              </a:r>
            </a:p>
            <a:p>
              <a:r>
                <a:rPr lang="en-US" dirty="0" smtClean="0"/>
                <a:t>“how well does our sample mean represent the population of miners”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14897" y="2279302"/>
            <a:ext cx="4152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Difference between sample and population means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914899" y="3733800"/>
            <a:ext cx="4152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Estimation of how well the sample mean represents the miners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914898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… </a:t>
            </a:r>
            <a:r>
              <a:rPr lang="en-US" dirty="0" smtClean="0"/>
              <a:t>revision 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err="1" smtClean="0"/>
              <a:t>t</a:t>
            </a:r>
            <a:r>
              <a:rPr lang="en-US" dirty="0" smtClean="0"/>
              <a:t>-distribution: similar to the normal curve</a:t>
            </a:r>
          </a:p>
          <a:p>
            <a:pPr lvl="1"/>
            <a:r>
              <a:rPr lang="en-US" dirty="0" smtClean="0"/>
              <a:t>Parameter defining its centre</a:t>
            </a:r>
          </a:p>
          <a:p>
            <a:pPr lvl="1"/>
            <a:r>
              <a:rPr lang="en-US" dirty="0" smtClean="0"/>
              <a:t>Parameter defining its dispersion</a:t>
            </a:r>
          </a:p>
          <a:p>
            <a:pPr lvl="1"/>
            <a:r>
              <a:rPr lang="en-US" dirty="0" smtClean="0"/>
              <a:t>Area under curve = probability of 1</a:t>
            </a:r>
          </a:p>
          <a:p>
            <a:pPr lvl="1"/>
            <a:r>
              <a:rPr lang="en-US" dirty="0" smtClean="0"/>
              <a:t>We can ask the probability of getting a </a:t>
            </a:r>
            <a:r>
              <a:rPr lang="en-US" i="1" dirty="0" err="1" smtClean="0"/>
              <a:t>t</a:t>
            </a:r>
            <a:r>
              <a:rPr lang="en-US" dirty="0" smtClean="0"/>
              <a:t>-statistic of more than e.g. 2.13</a:t>
            </a:r>
          </a:p>
          <a:p>
            <a:pPr lvl="1"/>
            <a:r>
              <a:rPr lang="en-US" dirty="0" smtClean="0"/>
              <a:t>Area under the relevant part of the curve</a:t>
            </a:r>
          </a:p>
          <a:p>
            <a:pPr lvl="1"/>
            <a:r>
              <a:rPr lang="en-US" i="1" dirty="0" err="1" smtClean="0"/>
              <a:t>p</a:t>
            </a:r>
            <a:r>
              <a:rPr lang="en-US" i="1" dirty="0" smtClean="0"/>
              <a:t> = </a:t>
            </a:r>
            <a:r>
              <a:rPr lang="en-US" dirty="0" smtClean="0"/>
              <a:t>.041 (we can look this up in a table)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7800"/>
            <a:ext cx="4495800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5562600"/>
            <a:ext cx="3657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Red: </a:t>
            </a:r>
            <a:r>
              <a:rPr lang="en-US" i="1" dirty="0" err="1" smtClean="0"/>
              <a:t>t</a:t>
            </a:r>
            <a:r>
              <a:rPr lang="en-US" dirty="0" smtClean="0"/>
              <a:t>-distribution</a:t>
            </a:r>
          </a:p>
          <a:p>
            <a:r>
              <a:rPr lang="en-US" i="1" dirty="0" smtClean="0"/>
              <a:t>Blue</a:t>
            </a:r>
            <a:r>
              <a:rPr lang="en-US" dirty="0" smtClean="0"/>
              <a:t>: normal distribution</a:t>
            </a:r>
          </a:p>
          <a:p>
            <a:r>
              <a:rPr lang="en-US" i="1" dirty="0" err="1" smtClean="0"/>
              <a:t>t</a:t>
            </a:r>
            <a:r>
              <a:rPr lang="en-US" dirty="0" smtClean="0"/>
              <a:t>distribution is fatter because its an estimate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grpSp>
        <p:nvGrpSpPr>
          <p:cNvPr id="4" name="Group 18"/>
          <p:cNvGrpSpPr/>
          <p:nvPr/>
        </p:nvGrpSpPr>
        <p:grpSpPr>
          <a:xfrm>
            <a:off x="4038600" y="4801394"/>
            <a:ext cx="4648202" cy="989806"/>
            <a:chOff x="4038600" y="4801394"/>
            <a:chExt cx="4648202" cy="989806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7810500" y="4991100"/>
              <a:ext cx="381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7962105" y="4839495"/>
              <a:ext cx="381000" cy="304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152605" y="4953000"/>
              <a:ext cx="229395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305004" y="4953000"/>
              <a:ext cx="381798" cy="2286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953000"/>
              <a:ext cx="3961606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9"/>
          <p:cNvGrpSpPr/>
          <p:nvPr/>
        </p:nvGrpSpPr>
        <p:grpSpPr>
          <a:xfrm>
            <a:off x="228600" y="5383017"/>
            <a:ext cx="4800600" cy="1332131"/>
            <a:chOff x="228600" y="5181600"/>
            <a:chExt cx="4800600" cy="1332131"/>
          </a:xfrm>
        </p:grpSpPr>
        <p:sp>
          <p:nvSpPr>
            <p:cNvPr id="21" name="Rectangle 20"/>
            <p:cNvSpPr/>
            <p:nvPr/>
          </p:nvSpPr>
          <p:spPr>
            <a:xfrm>
              <a:off x="1219200" y="5181600"/>
              <a:ext cx="1066800" cy="38179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" y="5867400"/>
              <a:ext cx="480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-value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0000FF"/>
                  </a:solidFill>
                </a:rPr>
                <a:t>key</a:t>
              </a:r>
              <a:r>
                <a:rPr lang="en-US" dirty="0" smtClean="0">
                  <a:solidFill>
                    <a:srgbClr val="FF0000"/>
                  </a:solidFill>
                </a:rPr>
                <a:t>concept in statistics</a:t>
              </a:r>
            </a:p>
            <a:p>
              <a:r>
                <a:rPr lang="en-US" b="1" dirty="0" smtClean="0"/>
                <a:t>Will come up constantly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a test statistic</a:t>
            </a:r>
            <a:endParaRPr lang="en-US" dirty="0"/>
          </a:p>
        </p:txBody>
      </p:sp>
      <p:graphicFrame>
        <p:nvGraphicFramePr>
          <p:cNvPr id="371714" name="Content Placeholder 4"/>
          <p:cNvGraphicFramePr>
            <a:graphicFrameLocks noChangeAspect="1"/>
          </p:cNvGraphicFramePr>
          <p:nvPr/>
        </p:nvGraphicFramePr>
        <p:xfrm>
          <a:off x="762000" y="2743200"/>
          <a:ext cx="26670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1" name="Equation" r:id="rId3" imgW="634680" imgH="457200" progId="Equation.3">
                  <p:embed/>
                </p:oleObj>
              </mc:Choice>
              <mc:Fallback>
                <p:oleObj name="Equation" r:id="rId3" imgW="634680" imgH="4572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667000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14899" y="2971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Effect we are measuring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14899" y="3733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 related to sampling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14898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</a:t>
            </a:r>
            <a:r>
              <a:rPr lang="en-US" i="1" dirty="0" smtClean="0"/>
              <a:t>-</a:t>
            </a:r>
            <a:r>
              <a:rPr lang="en-US" dirty="0" smtClean="0"/>
              <a:t>test for correlation coefficient</a:t>
            </a:r>
            <a:endParaRPr lang="en-US" i="1" dirty="0"/>
          </a:p>
        </p:txBody>
      </p:sp>
      <p:graphicFrame>
        <p:nvGraphicFramePr>
          <p:cNvPr id="371714" name="Content Placeholder 4"/>
          <p:cNvGraphicFramePr>
            <a:graphicFrameLocks noChangeAspect="1"/>
          </p:cNvGraphicFramePr>
          <p:nvPr/>
        </p:nvGraphicFramePr>
        <p:xfrm>
          <a:off x="4746625" y="2743200"/>
          <a:ext cx="368935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5" name="Equation" r:id="rId3" imgW="850680" imgH="469800" progId="Equation.3">
                  <p:embed/>
                </p:oleObj>
              </mc:Choice>
              <mc:Fallback>
                <p:oleObj name="Equation" r:id="rId3" imgW="850680" imgH="4698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743200"/>
                        <a:ext cx="3689350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1000" y="2971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Effect we are measuring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1" y="3733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 related to sampling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1000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i="1" dirty="0" err="1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“Correlation does not imply causation”</a:t>
            </a:r>
          </a:p>
          <a:p>
            <a:pPr lvl="1"/>
            <a:r>
              <a:rPr lang="en-US" dirty="0" smtClean="0"/>
              <a:t>Intervening variables</a:t>
            </a:r>
          </a:p>
          <a:p>
            <a:pPr lvl="2"/>
            <a:r>
              <a:rPr lang="en-US" dirty="0" smtClean="0"/>
              <a:t>Red wine and life expectancy</a:t>
            </a:r>
          </a:p>
          <a:p>
            <a:pPr lvl="1"/>
            <a:r>
              <a:rPr lang="en-US" dirty="0" smtClean="0"/>
              <a:t>Direction of causation</a:t>
            </a:r>
          </a:p>
          <a:p>
            <a:pPr lvl="2"/>
            <a:r>
              <a:rPr lang="en-US" dirty="0" smtClean="0"/>
              <a:t>Diabetes and obesity</a:t>
            </a:r>
          </a:p>
          <a:p>
            <a:pPr lvl="1"/>
            <a:r>
              <a:rPr lang="en-US" dirty="0" smtClean="0"/>
              <a:t>Co-incidence</a:t>
            </a:r>
          </a:p>
          <a:p>
            <a:pPr lvl="2"/>
            <a:r>
              <a:rPr lang="en-US" dirty="0" smtClean="0"/>
              <a:t>Pirates and global warming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and covariance</a:t>
            </a:r>
          </a:p>
          <a:p>
            <a:pPr lvl="1"/>
            <a:r>
              <a:rPr lang="en-US" dirty="0" smtClean="0"/>
              <a:t>Observational data (revision)</a:t>
            </a:r>
          </a:p>
          <a:p>
            <a:pPr lvl="1"/>
            <a:r>
              <a:rPr lang="en-US" dirty="0" smtClean="0"/>
              <a:t>Covariance</a:t>
            </a:r>
          </a:p>
          <a:p>
            <a:pPr lvl="1"/>
            <a:r>
              <a:rPr lang="en-US" dirty="0" smtClean="0"/>
              <a:t>Correlation co-efficient (</a:t>
            </a:r>
            <a:r>
              <a:rPr lang="en-US" i="1" dirty="0" err="1" smtClean="0"/>
              <a:t>r</a:t>
            </a:r>
            <a:r>
              <a:rPr lang="en-US" dirty="0" smtClean="0"/>
              <a:t>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the general linear model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Statistical model (revision)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Linear equation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General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general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 (revision)</a:t>
            </a:r>
          </a:p>
          <a:p>
            <a:pPr lvl="1"/>
            <a:r>
              <a:rPr lang="en-US" dirty="0" smtClean="0"/>
              <a:t>Description of a phenomenon in terms of its most relevant parameters</a:t>
            </a:r>
          </a:p>
          <a:p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Parameters describe a straight line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Multiple regression</a:t>
            </a:r>
          </a:p>
          <a:p>
            <a:pPr lvl="1"/>
            <a:r>
              <a:rPr lang="en-US" dirty="0" smtClean="0"/>
              <a:t>Basic form of many parametric statistics</a:t>
            </a:r>
          </a:p>
          <a:p>
            <a:pPr lvl="1"/>
            <a:r>
              <a:rPr lang="en-US" dirty="0" smtClean="0"/>
              <a:t>Social science on the natural sciences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and covariance</a:t>
            </a:r>
          </a:p>
          <a:p>
            <a:pPr lvl="1"/>
            <a:r>
              <a:rPr lang="en-US" dirty="0" smtClean="0"/>
              <a:t>Observational data (revision)</a:t>
            </a:r>
          </a:p>
          <a:p>
            <a:pPr lvl="1"/>
            <a:r>
              <a:rPr lang="en-US" dirty="0" smtClean="0"/>
              <a:t>Covariance</a:t>
            </a:r>
          </a:p>
          <a:p>
            <a:pPr lvl="1"/>
            <a:r>
              <a:rPr lang="en-US" dirty="0" smtClean="0"/>
              <a:t>Correlation co-efficient (</a:t>
            </a:r>
            <a:r>
              <a:rPr lang="en-US" i="1" dirty="0" err="1" smtClean="0"/>
              <a:t>r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What is the general linear model</a:t>
            </a:r>
          </a:p>
          <a:p>
            <a:pPr lvl="1"/>
            <a:r>
              <a:rPr lang="en-US" dirty="0" smtClean="0"/>
              <a:t>Statistical model (revision)</a:t>
            </a:r>
          </a:p>
          <a:p>
            <a:pPr lvl="1"/>
            <a:r>
              <a:rPr lang="en-US" dirty="0" smtClean="0"/>
              <a:t>Linear equation </a:t>
            </a:r>
          </a:p>
          <a:p>
            <a:pPr lvl="1"/>
            <a:r>
              <a:rPr lang="en-US" dirty="0" smtClean="0"/>
              <a:t>General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general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Model (revision)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Description of a phenomenon in terms of its most relevant parameters</a:t>
            </a:r>
          </a:p>
          <a:p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Parameters describe a straight line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Multiple regression</a:t>
            </a:r>
          </a:p>
          <a:p>
            <a:pPr lvl="1"/>
            <a:r>
              <a:rPr lang="en-US" dirty="0" smtClean="0"/>
              <a:t>Basic form of many parametric statistics</a:t>
            </a:r>
          </a:p>
          <a:p>
            <a:pPr lvl="1"/>
            <a:r>
              <a:rPr lang="en-US" dirty="0" smtClean="0"/>
              <a:t>Social science on the natural sciences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 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Mechanical model</a:t>
            </a:r>
          </a:p>
          <a:p>
            <a:pPr lvl="1"/>
            <a:r>
              <a:rPr lang="en-US" dirty="0" smtClean="0"/>
              <a:t>Description of a physical phenomenon in terms of its most relevant </a:t>
            </a:r>
            <a:r>
              <a:rPr lang="en-US" i="1" dirty="0" smtClean="0">
                <a:solidFill>
                  <a:srgbClr val="FF0000"/>
                </a:solidFill>
              </a:rPr>
              <a:t>physical properties</a:t>
            </a:r>
          </a:p>
          <a:p>
            <a:pPr lvl="2"/>
            <a:r>
              <a:rPr lang="en-US" dirty="0" smtClean="0"/>
              <a:t>Where relevant is defined relative to a explanatory or predictive goal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Statistical model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Description of a phenomenon in terms of its most relevant </a:t>
            </a:r>
            <a:r>
              <a:rPr lang="en-US" i="1" dirty="0" smtClean="0">
                <a:solidFill>
                  <a:schemeClr val="bg1"/>
                </a:solidFill>
              </a:rPr>
              <a:t>statistical parameters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12616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“I am never content until I have constructed a mechanical model of the subject I am studying. If I succeed in making one, I understand; otherwise I do not.”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25600"/>
            <a:ext cx="3429000" cy="393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 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Engineering task</a:t>
            </a:r>
          </a:p>
          <a:p>
            <a:pPr lvl="1"/>
            <a:r>
              <a:rPr lang="en-US" dirty="0" smtClean="0"/>
              <a:t>Build a bridge</a:t>
            </a:r>
          </a:p>
          <a:p>
            <a:r>
              <a:rPr lang="en-US" dirty="0" smtClean="0"/>
              <a:t>First step</a:t>
            </a:r>
          </a:p>
          <a:p>
            <a:pPr lvl="1"/>
            <a:r>
              <a:rPr lang="en-US" dirty="0" smtClean="0"/>
              <a:t>Construct a physical model for testing</a:t>
            </a:r>
          </a:p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Right physical properties</a:t>
            </a:r>
          </a:p>
          <a:p>
            <a:pPr lvl="1"/>
            <a:r>
              <a:rPr lang="en-US" dirty="0" smtClean="0"/>
              <a:t>Right conditions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3481" r="9028"/>
          <a:stretch>
            <a:fillRect/>
          </a:stretch>
        </p:blipFill>
        <p:spPr>
          <a:xfrm>
            <a:off x="4317369" y="1752600"/>
            <a:ext cx="4674231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 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Mechanical model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Description of a physical phenomenon in terms of its most relevant </a:t>
            </a:r>
            <a:r>
              <a:rPr lang="en-US" i="1" dirty="0" smtClean="0">
                <a:solidFill>
                  <a:srgbClr val="7F7F7F"/>
                </a:solidFill>
              </a:rPr>
              <a:t>physical properties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Where relevant is defined relative to a pragmatic or explanatory goal</a:t>
            </a:r>
          </a:p>
          <a:p>
            <a:r>
              <a:rPr lang="en-US" dirty="0" smtClean="0"/>
              <a:t>Statistical model</a:t>
            </a:r>
          </a:p>
          <a:p>
            <a:pPr lvl="1"/>
            <a:r>
              <a:rPr lang="en-US" dirty="0" smtClean="0"/>
              <a:t>Description of a phenomenon in terms of its most relevant </a:t>
            </a:r>
            <a:r>
              <a:rPr lang="en-US" i="1" dirty="0" smtClean="0">
                <a:solidFill>
                  <a:srgbClr val="FF0000"/>
                </a:solidFill>
              </a:rPr>
              <a:t>statistical parameters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12616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“I am never content until I have constructed a mechanical model of the subject I am studying. If I succeed in making one, I understand; otherwise I do not.”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25600"/>
            <a:ext cx="3429000" cy="393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 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 task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Build a bridge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step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Construct a physical model for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physical properties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conditions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task</a:t>
            </a:r>
          </a:p>
          <a:p>
            <a:pPr lvl="1"/>
            <a:r>
              <a:rPr lang="en-US" dirty="0" smtClean="0"/>
              <a:t>Explain something</a:t>
            </a:r>
          </a:p>
          <a:p>
            <a:r>
              <a:rPr lang="en-US" dirty="0" smtClean="0"/>
              <a:t>First step</a:t>
            </a:r>
          </a:p>
          <a:p>
            <a:pPr lvl="1"/>
            <a:r>
              <a:rPr lang="en-US" dirty="0" smtClean="0"/>
              <a:t>Construct a statistical model</a:t>
            </a:r>
          </a:p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Good parameter estimates</a:t>
            </a:r>
          </a:p>
          <a:p>
            <a:pPr lvl="1"/>
            <a:r>
              <a:rPr lang="en-US" dirty="0" err="1" smtClean="0"/>
              <a:t>Minimise</a:t>
            </a:r>
            <a:r>
              <a:rPr lang="en-US" dirty="0" smtClean="0"/>
              <a:t> confounds, right manipulations,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general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smtClean="0"/>
              <a:t>Description of a phenomenon in terms of its most relevant parameters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Linear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Parameters describe a straight line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Regression</a:t>
            </a:r>
          </a:p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Multiple regression</a:t>
            </a:r>
          </a:p>
          <a:p>
            <a:pPr lvl="1"/>
            <a:r>
              <a:rPr lang="en-US" dirty="0" smtClean="0"/>
              <a:t>Basic form of many parametric statistics</a:t>
            </a:r>
          </a:p>
          <a:p>
            <a:pPr lvl="1"/>
            <a:r>
              <a:rPr lang="en-US" dirty="0" smtClean="0"/>
              <a:t>Social science on the natural sciences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91800" y="1485895"/>
            <a:ext cx="4572788" cy="4802188"/>
            <a:chOff x="4723612" y="1600200"/>
            <a:chExt cx="4572788" cy="4802188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23241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551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781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3009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3238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466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6957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9235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1529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3807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6101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8379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0673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52951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55245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7523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980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210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438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667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6895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rot="16200000">
            <a:off x="4304112" y="1485501"/>
            <a:ext cx="4572788" cy="4802188"/>
            <a:chOff x="4723612" y="1600200"/>
            <a:chExt cx="4572788" cy="4802188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23241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551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781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009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238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466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6957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9235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1529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3807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6101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8379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50673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52951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55245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57523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5980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6210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6438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6667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6895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189413" y="1676401"/>
            <a:ext cx="4800603" cy="4496588"/>
            <a:chOff x="4189413" y="1676401"/>
            <a:chExt cx="4800603" cy="4496588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792787" y="5486399"/>
              <a:ext cx="274241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Years in university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3387470" y="3314455"/>
              <a:ext cx="251699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Starting income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3581400" cy="1250161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Plot variables on axes</a:t>
            </a:r>
          </a:p>
          <a:p>
            <a:pPr lvl="1"/>
            <a:r>
              <a:rPr lang="en-US" dirty="0" smtClean="0"/>
              <a:t>IV on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DV on </a:t>
            </a:r>
            <a:r>
              <a:rPr lang="en-US" i="1" dirty="0" smtClean="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Independent variable</a:t>
            </a:r>
          </a:p>
          <a:p>
            <a:pPr lvl="1"/>
            <a:r>
              <a:rPr lang="en-US" dirty="0" smtClean="0"/>
              <a:t>Implies manipulation</a:t>
            </a:r>
          </a:p>
          <a:p>
            <a:pPr lvl="1"/>
            <a:r>
              <a:rPr lang="en-US" dirty="0" smtClean="0"/>
              <a:t>No manipulation in correlation studies</a:t>
            </a:r>
          </a:p>
          <a:p>
            <a:r>
              <a:rPr lang="en-US" dirty="0" smtClean="0"/>
              <a:t>Predictor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Dependent variable</a:t>
            </a:r>
          </a:p>
          <a:p>
            <a:pPr lvl="1"/>
            <a:r>
              <a:rPr lang="en-US" dirty="0" smtClean="0"/>
              <a:t>Implies manipulation</a:t>
            </a:r>
          </a:p>
          <a:p>
            <a:pPr lvl="1"/>
            <a:r>
              <a:rPr lang="en-US" dirty="0" smtClean="0"/>
              <a:t>No manipulation in correlation studies</a:t>
            </a:r>
          </a:p>
          <a:p>
            <a:r>
              <a:rPr lang="en-US" dirty="0" smtClean="0"/>
              <a:t>Outcome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grpSp>
        <p:nvGrpSpPr>
          <p:cNvPr id="3" name="Group 33"/>
          <p:cNvGrpSpPr/>
          <p:nvPr/>
        </p:nvGrpSpPr>
        <p:grpSpPr>
          <a:xfrm>
            <a:off x="4191800" y="1485895"/>
            <a:ext cx="4572788" cy="4802188"/>
            <a:chOff x="4723612" y="1600200"/>
            <a:chExt cx="4572788" cy="4802188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23241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551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781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3009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3238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466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6957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9235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1529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3807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6101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8379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0673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52951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55245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7523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980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210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438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667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6895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4"/>
          <p:cNvGrpSpPr/>
          <p:nvPr/>
        </p:nvGrpSpPr>
        <p:grpSpPr>
          <a:xfrm rot="16200000">
            <a:off x="4304112" y="1485501"/>
            <a:ext cx="4572788" cy="4802188"/>
            <a:chOff x="4723612" y="1600200"/>
            <a:chExt cx="4572788" cy="4802188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23241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551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781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009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238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466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6957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9235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1529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3807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6101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8379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50673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52951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55245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57523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5980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6210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6438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6667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6895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6"/>
          <p:cNvGrpSpPr/>
          <p:nvPr/>
        </p:nvGrpSpPr>
        <p:grpSpPr>
          <a:xfrm>
            <a:off x="4189413" y="1676401"/>
            <a:ext cx="4800603" cy="4496588"/>
            <a:chOff x="4189413" y="1676401"/>
            <a:chExt cx="4800603" cy="4496588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792787" y="5486399"/>
              <a:ext cx="274241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Years in university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3387470" y="3314455"/>
              <a:ext cx="251699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Starting income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Multiply 86"/>
          <p:cNvSpPr/>
          <p:nvPr/>
        </p:nvSpPr>
        <p:spPr>
          <a:xfrm>
            <a:off x="6249988" y="3200400"/>
            <a:ext cx="457200" cy="45321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162800" y="2289986"/>
            <a:ext cx="457200" cy="45321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5107788" y="1828002"/>
            <a:ext cx="2971800" cy="29717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3581400" cy="1250161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Plot variables on axes</a:t>
            </a:r>
          </a:p>
          <a:p>
            <a:pPr lvl="1"/>
            <a:r>
              <a:rPr lang="en-US" dirty="0" smtClean="0"/>
              <a:t>Predictor on </a:t>
            </a:r>
            <a:r>
              <a:rPr lang="en-US" i="1" dirty="0" err="1" smtClean="0"/>
              <a:t>x</a:t>
            </a:r>
            <a:endParaRPr lang="en-US" i="1" dirty="0" smtClean="0"/>
          </a:p>
          <a:p>
            <a:pPr lvl="1"/>
            <a:r>
              <a:rPr lang="en-US" dirty="0" smtClean="0"/>
              <a:t>Outcome on </a:t>
            </a:r>
            <a:r>
              <a:rPr lang="en-US" i="1" dirty="0" err="1" smtClean="0"/>
              <a:t>y</a:t>
            </a:r>
            <a:endParaRPr lang="en-US" i="1" dirty="0" smtClean="0"/>
          </a:p>
        </p:txBody>
      </p:sp>
      <p:sp>
        <p:nvSpPr>
          <p:cNvPr id="96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313777"/>
            <a:ext cx="3581400" cy="42942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 smtClean="0"/>
              <a:t>Take one measure</a:t>
            </a:r>
          </a:p>
        </p:txBody>
      </p:sp>
      <p:sp>
        <p:nvSpPr>
          <p:cNvPr id="98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743200"/>
            <a:ext cx="3581400" cy="63737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 smtClean="0"/>
              <a:t>Take another measure</a:t>
            </a:r>
          </a:p>
        </p:txBody>
      </p:sp>
      <p:sp>
        <p:nvSpPr>
          <p:cNvPr id="103" name="Content Placeholder 3"/>
          <p:cNvSpPr>
            <a:spLocks noGrp="1"/>
          </p:cNvSpPr>
          <p:nvPr>
            <p:ph sz="half" idx="1"/>
          </p:nvPr>
        </p:nvSpPr>
        <p:spPr>
          <a:xfrm>
            <a:off x="304800" y="3124200"/>
            <a:ext cx="3581400" cy="63737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 smtClean="0"/>
              <a:t>Extrapolate</a:t>
            </a:r>
          </a:p>
        </p:txBody>
      </p:sp>
      <p:sp>
        <p:nvSpPr>
          <p:cNvPr id="10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3505200"/>
            <a:ext cx="3581400" cy="1830389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e need to describe</a:t>
            </a:r>
          </a:p>
          <a:p>
            <a:pPr lvl="1"/>
            <a:r>
              <a:rPr lang="en-US" sz="2000" dirty="0" smtClean="0"/>
              <a:t>What happens when predictor not there</a:t>
            </a:r>
          </a:p>
          <a:p>
            <a:pPr lvl="1"/>
            <a:r>
              <a:rPr lang="en-US" sz="2000" dirty="0" smtClean="0"/>
              <a:t>How does change in predictor change outcome</a:t>
            </a:r>
          </a:p>
        </p:txBody>
      </p:sp>
      <p:sp>
        <p:nvSpPr>
          <p:cNvPr id="105" name="Content Placeholder 3"/>
          <p:cNvSpPr>
            <a:spLocks noGrp="1"/>
          </p:cNvSpPr>
          <p:nvPr>
            <p:ph sz="half" idx="1"/>
          </p:nvPr>
        </p:nvSpPr>
        <p:spPr>
          <a:xfrm>
            <a:off x="304800" y="5257800"/>
            <a:ext cx="3581400" cy="1093779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How do we describe it</a:t>
            </a:r>
          </a:p>
          <a:p>
            <a:pPr lvl="1"/>
            <a:r>
              <a:rPr lang="en-US" sz="2000" dirty="0" smtClean="0"/>
              <a:t>Y-intercept</a:t>
            </a:r>
          </a:p>
          <a:p>
            <a:pPr lvl="1"/>
            <a:r>
              <a:rPr lang="en-US" sz="2000" dirty="0" smtClean="0"/>
              <a:t>Slope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7200" y="628808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How does this work???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3" grpId="0" build="p"/>
      <p:bldP spid="96" grpId="0" build="p"/>
      <p:bldP spid="98" grpId="0" build="p"/>
      <p:bldP spid="103" grpId="0" build="p"/>
      <p:bldP spid="104" grpId="0" build="p"/>
      <p:bldP spid="105" grpId="0" build="p"/>
      <p:bldP spid="8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rcRect l="24405" t="55701" r="23502"/>
          <a:stretch>
            <a:fillRect/>
          </a:stretch>
        </p:blipFill>
        <p:spPr>
          <a:xfrm rot="19363815">
            <a:off x="1166993" y="3162796"/>
            <a:ext cx="1287329" cy="837494"/>
          </a:xfrm>
          <a:prstGeom prst="rect">
            <a:avLst/>
          </a:prstGeom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1362" y="5177135"/>
            <a:ext cx="39170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Correlation and covariance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Observational data (revision)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Covariance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Correlation coefficient (</a:t>
            </a:r>
            <a:r>
              <a:rPr lang="en-US" i="1" dirty="0" err="1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US" dirty="0" smtClean="0"/>
              <a:t>What is the general linear model</a:t>
            </a:r>
          </a:p>
          <a:p>
            <a:pPr lvl="1"/>
            <a:r>
              <a:rPr lang="en-US" dirty="0" smtClean="0"/>
              <a:t>Statistical model (revision)</a:t>
            </a:r>
          </a:p>
          <a:p>
            <a:pPr lvl="1"/>
            <a:r>
              <a:rPr lang="en-US" dirty="0" smtClean="0"/>
              <a:t>Linear equation </a:t>
            </a:r>
          </a:p>
          <a:p>
            <a:pPr lvl="1"/>
            <a:r>
              <a:rPr lang="en-US" dirty="0" smtClean="0"/>
              <a:t>General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rcRect l="24405" t="55701" r="23502"/>
          <a:stretch>
            <a:fillRect/>
          </a:stretch>
        </p:blipFill>
        <p:spPr>
          <a:xfrm rot="19406694">
            <a:off x="3390486" y="1409353"/>
            <a:ext cx="1287329" cy="837494"/>
          </a:xfrm>
          <a:prstGeom prst="rect">
            <a:avLst/>
          </a:prstGeom>
        </p:spPr>
      </p:pic>
      <p:cxnSp>
        <p:nvCxnSpPr>
          <p:cNvPr id="25" name="Straight Connector 24"/>
          <p:cNvCxnSpPr>
            <a:stCxn id="27" idx="1"/>
            <a:endCxn id="26" idx="1"/>
          </p:cNvCxnSpPr>
          <p:nvPr/>
        </p:nvCxnSpPr>
        <p:spPr>
          <a:xfrm rot="10800000" flipV="1">
            <a:off x="1889691" y="2211463"/>
            <a:ext cx="1627415" cy="136112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Multiply 25"/>
          <p:cNvSpPr/>
          <p:nvPr/>
        </p:nvSpPr>
        <p:spPr>
          <a:xfrm>
            <a:off x="1600197" y="3483750"/>
            <a:ext cx="381000" cy="3699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4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69"/>
              <a:ext cx="2971800" cy="417262"/>
              <a:chOff x="2209800" y="4776635"/>
              <a:chExt cx="2971800" cy="41726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31362" y="5177135"/>
            <a:ext cx="39170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53200" y="111192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3 km east</a:t>
            </a:r>
          </a:p>
          <a:p>
            <a:r>
              <a:rPr lang="en-US" dirty="0" smtClean="0"/>
              <a:t>Car moves 3 km north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00600" y="3429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slope you can tell for every </a:t>
            </a:r>
          </a:p>
          <a:p>
            <a:r>
              <a:rPr lang="en-US" dirty="0" smtClean="0"/>
              <a:t>1 km east</a:t>
            </a:r>
          </a:p>
          <a:p>
            <a:r>
              <a:rPr lang="en-US" dirty="0" smtClean="0"/>
              <a:t>1 km north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200400" y="2297668"/>
            <a:ext cx="5791200" cy="750332"/>
            <a:chOff x="3200400" y="2297668"/>
            <a:chExt cx="5791200" cy="750332"/>
          </a:xfrm>
        </p:grpSpPr>
        <p:grpSp>
          <p:nvGrpSpPr>
            <p:cNvPr id="60" name="Group 59"/>
            <p:cNvGrpSpPr/>
            <p:nvPr/>
          </p:nvGrpSpPr>
          <p:grpSpPr>
            <a:xfrm>
              <a:off x="4953000" y="2297668"/>
              <a:ext cx="4038600" cy="750332"/>
              <a:chOff x="4953000" y="2297668"/>
              <a:chExt cx="4038600" cy="7503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9530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Slope =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1</a:t>
                </a:r>
                <a:endParaRPr lang="en-US" dirty="0"/>
              </a:p>
            </p:txBody>
          </p:sp>
        </p:grpSp>
        <p:cxnSp>
          <p:nvCxnSpPr>
            <p:cNvPr id="62" name="Straight Arrow Connector 61"/>
            <p:cNvCxnSpPr>
              <a:stCxn id="52" idx="1"/>
            </p:cNvCxnSpPr>
            <p:nvPr/>
          </p:nvCxnSpPr>
          <p:spPr>
            <a:xfrm rot="10800000">
              <a:off x="3200400" y="2623066"/>
              <a:ext cx="17526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889690" y="3668700"/>
            <a:ext cx="2148910" cy="646331"/>
            <a:chOff x="1889690" y="3668700"/>
            <a:chExt cx="2148910" cy="646331"/>
          </a:xfrm>
        </p:grpSpPr>
        <p:sp>
          <p:nvSpPr>
            <p:cNvPr id="68" name="TextBox 67"/>
            <p:cNvSpPr txBox="1"/>
            <p:nvPr/>
          </p:nvSpPr>
          <p:spPr>
            <a:xfrm>
              <a:off x="2637978" y="3668700"/>
              <a:ext cx="1400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the car starts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68" idx="1"/>
              <a:endCxn id="26" idx="2"/>
            </p:cNvCxnSpPr>
            <p:nvPr/>
          </p:nvCxnSpPr>
          <p:spPr>
            <a:xfrm rot="10800000">
              <a:off x="1889690" y="3764810"/>
              <a:ext cx="748288" cy="227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rcRect l="24405" t="55701" r="23502"/>
          <a:stretch>
            <a:fillRect/>
          </a:stretch>
        </p:blipFill>
        <p:spPr>
          <a:xfrm rot="18606301">
            <a:off x="1166993" y="3249954"/>
            <a:ext cx="1287329" cy="837494"/>
          </a:xfrm>
          <a:prstGeom prst="rect">
            <a:avLst/>
          </a:prstGeom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rcRect l="24405" t="55701" r="23502"/>
          <a:stretch>
            <a:fillRect/>
          </a:stretch>
        </p:blipFill>
        <p:spPr>
          <a:xfrm rot="18733003">
            <a:off x="2430327" y="1333853"/>
            <a:ext cx="1287329" cy="837494"/>
          </a:xfrm>
          <a:prstGeom prst="rect">
            <a:avLst/>
          </a:prstGeom>
        </p:spPr>
      </p:pic>
      <p:cxnSp>
        <p:nvCxnSpPr>
          <p:cNvPr id="25" name="Straight Connector 24"/>
          <p:cNvCxnSpPr>
            <a:stCxn id="27" idx="1"/>
            <a:endCxn id="26" idx="1"/>
          </p:cNvCxnSpPr>
          <p:nvPr/>
        </p:nvCxnSpPr>
        <p:spPr>
          <a:xfrm rot="5400000">
            <a:off x="1600787" y="2535452"/>
            <a:ext cx="1346852" cy="73455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Multiply 25"/>
          <p:cNvSpPr/>
          <p:nvPr/>
        </p:nvSpPr>
        <p:spPr>
          <a:xfrm>
            <a:off x="1617442" y="3487314"/>
            <a:ext cx="381000" cy="3699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1362" y="5177135"/>
            <a:ext cx="40694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8000" y="1111927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</a:t>
            </a:r>
          </a:p>
          <a:p>
            <a:r>
              <a:rPr lang="en-US" dirty="0" smtClean="0"/>
              <a:t>2 km east</a:t>
            </a:r>
          </a:p>
          <a:p>
            <a:r>
              <a:rPr lang="en-US" dirty="0" smtClean="0"/>
              <a:t>4 km north</a:t>
            </a:r>
          </a:p>
        </p:txBody>
      </p:sp>
      <p:grpSp>
        <p:nvGrpSpPr>
          <p:cNvPr id="3" name="Group 44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69"/>
              <a:ext cx="2971800" cy="417262"/>
              <a:chOff x="2209800" y="4776635"/>
              <a:chExt cx="2971800" cy="41726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grpSp>
        <p:nvGrpSpPr>
          <p:cNvPr id="24" name="Group 44"/>
          <p:cNvGrpSpPr/>
          <p:nvPr/>
        </p:nvGrpSpPr>
        <p:grpSpPr>
          <a:xfrm>
            <a:off x="2514601" y="2692345"/>
            <a:ext cx="5816708" cy="369332"/>
            <a:chOff x="2514601" y="2692345"/>
            <a:chExt cx="5816708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6883509" y="2692345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Slope = 2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46" idx="1"/>
            </p:cNvCxnSpPr>
            <p:nvPr/>
          </p:nvCxnSpPr>
          <p:spPr>
            <a:xfrm rot="10800000">
              <a:off x="2514601" y="2819401"/>
              <a:ext cx="4368909" cy="576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62000" y="57912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y</a:t>
            </a:r>
            <a:r>
              <a:rPr lang="en-US" dirty="0" smtClean="0"/>
              <a:t>-intercept tells us where the car started</a:t>
            </a:r>
          </a:p>
          <a:p>
            <a:r>
              <a:rPr lang="en-US" dirty="0" smtClean="0"/>
              <a:t>-Slope tells how much distance covered in the </a:t>
            </a:r>
            <a:r>
              <a:rPr lang="en-US" i="1" dirty="0" smtClean="0"/>
              <a:t>northward</a:t>
            </a:r>
            <a:r>
              <a:rPr lang="en-US" dirty="0" smtClean="0"/>
              <a:t> component, per kilometer covered in the </a:t>
            </a:r>
            <a:r>
              <a:rPr lang="en-US" i="1" dirty="0" smtClean="0"/>
              <a:t>eastward</a:t>
            </a:r>
            <a:r>
              <a:rPr lang="en-US" dirty="0" smtClean="0"/>
              <a:t> component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883510" y="3429000"/>
            <a:ext cx="1447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every</a:t>
            </a:r>
          </a:p>
          <a:p>
            <a:r>
              <a:rPr lang="en-US" dirty="0" smtClean="0"/>
              <a:t>1 km east</a:t>
            </a:r>
          </a:p>
          <a:p>
            <a:r>
              <a:rPr lang="en-US" dirty="0" smtClean="0"/>
              <a:t>2 km north</a:t>
            </a:r>
          </a:p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889690" y="3668700"/>
            <a:ext cx="2148910" cy="646331"/>
            <a:chOff x="1889690" y="3668700"/>
            <a:chExt cx="2148910" cy="646331"/>
          </a:xfrm>
        </p:grpSpPr>
        <p:sp>
          <p:nvSpPr>
            <p:cNvPr id="54" name="TextBox 53"/>
            <p:cNvSpPr txBox="1"/>
            <p:nvPr/>
          </p:nvSpPr>
          <p:spPr>
            <a:xfrm>
              <a:off x="2637978" y="3668700"/>
              <a:ext cx="1400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the car starts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54" idx="1"/>
            </p:cNvCxnSpPr>
            <p:nvPr/>
          </p:nvCxnSpPr>
          <p:spPr>
            <a:xfrm rot="10800000">
              <a:off x="1889690" y="3764810"/>
              <a:ext cx="748288" cy="227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8" grpId="0" build="p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rcRect l="24405" t="55701" r="23502"/>
          <a:stretch>
            <a:fillRect/>
          </a:stretch>
        </p:blipFill>
        <p:spPr>
          <a:xfrm rot="19840848">
            <a:off x="1288579" y="3761307"/>
            <a:ext cx="1287329" cy="837494"/>
          </a:xfrm>
          <a:prstGeom prst="rect">
            <a:avLst/>
          </a:prstGeom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331363" y="5177135"/>
            <a:ext cx="3688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Years after university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Monthly income (</a:t>
            </a:r>
            <a:r>
              <a:rPr lang="en-US" sz="2400" i="1" dirty="0" err="1" smtClean="0">
                <a:solidFill>
                  <a:schemeClr val="bg1"/>
                </a:solidFill>
              </a:rPr>
              <a:t>x</a:t>
            </a:r>
            <a:r>
              <a:rPr lang="en-US" sz="2400" i="1" dirty="0" smtClean="0">
                <a:solidFill>
                  <a:schemeClr val="bg1"/>
                </a:solidFill>
              </a:rPr>
              <a:t> 10000)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rcRect l="24405" t="55701" r="23502"/>
          <a:stretch>
            <a:fillRect/>
          </a:stretch>
        </p:blipFill>
        <p:spPr>
          <a:xfrm rot="20164153">
            <a:off x="4537935" y="1909210"/>
            <a:ext cx="1287329" cy="837494"/>
          </a:xfrm>
          <a:prstGeom prst="rect">
            <a:avLst/>
          </a:prstGeom>
        </p:spPr>
      </p:pic>
      <p:cxnSp>
        <p:nvCxnSpPr>
          <p:cNvPr id="25" name="Straight Connector 24"/>
          <p:cNvCxnSpPr>
            <a:stCxn id="27" idx="1"/>
            <a:endCxn id="26" idx="1"/>
          </p:cNvCxnSpPr>
          <p:nvPr/>
        </p:nvCxnSpPr>
        <p:spPr>
          <a:xfrm rot="10800000" flipV="1">
            <a:off x="1889691" y="2589048"/>
            <a:ext cx="2703577" cy="146962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Multiply 25"/>
          <p:cNvSpPr/>
          <p:nvPr/>
        </p:nvSpPr>
        <p:spPr>
          <a:xfrm>
            <a:off x="1600197" y="3969829"/>
            <a:ext cx="381000" cy="3699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Monthly income (</a:t>
            </a:r>
            <a:r>
              <a:rPr lang="en-US" sz="2400" i="1" dirty="0" err="1" smtClean="0">
                <a:solidFill>
                  <a:schemeClr val="bg1"/>
                </a:solidFill>
              </a:rPr>
              <a:t>x</a:t>
            </a:r>
            <a:r>
              <a:rPr lang="en-US" sz="2400" i="1" dirty="0" smtClean="0">
                <a:solidFill>
                  <a:schemeClr val="bg1"/>
                </a:solidFill>
              </a:rPr>
              <a:t> 10000)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1363" y="5177135"/>
            <a:ext cx="3688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Years after university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55013" y="1111927"/>
            <a:ext cx="2360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</a:t>
            </a:r>
          </a:p>
          <a:p>
            <a:r>
              <a:rPr lang="en-US" dirty="0" smtClean="0"/>
              <a:t>6 years after </a:t>
            </a:r>
            <a:r>
              <a:rPr lang="en-US" dirty="0" err="1" smtClean="0"/>
              <a:t>uni</a:t>
            </a:r>
            <a:endParaRPr lang="en-US" dirty="0" smtClean="0"/>
          </a:p>
          <a:p>
            <a:r>
              <a:rPr lang="en-US" dirty="0" smtClean="0"/>
              <a:t>3 or more (</a:t>
            </a:r>
            <a:r>
              <a:rPr lang="en-US" dirty="0" err="1" smtClean="0"/>
              <a:t>x</a:t>
            </a:r>
            <a:r>
              <a:rPr lang="en-US" dirty="0" smtClean="0"/>
              <a:t> 10000)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" name="Group 44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69"/>
              <a:ext cx="2971800" cy="417262"/>
              <a:chOff x="2209800" y="4776635"/>
              <a:chExt cx="2971800" cy="41726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4724400" y="3538345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slope you can tell for every </a:t>
            </a:r>
          </a:p>
          <a:p>
            <a:r>
              <a:rPr lang="en-US" dirty="0" smtClean="0"/>
              <a:t>1 year after </a:t>
            </a:r>
            <a:r>
              <a:rPr lang="en-US" dirty="0" err="1" smtClean="0"/>
              <a:t>uni</a:t>
            </a:r>
          </a:p>
          <a:p>
            <a:r>
              <a:rPr lang="en-US" dirty="0" smtClean="0"/>
              <a:t>5000 </a:t>
            </a:r>
            <a:r>
              <a:rPr lang="en-US" dirty="0" err="1" smtClean="0"/>
              <a:t>kr</a:t>
            </a:r>
            <a:r>
              <a:rPr lang="en-US" dirty="0" smtClean="0"/>
              <a:t> more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733801" y="361595"/>
            <a:ext cx="4040412" cy="2610204"/>
            <a:chOff x="4951188" y="2297668"/>
            <a:chExt cx="4040412" cy="2610204"/>
          </a:xfrm>
        </p:grpSpPr>
        <p:grpSp>
          <p:nvGrpSpPr>
            <p:cNvPr id="52" name="Group 59"/>
            <p:cNvGrpSpPr/>
            <p:nvPr/>
          </p:nvGrpSpPr>
          <p:grpSpPr>
            <a:xfrm>
              <a:off x="4953000" y="2297668"/>
              <a:ext cx="4038600" cy="750332"/>
              <a:chOff x="4953000" y="2297668"/>
              <a:chExt cx="4038600" cy="750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49530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Slope =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.5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>
              <a:stCxn id="54" idx="1"/>
            </p:cNvCxnSpPr>
            <p:nvPr/>
          </p:nvCxnSpPr>
          <p:spPr>
            <a:xfrm rot="10800000" flipV="1">
              <a:off x="4951188" y="2623066"/>
              <a:ext cx="1813" cy="228480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889690" y="3668700"/>
            <a:ext cx="2148910" cy="646331"/>
            <a:chOff x="1889690" y="3668700"/>
            <a:chExt cx="2148910" cy="646331"/>
          </a:xfrm>
        </p:grpSpPr>
        <p:sp>
          <p:nvSpPr>
            <p:cNvPr id="61" name="TextBox 60"/>
            <p:cNvSpPr txBox="1"/>
            <p:nvPr/>
          </p:nvSpPr>
          <p:spPr>
            <a:xfrm>
              <a:off x="2637978" y="3668700"/>
              <a:ext cx="1400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the car starts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61" idx="1"/>
              <a:endCxn id="26" idx="1"/>
            </p:cNvCxnSpPr>
            <p:nvPr/>
          </p:nvCxnSpPr>
          <p:spPr>
            <a:xfrm rot="10800000" flipV="1">
              <a:off x="1889690" y="3991866"/>
              <a:ext cx="748288" cy="668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62000" y="5791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y</a:t>
            </a:r>
            <a:r>
              <a:rPr lang="en-US" dirty="0" smtClean="0"/>
              <a:t>-intercept tells us income when years after </a:t>
            </a:r>
            <a:r>
              <a:rPr lang="en-US" dirty="0" err="1" smtClean="0"/>
              <a:t>uni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-Slope tells how much income increases per year after </a:t>
            </a:r>
            <a:r>
              <a:rPr lang="en-US" dirty="0" err="1" smtClean="0"/>
              <a:t>uni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0" grpId="0"/>
      <p:bldP spid="6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rcRect l="24405" t="55701" r="23502"/>
          <a:stretch>
            <a:fillRect/>
          </a:stretch>
        </p:blipFill>
        <p:spPr>
          <a:xfrm rot="20164153">
            <a:off x="4537935" y="1909210"/>
            <a:ext cx="1287329" cy="837494"/>
          </a:xfrm>
          <a:prstGeom prst="rect">
            <a:avLst/>
          </a:prstGeom>
        </p:spPr>
      </p:pic>
      <p:cxnSp>
        <p:nvCxnSpPr>
          <p:cNvPr id="25" name="Straight Connector 24"/>
          <p:cNvCxnSpPr>
            <a:stCxn id="27" idx="1"/>
            <a:endCxn id="26" idx="1"/>
          </p:cNvCxnSpPr>
          <p:nvPr/>
        </p:nvCxnSpPr>
        <p:spPr>
          <a:xfrm rot="10800000" flipV="1">
            <a:off x="1889691" y="2589048"/>
            <a:ext cx="2703577" cy="146962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Multiply 25"/>
          <p:cNvSpPr/>
          <p:nvPr/>
        </p:nvSpPr>
        <p:spPr>
          <a:xfrm>
            <a:off x="1600197" y="3969829"/>
            <a:ext cx="381000" cy="3699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Monthly income (</a:t>
            </a:r>
            <a:r>
              <a:rPr lang="en-US" sz="2400" i="1" dirty="0" err="1" smtClean="0">
                <a:solidFill>
                  <a:schemeClr val="bg1"/>
                </a:solidFill>
              </a:rPr>
              <a:t>x</a:t>
            </a:r>
            <a:r>
              <a:rPr lang="en-US" sz="2400" i="1" dirty="0" smtClean="0">
                <a:solidFill>
                  <a:schemeClr val="bg1"/>
                </a:solidFill>
              </a:rPr>
              <a:t> 10000)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1363" y="5177135"/>
            <a:ext cx="3688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Years after university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55013" y="1111927"/>
            <a:ext cx="2360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</a:t>
            </a:r>
          </a:p>
          <a:p>
            <a:r>
              <a:rPr lang="en-US" dirty="0" smtClean="0"/>
              <a:t>6 years after </a:t>
            </a:r>
            <a:r>
              <a:rPr lang="en-US" dirty="0" err="1" smtClean="0"/>
              <a:t>uni</a:t>
            </a:r>
            <a:endParaRPr lang="en-US" dirty="0" smtClean="0"/>
          </a:p>
          <a:p>
            <a:r>
              <a:rPr lang="en-US" dirty="0" smtClean="0"/>
              <a:t>3 or more (</a:t>
            </a:r>
            <a:r>
              <a:rPr lang="en-US" dirty="0" err="1" smtClean="0"/>
              <a:t>x</a:t>
            </a:r>
            <a:r>
              <a:rPr lang="en-US" dirty="0" smtClean="0"/>
              <a:t> 10000)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" name="Group 44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69"/>
              <a:ext cx="2971800" cy="417262"/>
              <a:chOff x="2209800" y="4776635"/>
              <a:chExt cx="2971800" cy="41726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4724400" y="3538345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slope you can tell for every </a:t>
            </a:r>
          </a:p>
          <a:p>
            <a:r>
              <a:rPr lang="en-US" dirty="0" smtClean="0"/>
              <a:t>1 year after </a:t>
            </a:r>
            <a:r>
              <a:rPr lang="en-US" dirty="0" err="1" smtClean="0"/>
              <a:t>uni</a:t>
            </a:r>
          </a:p>
          <a:p>
            <a:r>
              <a:rPr lang="en-US" dirty="0" smtClean="0"/>
              <a:t>5000 </a:t>
            </a:r>
            <a:r>
              <a:rPr lang="en-US" dirty="0" err="1" smtClean="0"/>
              <a:t>kr</a:t>
            </a:r>
            <a:r>
              <a:rPr lang="en-US" dirty="0" smtClean="0"/>
              <a:t> more</a:t>
            </a:r>
          </a:p>
        </p:txBody>
      </p:sp>
      <p:grpSp>
        <p:nvGrpSpPr>
          <p:cNvPr id="24" name="Group 50"/>
          <p:cNvGrpSpPr/>
          <p:nvPr/>
        </p:nvGrpSpPr>
        <p:grpSpPr>
          <a:xfrm>
            <a:off x="3733801" y="361595"/>
            <a:ext cx="4040412" cy="2610204"/>
            <a:chOff x="4951188" y="2297668"/>
            <a:chExt cx="4040412" cy="2610204"/>
          </a:xfrm>
        </p:grpSpPr>
        <p:grpSp>
          <p:nvGrpSpPr>
            <p:cNvPr id="37" name="Group 59"/>
            <p:cNvGrpSpPr/>
            <p:nvPr/>
          </p:nvGrpSpPr>
          <p:grpSpPr>
            <a:xfrm>
              <a:off x="4953000" y="2297668"/>
              <a:ext cx="4038600" cy="750332"/>
              <a:chOff x="4953000" y="2297668"/>
              <a:chExt cx="4038600" cy="750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49530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Slope =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.5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>
              <a:stCxn id="54" idx="1"/>
            </p:cNvCxnSpPr>
            <p:nvPr/>
          </p:nvCxnSpPr>
          <p:spPr>
            <a:xfrm rot="10800000" flipV="1">
              <a:off x="4951188" y="2623066"/>
              <a:ext cx="1813" cy="228480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59"/>
          <p:cNvGrpSpPr/>
          <p:nvPr/>
        </p:nvGrpSpPr>
        <p:grpSpPr>
          <a:xfrm>
            <a:off x="1889690" y="3668700"/>
            <a:ext cx="2148910" cy="646331"/>
            <a:chOff x="1889690" y="3668700"/>
            <a:chExt cx="2148910" cy="646331"/>
          </a:xfrm>
        </p:grpSpPr>
        <p:sp>
          <p:nvSpPr>
            <p:cNvPr id="61" name="TextBox 60"/>
            <p:cNvSpPr txBox="1"/>
            <p:nvPr/>
          </p:nvSpPr>
          <p:spPr>
            <a:xfrm>
              <a:off x="2637978" y="3668700"/>
              <a:ext cx="1400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the car starts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61" idx="1"/>
              <a:endCxn id="26" idx="1"/>
            </p:cNvCxnSpPr>
            <p:nvPr/>
          </p:nvCxnSpPr>
          <p:spPr>
            <a:xfrm rot="10800000" flipV="1">
              <a:off x="1889690" y="3991866"/>
              <a:ext cx="748288" cy="668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668968" y="578227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y</a:t>
            </a:r>
            <a:r>
              <a:rPr lang="en-US" dirty="0" smtClean="0"/>
              <a:t>-intercept tells us baseline of outcome</a:t>
            </a:r>
          </a:p>
          <a:p>
            <a:r>
              <a:rPr lang="en-US" dirty="0" smtClean="0"/>
              <a:t>-Slope tells how much outcome changes due to the predictor (effect of predictor)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1371600"/>
            <a:ext cx="4800603" cy="4496588"/>
            <a:chOff x="4189413" y="1676401"/>
            <a:chExt cx="4800603" cy="449658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V="1">
            <a:off x="1296200" y="1752599"/>
            <a:ext cx="3428203" cy="1828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296200" y="2666999"/>
            <a:ext cx="3580600" cy="182880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slope, different </a:t>
            </a:r>
            <a:r>
              <a:rPr lang="en-US" dirty="0" err="1" smtClean="0"/>
              <a:t>y</a:t>
            </a:r>
            <a:r>
              <a:rPr lang="en-US" dirty="0" smtClean="0"/>
              <a:t>-intercept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half" idx="2"/>
          </p:nvPr>
        </p:nvSpPr>
        <p:spPr>
          <a:xfrm>
            <a:off x="5181602" y="1600200"/>
            <a:ext cx="350519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Different baseline</a:t>
            </a:r>
          </a:p>
          <a:p>
            <a:pPr lvl="1"/>
            <a:r>
              <a:rPr lang="en-US" dirty="0" smtClean="0"/>
              <a:t>Different things happen when no predictor variable</a:t>
            </a:r>
          </a:p>
          <a:p>
            <a:r>
              <a:rPr lang="en-US" dirty="0" smtClean="0"/>
              <a:t>Same effects</a:t>
            </a:r>
          </a:p>
          <a:p>
            <a:pPr lvl="1"/>
            <a:r>
              <a:rPr lang="en-US" dirty="0" smtClean="0"/>
              <a:t>Same thing happens when predictor variable added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20994" y="5193268"/>
            <a:ext cx="137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156372" y="2666999"/>
            <a:ext cx="137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Happiness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124200" y="4111613"/>
            <a:ext cx="761993" cy="3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124200" y="4416413"/>
            <a:ext cx="761993" cy="318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62400" y="3897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62400" y="4202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1371600"/>
            <a:ext cx="4800603" cy="4496588"/>
            <a:chOff x="4189413" y="1676401"/>
            <a:chExt cx="4800603" cy="449658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V="1">
            <a:off x="1296200" y="1752599"/>
            <a:ext cx="3428203" cy="1828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98581" y="3584586"/>
            <a:ext cx="3425822" cy="91121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</a:t>
            </a:r>
            <a:r>
              <a:rPr lang="en-US" dirty="0" err="1" smtClean="0"/>
              <a:t>y</a:t>
            </a:r>
            <a:r>
              <a:rPr lang="en-US" dirty="0" smtClean="0"/>
              <a:t>-intercept, different slope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half" idx="2"/>
          </p:nvPr>
        </p:nvSpPr>
        <p:spPr>
          <a:xfrm>
            <a:off x="5181602" y="1600200"/>
            <a:ext cx="350519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Same baseline</a:t>
            </a:r>
          </a:p>
          <a:p>
            <a:pPr lvl="1"/>
            <a:r>
              <a:rPr lang="en-US" dirty="0" smtClean="0"/>
              <a:t>Same thing happens when no predictor variable</a:t>
            </a:r>
          </a:p>
          <a:p>
            <a:r>
              <a:rPr lang="en-US" dirty="0" smtClean="0"/>
              <a:t>Different effects</a:t>
            </a:r>
          </a:p>
          <a:p>
            <a:pPr lvl="1"/>
            <a:r>
              <a:rPr lang="en-US" dirty="0" smtClean="0"/>
              <a:t>Different things happen when predictor variable added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20994" y="5193268"/>
            <a:ext cx="137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56372" y="2666999"/>
            <a:ext cx="137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Happiness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352800" y="3044813"/>
            <a:ext cx="761993" cy="3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352800" y="3349613"/>
            <a:ext cx="761993" cy="318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1000" y="2831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1000" y="3135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57400" y="5864212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slope for research: negative effect</a:t>
            </a:r>
          </a:p>
          <a:p>
            <a:r>
              <a:rPr lang="en-US" dirty="0" smtClean="0"/>
              <a:t>Happiness decreases with higher income</a:t>
            </a:r>
          </a:p>
          <a:p>
            <a:r>
              <a:rPr lang="en-US" dirty="0" smtClean="0"/>
              <a:t>Same as for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399"/>
            <a:ext cx="3505200" cy="25939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there a general way to relate the predictor, the outcome, the </a:t>
            </a:r>
            <a:r>
              <a:rPr lang="en-US" dirty="0" err="1" smtClean="0"/>
              <a:t>y</a:t>
            </a:r>
            <a:r>
              <a:rPr lang="en-US" dirty="0" smtClean="0"/>
              <a:t>-intercept, and the slope?</a:t>
            </a:r>
            <a:endParaRPr lang="en-US" i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191800" y="1485895"/>
            <a:ext cx="4572788" cy="4802188"/>
            <a:chOff x="4723612" y="1600200"/>
            <a:chExt cx="4572788" cy="4802188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23241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2551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2781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009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238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466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957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39235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1529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3807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6101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8379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50673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2951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5245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57523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980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6210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438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6667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6895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16200000">
            <a:off x="4304112" y="1485501"/>
            <a:ext cx="4572788" cy="4802188"/>
            <a:chOff x="4723612" y="1600200"/>
            <a:chExt cx="4572788" cy="4802188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23241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551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781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3009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238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3466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36957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39235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1529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3807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6101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8379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0673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52951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5524504" y="4001293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752304" y="4000501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9809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62103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64381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6667504" y="4000500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6895304" y="3999708"/>
              <a:ext cx="4800603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189413" y="1676401"/>
            <a:ext cx="4800603" cy="4496588"/>
            <a:chOff x="4189413" y="1676401"/>
            <a:chExt cx="4800603" cy="4496588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792787" y="5486399"/>
              <a:ext cx="3197229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Years after university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3387470" y="3314455"/>
              <a:ext cx="251699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Monthly income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Multiply 69"/>
          <p:cNvSpPr/>
          <p:nvPr/>
        </p:nvSpPr>
        <p:spPr>
          <a:xfrm>
            <a:off x="6022188" y="3886989"/>
            <a:ext cx="457200" cy="45321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7622388" y="2748775"/>
            <a:ext cx="457200" cy="45321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5107788" y="2743201"/>
            <a:ext cx="3199600" cy="20566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262736"/>
            <a:ext cx="3200400" cy="2061864"/>
          </a:xfrm>
        </p:spPr>
        <p:txBody>
          <a:bodyPr>
            <a:normAutofit/>
          </a:bodyPr>
          <a:lstStyle/>
          <a:p>
            <a:r>
              <a:rPr lang="en-US" dirty="0" smtClean="0"/>
              <a:t>Linear equation </a:t>
            </a:r>
          </a:p>
          <a:p>
            <a:pPr lvl="1"/>
            <a:r>
              <a:rPr lang="en-US" i="1" dirty="0" err="1"/>
              <a:t>y</a:t>
            </a:r>
            <a:r>
              <a:rPr lang="en-US" i="1" dirty="0" smtClean="0"/>
              <a:t> = </a:t>
            </a:r>
            <a:r>
              <a:rPr lang="en-US" i="1" dirty="0" err="1" smtClean="0"/>
              <a:t>mx</a:t>
            </a:r>
            <a:r>
              <a:rPr lang="en-US" i="1" dirty="0" smtClean="0"/>
              <a:t> + </a:t>
            </a:r>
            <a:r>
              <a:rPr lang="en-US" i="1" dirty="0" err="1" smtClean="0"/>
              <a:t>b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 animBg="1"/>
      <p:bldP spid="71" grpId="0" animBg="1"/>
      <p:bldP spid="7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-intercept = baseline; </a:t>
            </a:r>
            <a:r>
              <a:rPr lang="en-US" i="1" dirty="0" smtClean="0"/>
              <a:t>slope</a:t>
            </a:r>
            <a:r>
              <a:rPr lang="en-US" dirty="0" smtClean="0"/>
              <a:t> = effect</a:t>
            </a:r>
            <a:endParaRPr lang="en-US" i="1" dirty="0" smtClean="0"/>
          </a:p>
          <a:p>
            <a:r>
              <a:rPr lang="en-US" dirty="0" smtClean="0"/>
              <a:t>Linear equation – algebra </a:t>
            </a:r>
          </a:p>
          <a:p>
            <a:pPr lvl="1"/>
            <a:r>
              <a:rPr lang="en-US" i="1" dirty="0" err="1" smtClean="0"/>
              <a:t>y</a:t>
            </a:r>
            <a:r>
              <a:rPr lang="en-US" i="1" dirty="0" smtClean="0"/>
              <a:t> = </a:t>
            </a:r>
            <a:r>
              <a:rPr lang="en-US" i="1" dirty="0" err="1" smtClean="0"/>
              <a:t>mx</a:t>
            </a:r>
            <a:r>
              <a:rPr lang="en-US" i="1" dirty="0" smtClean="0"/>
              <a:t> + </a:t>
            </a:r>
            <a:r>
              <a:rPr lang="en-US" i="1" dirty="0" err="1" smtClean="0"/>
              <a:t>b</a:t>
            </a:r>
            <a:endParaRPr lang="en-US" i="1" dirty="0" smtClean="0"/>
          </a:p>
          <a:p>
            <a:pPr lvl="1"/>
            <a:r>
              <a:rPr lang="en-US" i="1" dirty="0" smtClean="0"/>
              <a:t>outcome = </a:t>
            </a:r>
            <a:r>
              <a:rPr lang="en-US" i="1" dirty="0" err="1" smtClean="0"/>
              <a:t>slope(predictor</a:t>
            </a:r>
            <a:r>
              <a:rPr lang="en-US" i="1" dirty="0" smtClean="0"/>
              <a:t>) + </a:t>
            </a:r>
            <a:r>
              <a:rPr lang="en-US" i="1" dirty="0" err="1" smtClean="0"/>
              <a:t>y</a:t>
            </a:r>
            <a:r>
              <a:rPr lang="en-US" i="1" dirty="0" smtClean="0"/>
              <a:t>-</a:t>
            </a:r>
            <a:r>
              <a:rPr lang="en-US" dirty="0" smtClean="0"/>
              <a:t>intercept</a:t>
            </a:r>
          </a:p>
          <a:p>
            <a:r>
              <a:rPr lang="en-US" dirty="0" smtClean="0"/>
              <a:t>Linear model – regression</a:t>
            </a:r>
          </a:p>
          <a:p>
            <a:pPr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endParaRPr lang="en-US" i="1" dirty="0" smtClean="0"/>
          </a:p>
          <a:p>
            <a:pPr lvl="1"/>
            <a:r>
              <a:rPr lang="en-US" i="1" dirty="0" smtClean="0"/>
              <a:t>Same as  saying</a:t>
            </a:r>
            <a:r>
              <a:rPr lang="en-US" dirty="0" smtClean="0"/>
              <a:t> (</a:t>
            </a:r>
            <a:r>
              <a:rPr lang="en-US" i="1" dirty="0" err="1" smtClean="0"/>
              <a:t>y</a:t>
            </a:r>
            <a:r>
              <a:rPr lang="en-US" i="1" dirty="0" smtClean="0"/>
              <a:t> = </a:t>
            </a:r>
            <a:r>
              <a:rPr lang="en-US" i="1" dirty="0" err="1" smtClean="0"/>
              <a:t>b</a:t>
            </a:r>
            <a:r>
              <a:rPr lang="en-US" i="1" dirty="0" smtClean="0"/>
              <a:t> +</a:t>
            </a:r>
            <a:r>
              <a:rPr lang="en-US" i="1" dirty="0" err="1" smtClean="0"/>
              <a:t>mx</a:t>
            </a:r>
            <a:r>
              <a:rPr lang="en-US" dirty="0" smtClean="0"/>
              <a:t>)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5943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How’s that the same?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Revision…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study</a:t>
            </a:r>
          </a:p>
          <a:p>
            <a:pPr lvl="1"/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Quasi-experimental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1524000"/>
            <a:ext cx="60089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i="1" dirty="0" smtClean="0"/>
              <a:t>Y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= b</a:t>
            </a:r>
            <a:r>
              <a:rPr lang="en-US" sz="6000" i="1" baseline="-25000" dirty="0" smtClean="0"/>
              <a:t>0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1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+</a:t>
            </a:r>
            <a:r>
              <a:rPr lang="en-US" sz="6000" i="1" dirty="0" err="1" smtClean="0"/>
              <a:t>ε</a:t>
            </a:r>
            <a:r>
              <a:rPr lang="en-US" sz="6000" i="1" baseline="-25000" dirty="0" err="1" smtClean="0"/>
              <a:t>i</a:t>
            </a:r>
            <a:endParaRPr lang="en-US" sz="6000" i="1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214414" y="1600200"/>
            <a:ext cx="1600200" cy="3005793"/>
            <a:chOff x="1600200" y="2032337"/>
            <a:chExt cx="1600200" cy="3005793"/>
          </a:xfrm>
        </p:grpSpPr>
        <p:sp>
          <p:nvSpPr>
            <p:cNvPr id="6" name="Oval 5"/>
            <p:cNvSpPr/>
            <p:nvPr/>
          </p:nvSpPr>
          <p:spPr>
            <a:xfrm>
              <a:off x="1600200" y="2032337"/>
              <a:ext cx="1295400" cy="10156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endCxn id="6" idx="4"/>
            </p:cNvCxnSpPr>
            <p:nvPr/>
          </p:nvCxnSpPr>
          <p:spPr>
            <a:xfrm rot="5400000" flipH="1" flipV="1">
              <a:off x="1695450" y="3562350"/>
              <a:ext cx="1066800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00200" y="41148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Score on independent variable.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71736" y="1571612"/>
            <a:ext cx="1600200" cy="3657600"/>
            <a:chOff x="1600200" y="2032337"/>
            <a:chExt cx="1600200" cy="2728794"/>
          </a:xfrm>
        </p:grpSpPr>
        <p:sp>
          <p:nvSpPr>
            <p:cNvPr id="14" name="Oval 13"/>
            <p:cNvSpPr/>
            <p:nvPr/>
          </p:nvSpPr>
          <p:spPr>
            <a:xfrm>
              <a:off x="1600200" y="2032337"/>
              <a:ext cx="12954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14" idx="4"/>
            </p:cNvCxnSpPr>
            <p:nvPr/>
          </p:nvCxnSpPr>
          <p:spPr>
            <a:xfrm rot="5400000" flipH="1" flipV="1">
              <a:off x="1646650" y="3448236"/>
              <a:ext cx="1164402" cy="380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00200" y="41148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r>
                <a:rPr lang="en-US" dirty="0" smtClean="0"/>
                <a:t>-intercept:</a:t>
              </a:r>
            </a:p>
            <a:p>
              <a:r>
                <a:rPr lang="en-US" dirty="0" smtClean="0"/>
                <a:t>baseline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43240" y="1524001"/>
            <a:ext cx="1600200" cy="5082302"/>
            <a:chOff x="1066800" y="2032335"/>
            <a:chExt cx="1600200" cy="3791708"/>
          </a:xfrm>
        </p:grpSpPr>
        <p:sp>
          <p:nvSpPr>
            <p:cNvPr id="23" name="Oval 22"/>
            <p:cNvSpPr/>
            <p:nvPr/>
          </p:nvSpPr>
          <p:spPr>
            <a:xfrm>
              <a:off x="1600200" y="2032335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5" idx="0"/>
              <a:endCxn id="23" idx="4"/>
            </p:cNvCxnSpPr>
            <p:nvPr/>
          </p:nvCxnSpPr>
          <p:spPr>
            <a:xfrm rot="5400000" flipH="1" flipV="1">
              <a:off x="978530" y="3773453"/>
              <a:ext cx="2043441" cy="266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66800" y="4928524"/>
              <a:ext cx="1600200" cy="89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slope:</a:t>
              </a:r>
            </a:p>
            <a:p>
              <a:pPr algn="ctr"/>
              <a:r>
                <a:rPr lang="en-US" dirty="0" smtClean="0"/>
                <a:t>Effect</a:t>
              </a:r>
            </a:p>
            <a:p>
              <a:pPr algn="ctr"/>
              <a:r>
                <a:rPr lang="en-US" dirty="0" smtClean="0"/>
                <a:t>Regression</a:t>
              </a:r>
            </a:p>
            <a:p>
              <a:pPr algn="ctr"/>
              <a:r>
                <a:rPr lang="en-US" dirty="0" smtClean="0"/>
                <a:t>coefficient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86248" y="1549063"/>
            <a:ext cx="1600200" cy="5114330"/>
            <a:chOff x="1447800" y="2032337"/>
            <a:chExt cx="1600200" cy="3815604"/>
          </a:xfrm>
        </p:grpSpPr>
        <p:sp>
          <p:nvSpPr>
            <p:cNvPr id="33" name="Oval 32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5" idx="0"/>
              <a:endCxn id="33" idx="4"/>
            </p:cNvCxnSpPr>
            <p:nvPr/>
          </p:nvCxnSpPr>
          <p:spPr>
            <a:xfrm rot="16200000" flipV="1">
              <a:off x="1091853" y="4003032"/>
              <a:ext cx="2273996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47800" y="5159080"/>
              <a:ext cx="1600200" cy="68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Score on</a:t>
              </a:r>
            </a:p>
            <a:p>
              <a:pPr algn="ctr"/>
              <a:r>
                <a:rPr lang="en-US" dirty="0" smtClean="0"/>
                <a:t>dependent variable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86380" y="1588532"/>
            <a:ext cx="1600200" cy="2874172"/>
            <a:chOff x="1447801" y="2032337"/>
            <a:chExt cx="1600200" cy="2144309"/>
          </a:xfrm>
        </p:grpSpPr>
        <p:sp>
          <p:nvSpPr>
            <p:cNvPr id="40" name="Oval 39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42" idx="0"/>
              <a:endCxn id="40" idx="4"/>
            </p:cNvCxnSpPr>
            <p:nvPr/>
          </p:nvCxnSpPr>
          <p:spPr>
            <a:xfrm rot="16200000" flipV="1">
              <a:off x="1720842" y="3374043"/>
              <a:ext cx="1016019" cy="381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447801" y="3901102"/>
              <a:ext cx="1600200" cy="275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error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29256" y="4093373"/>
            <a:ext cx="2171702" cy="2512929"/>
            <a:chOff x="6172200" y="4093373"/>
            <a:chExt cx="2171702" cy="2512929"/>
          </a:xfrm>
        </p:grpSpPr>
        <p:sp>
          <p:nvSpPr>
            <p:cNvPr id="44" name="TextBox 43"/>
            <p:cNvSpPr txBox="1"/>
            <p:nvPr/>
          </p:nvSpPr>
          <p:spPr>
            <a:xfrm>
              <a:off x="6896103" y="5282863"/>
              <a:ext cx="14477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This is new, what’s this?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72200" y="4093373"/>
              <a:ext cx="1524001" cy="554827"/>
            </a:xfrm>
            <a:prstGeom prst="rect">
              <a:avLst/>
            </a:prstGeom>
            <a:noFill/>
            <a:ln w="349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4" idx="1"/>
              <a:endCxn id="45" idx="2"/>
            </p:cNvCxnSpPr>
            <p:nvPr/>
          </p:nvCxnSpPr>
          <p:spPr>
            <a:xfrm rot="10800000" flipH="1">
              <a:off x="6896103" y="4648201"/>
              <a:ext cx="38098" cy="1296383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9601" y="152400"/>
            <a:ext cx="8380416" cy="6020589"/>
            <a:chOff x="4189413" y="1676401"/>
            <a:chExt cx="4800603" cy="449658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92787" y="5486399"/>
              <a:ext cx="2742411" cy="34480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Perceived attractiveness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3387470" y="3413058"/>
              <a:ext cx="2516996" cy="26445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Viewing duration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33800" y="533400"/>
            <a:ext cx="3276600" cy="3886199"/>
            <a:chOff x="3733800" y="533400"/>
            <a:chExt cx="3276600" cy="3886199"/>
          </a:xfrm>
        </p:grpSpPr>
        <p:sp>
          <p:nvSpPr>
            <p:cNvPr id="26" name="Oval 25"/>
            <p:cNvSpPr/>
            <p:nvPr/>
          </p:nvSpPr>
          <p:spPr>
            <a:xfrm>
              <a:off x="3733800" y="2971801"/>
              <a:ext cx="228600" cy="22859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3657601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95800" y="4191000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096000" y="2438401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781800" y="533400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211415" y="969664"/>
            <a:ext cx="5637185" cy="3449935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39000" y="1524000"/>
            <a:ext cx="175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of linear relationship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y</a:t>
            </a:r>
            <a:r>
              <a:rPr lang="en-US" dirty="0" smtClean="0"/>
              <a:t> = 1x + 1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19400" y="6167665"/>
            <a:ext cx="617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-Real data doesn’t follow an exact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Tells you the difference between your linear model and your real data</a:t>
            </a:r>
          </a:p>
          <a:p>
            <a:r>
              <a:rPr lang="en-US" dirty="0" smtClean="0"/>
              <a:t>Tells you how well your model </a:t>
            </a:r>
            <a:r>
              <a:rPr lang="en-US" i="1" dirty="0" smtClean="0">
                <a:solidFill>
                  <a:srgbClr val="FF0000"/>
                </a:solidFill>
              </a:rPr>
              <a:t>explains </a:t>
            </a:r>
            <a:r>
              <a:rPr lang="en-US" dirty="0" smtClean="0"/>
              <a:t>the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Tells you how well your model </a:t>
            </a:r>
            <a:r>
              <a:rPr lang="en-US" i="1" dirty="0" smtClean="0">
                <a:solidFill>
                  <a:srgbClr val="FF0000"/>
                </a:solidFill>
              </a:rPr>
              <a:t>fits </a:t>
            </a:r>
            <a:r>
              <a:rPr lang="en-US" dirty="0" smtClean="0"/>
              <a:t>the data</a:t>
            </a:r>
          </a:p>
          <a:p>
            <a:r>
              <a:rPr lang="en-US" dirty="0" smtClean="0"/>
              <a:t>Error term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447801" y="152401"/>
            <a:ext cx="6781799" cy="4894050"/>
            <a:chOff x="609601" y="152400"/>
            <a:chExt cx="8380416" cy="6020589"/>
          </a:xfrm>
        </p:grpSpPr>
        <p:grpSp>
          <p:nvGrpSpPr>
            <p:cNvPr id="2" name="Group 3"/>
            <p:cNvGrpSpPr/>
            <p:nvPr/>
          </p:nvGrpSpPr>
          <p:grpSpPr>
            <a:xfrm>
              <a:off x="609601" y="152400"/>
              <a:ext cx="8380416" cy="6020589"/>
              <a:chOff x="4189413" y="1676401"/>
              <a:chExt cx="4800603" cy="44965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4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57799" y="3767146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211415" y="969664"/>
              <a:ext cx="5637185" cy="34499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588220" y="5029200"/>
            <a:ext cx="60089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i="1" dirty="0" smtClean="0"/>
              <a:t>Y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= b</a:t>
            </a:r>
            <a:r>
              <a:rPr lang="en-US" sz="6000" i="1" baseline="-25000" dirty="0" smtClean="0"/>
              <a:t>0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1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+</a:t>
            </a:r>
            <a:r>
              <a:rPr lang="en-US" sz="6000" i="1" dirty="0" err="1" smtClean="0"/>
              <a:t>ε</a:t>
            </a:r>
            <a:r>
              <a:rPr lang="en-US" sz="6000" i="1" baseline="-25000" dirty="0" err="1" smtClean="0"/>
              <a:t>i</a:t>
            </a:r>
            <a:endParaRPr lang="en-US" sz="6000" i="1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95400" y="3368088"/>
            <a:ext cx="1448659" cy="461665"/>
            <a:chOff x="1295400" y="3368088"/>
            <a:chExt cx="1448659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1295400" y="3368088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b</a:t>
              </a:r>
              <a:r>
                <a:rPr lang="en-US" sz="2400" i="1" baseline="-25000" dirty="0" smtClean="0"/>
                <a:t>0</a:t>
              </a:r>
              <a:endParaRPr lang="en-US" sz="2400" i="1" dirty="0"/>
            </a:p>
          </p:txBody>
        </p:sp>
        <p:cxnSp>
          <p:nvCxnSpPr>
            <p:cNvPr id="41" name="Straight Connector 40"/>
            <p:cNvCxnSpPr>
              <a:stCxn id="35" idx="3"/>
            </p:cNvCxnSpPr>
            <p:nvPr/>
          </p:nvCxnSpPr>
          <p:spPr>
            <a:xfrm>
              <a:off x="1828800" y="3598921"/>
              <a:ext cx="915259" cy="22224"/>
            </a:xfrm>
            <a:prstGeom prst="line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981200" y="2895600"/>
            <a:ext cx="3228126" cy="461665"/>
            <a:chOff x="1981200" y="2895600"/>
            <a:chExt cx="3228126" cy="461665"/>
          </a:xfrm>
        </p:grpSpPr>
        <p:sp>
          <p:nvSpPr>
            <p:cNvPr id="36" name="TextBox 35"/>
            <p:cNvSpPr txBox="1"/>
            <p:nvPr/>
          </p:nvSpPr>
          <p:spPr>
            <a:xfrm>
              <a:off x="19812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3</a:t>
              </a:r>
              <a:endParaRPr lang="en-US" sz="2400" i="1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499478" y="3176441"/>
              <a:ext cx="2709848" cy="1588"/>
            </a:xfrm>
            <a:prstGeom prst="line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105400" y="3277394"/>
            <a:ext cx="533400" cy="1370806"/>
            <a:chOff x="5105400" y="3277394"/>
            <a:chExt cx="533400" cy="1370806"/>
          </a:xfrm>
        </p:grpSpPr>
        <p:sp>
          <p:nvSpPr>
            <p:cNvPr id="37" name="TextBox 36"/>
            <p:cNvSpPr txBox="1"/>
            <p:nvPr/>
          </p:nvSpPr>
          <p:spPr>
            <a:xfrm>
              <a:off x="5105400" y="41865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3</a:t>
              </a:r>
              <a:endParaRPr lang="en-US" sz="2400" i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5017864" y="3581848"/>
              <a:ext cx="610495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321523" y="2052935"/>
            <a:ext cx="3136677" cy="1003000"/>
            <a:chOff x="5321523" y="2052935"/>
            <a:chExt cx="3136677" cy="1003000"/>
          </a:xfrm>
        </p:grpSpPr>
        <p:sp>
          <p:nvSpPr>
            <p:cNvPr id="39" name="TextBox 38"/>
            <p:cNvSpPr txBox="1"/>
            <p:nvPr/>
          </p:nvSpPr>
          <p:spPr>
            <a:xfrm>
              <a:off x="7924800" y="20529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ε</a:t>
              </a:r>
              <a:r>
                <a:rPr lang="en-US" sz="2400" i="1" baseline="-25000" dirty="0" smtClean="0"/>
                <a:t>3</a:t>
              </a:r>
              <a:endParaRPr lang="en-US" sz="2400" i="1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 flipH="1" flipV="1">
              <a:off x="4826439" y="2559263"/>
              <a:ext cx="991756" cy="1588"/>
            </a:xfrm>
            <a:prstGeom prst="line">
              <a:avLst/>
            </a:prstGeom>
            <a:ln w="508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0800000">
              <a:off x="5394320" y="2444251"/>
              <a:ext cx="2530481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305916" y="685800"/>
            <a:ext cx="1152284" cy="461665"/>
            <a:chOff x="7305916" y="685800"/>
            <a:chExt cx="1152284" cy="461665"/>
          </a:xfrm>
        </p:grpSpPr>
        <p:sp>
          <p:nvSpPr>
            <p:cNvPr id="38" name="TextBox 37"/>
            <p:cNvSpPr txBox="1"/>
            <p:nvPr/>
          </p:nvSpPr>
          <p:spPr>
            <a:xfrm>
              <a:off x="7924800" y="6858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b</a:t>
              </a:r>
              <a:r>
                <a:rPr lang="en-US" sz="2400" i="1" baseline="-25000" dirty="0" smtClean="0"/>
                <a:t>1</a:t>
              </a:r>
              <a:endParaRPr lang="en-US" sz="24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10800000">
              <a:off x="7305916" y="816743"/>
              <a:ext cx="618884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4162340" y="6044863"/>
            <a:ext cx="123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i</a:t>
            </a:r>
            <a:r>
              <a:rPr lang="en-US" sz="2800" i="1" dirty="0" smtClean="0"/>
              <a:t> = </a:t>
            </a:r>
            <a:r>
              <a:rPr lang="en-US" sz="2800" dirty="0" smtClean="0"/>
              <a:t>3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7305916" y="2630269"/>
            <a:ext cx="14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-Model error</a:t>
            </a:r>
          </a:p>
          <a:p>
            <a:r>
              <a:rPr lang="en-US" dirty="0" smtClean="0"/>
              <a:t>-Residual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Tells you how well your model </a:t>
            </a:r>
            <a:r>
              <a:rPr lang="en-US" i="1" dirty="0" smtClean="0">
                <a:solidFill>
                  <a:srgbClr val="FF0000"/>
                </a:solidFill>
              </a:rPr>
              <a:t>fits </a:t>
            </a:r>
            <a:r>
              <a:rPr lang="en-US" dirty="0" smtClean="0"/>
              <a:t>the data</a:t>
            </a:r>
          </a:p>
          <a:p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r>
              <a:rPr lang="en-US" dirty="0" smtClean="0"/>
              <a:t> tells you how well data point </a:t>
            </a:r>
            <a:r>
              <a:rPr lang="en-US" i="1" dirty="0" smtClean="0"/>
              <a:t>i</a:t>
            </a:r>
            <a:r>
              <a:rPr lang="en-US" dirty="0" smtClean="0"/>
              <a:t> follows the model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Adding up the </a:t>
            </a:r>
            <a:r>
              <a:rPr lang="en-US" i="1" dirty="0" err="1" smtClean="0"/>
              <a:t>ε</a:t>
            </a:r>
            <a:r>
              <a:rPr lang="en-US" dirty="0" err="1" smtClean="0"/>
              <a:t>’s</a:t>
            </a:r>
            <a:r>
              <a:rPr lang="en-US" dirty="0" smtClean="0"/>
              <a:t>for each point tells you how well all the data follows the model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 can’t </a:t>
            </a:r>
            <a:r>
              <a:rPr lang="en-US" i="1" dirty="0" smtClean="0">
                <a:solidFill>
                  <a:srgbClr val="000000"/>
                </a:solidFill>
              </a:rPr>
              <a:t>just</a:t>
            </a:r>
            <a:r>
              <a:rPr lang="en-US" dirty="0" smtClean="0">
                <a:solidFill>
                  <a:srgbClr val="000000"/>
                </a:solidFill>
              </a:rPr>
              <a:t> add, the signs will cancel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447801" y="152401"/>
            <a:ext cx="6781799" cy="4894050"/>
            <a:chOff x="609601" y="152400"/>
            <a:chExt cx="8380416" cy="6020589"/>
          </a:xfrm>
        </p:grpSpPr>
        <p:grpSp>
          <p:nvGrpSpPr>
            <p:cNvPr id="3" name="Group 3"/>
            <p:cNvGrpSpPr/>
            <p:nvPr/>
          </p:nvGrpSpPr>
          <p:grpSpPr>
            <a:xfrm>
              <a:off x="609601" y="152400"/>
              <a:ext cx="8380416" cy="6020589"/>
              <a:chOff x="4189413" y="1676401"/>
              <a:chExt cx="4800603" cy="44965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4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57799" y="3767146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211415" y="969664"/>
              <a:ext cx="5637185" cy="34499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588220" y="5029200"/>
            <a:ext cx="60089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i="1" dirty="0" smtClean="0"/>
              <a:t>Y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= b</a:t>
            </a:r>
            <a:r>
              <a:rPr lang="en-US" sz="6000" i="1" baseline="-25000" dirty="0" smtClean="0"/>
              <a:t>0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1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+</a:t>
            </a:r>
            <a:r>
              <a:rPr lang="en-US" sz="6000" i="1" dirty="0" err="1" smtClean="0"/>
              <a:t>ε</a:t>
            </a:r>
            <a:r>
              <a:rPr lang="en-US" sz="6000" i="1" baseline="-25000" dirty="0" err="1" smtClean="0"/>
              <a:t>i</a:t>
            </a:r>
            <a:endParaRPr lang="en-US" sz="6000" i="1" dirty="0" smtClean="0"/>
          </a:p>
        </p:txBody>
      </p:sp>
      <p:cxnSp>
        <p:nvCxnSpPr>
          <p:cNvPr id="51" name="Straight Connector 50"/>
          <p:cNvCxnSpPr/>
          <p:nvPr/>
        </p:nvCxnSpPr>
        <p:spPr>
          <a:xfrm rot="5400000" flipH="1" flipV="1">
            <a:off x="4153116" y="2932328"/>
            <a:ext cx="991756" cy="1588"/>
          </a:xfrm>
          <a:prstGeom prst="line">
            <a:avLst/>
          </a:prstGeom>
          <a:ln w="508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6111899" y="1004910"/>
            <a:ext cx="731791" cy="1588"/>
          </a:xfrm>
          <a:prstGeom prst="line">
            <a:avLst/>
          </a:prstGeom>
          <a:ln w="508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3943647" y="2720207"/>
            <a:ext cx="181465" cy="1590"/>
          </a:xfrm>
          <a:prstGeom prst="line">
            <a:avLst/>
          </a:prstGeom>
          <a:ln w="508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76572" y="762000"/>
            <a:ext cx="4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04772" y="2526268"/>
            <a:ext cx="4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10200" y="2590800"/>
            <a:ext cx="4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648200" y="2782669"/>
            <a:ext cx="4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072628" y="1641326"/>
            <a:ext cx="4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5778059" y="1843529"/>
            <a:ext cx="334258" cy="1588"/>
          </a:xfrm>
          <a:prstGeom prst="line">
            <a:avLst/>
          </a:prstGeom>
          <a:ln w="508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4826439" y="2559263"/>
            <a:ext cx="991756" cy="1588"/>
          </a:xfrm>
          <a:prstGeom prst="line">
            <a:avLst/>
          </a:prstGeom>
          <a:ln w="508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Tells you how well your model </a:t>
            </a:r>
            <a:r>
              <a:rPr lang="en-US" i="1" dirty="0" smtClean="0">
                <a:solidFill>
                  <a:srgbClr val="FF0000"/>
                </a:solidFill>
              </a:rPr>
              <a:t>fits </a:t>
            </a:r>
            <a:r>
              <a:rPr lang="en-US" dirty="0" smtClean="0"/>
              <a:t>the data</a:t>
            </a:r>
          </a:p>
          <a:p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r>
              <a:rPr lang="en-US" dirty="0" smtClean="0"/>
              <a:t> tells you how well data point </a:t>
            </a:r>
            <a:r>
              <a:rPr lang="en-US" i="1" dirty="0" smtClean="0"/>
              <a:t>i</a:t>
            </a:r>
            <a:r>
              <a:rPr lang="en-US" dirty="0" smtClean="0"/>
              <a:t> follows the model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Adding up the </a:t>
            </a:r>
            <a:r>
              <a:rPr lang="en-US" i="1" dirty="0" err="1" smtClean="0"/>
              <a:t>ε</a:t>
            </a:r>
            <a:r>
              <a:rPr lang="en-US" dirty="0" err="1" smtClean="0"/>
              <a:t>’s</a:t>
            </a:r>
            <a:r>
              <a:rPr lang="en-US" dirty="0" smtClean="0"/>
              <a:t>for each point tells you how well all the data follows the model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 can’t </a:t>
            </a:r>
            <a:r>
              <a:rPr lang="en-US" i="1" dirty="0" smtClean="0">
                <a:solidFill>
                  <a:srgbClr val="000000"/>
                </a:solidFill>
              </a:rPr>
              <a:t>just</a:t>
            </a:r>
            <a:r>
              <a:rPr lang="en-US" dirty="0" smtClean="0">
                <a:solidFill>
                  <a:srgbClr val="000000"/>
                </a:solidFill>
              </a:rPr>
              <a:t> add, the signs will cancel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922837"/>
            <a:ext cx="8229600" cy="147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the same as for standard deviation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Take the </a:t>
            </a:r>
            <a:r>
              <a:rPr lang="en-US" sz="3200" i="1" dirty="0" smtClean="0">
                <a:solidFill>
                  <a:srgbClr val="FF0000"/>
                </a:solidFill>
              </a:rPr>
              <a:t>sum of the squared residuals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</a:t>
            </a:r>
            <a:r>
              <a:rPr lang="en-US" b="1" baseline="-25000" dirty="0" smtClean="0"/>
              <a:t>M </a:t>
            </a:r>
            <a:r>
              <a:rPr lang="en-US" dirty="0" smtClean="0"/>
              <a:t>(model sums of squares)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618904"/>
            <a:ext cx="2766043" cy="2394225"/>
            <a:chOff x="5904004" y="1603710"/>
            <a:chExt cx="2540655" cy="2151096"/>
          </a:xfrm>
        </p:grpSpPr>
        <p:grpSp>
          <p:nvGrpSpPr>
            <p:cNvPr id="5" name="Group 29"/>
            <p:cNvGrpSpPr/>
            <p:nvPr/>
          </p:nvGrpSpPr>
          <p:grpSpPr>
            <a:xfrm>
              <a:off x="5904004" y="1603710"/>
              <a:ext cx="2540655" cy="2151096"/>
              <a:chOff x="609601" y="152177"/>
              <a:chExt cx="8380416" cy="6019991"/>
            </a:xfrm>
          </p:grpSpPr>
          <p:grpSp>
            <p:nvGrpSpPr>
              <p:cNvPr id="7" name="Group 2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23"/>
              <p:cNvGrpSpPr/>
              <p:nvPr/>
            </p:nvGrpSpPr>
            <p:grpSpPr>
              <a:xfrm>
                <a:off x="3733800" y="533400"/>
                <a:ext cx="3276600" cy="3886199"/>
                <a:chOff x="3733800" y="533400"/>
                <a:chExt cx="3276600" cy="3886199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3733800" y="29718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257800" y="36576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 flipV="1">
              <a:off x="6389621" y="1867626"/>
              <a:ext cx="1763779" cy="1307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75244" y="416328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 smtClean="0"/>
              <a:t>M</a:t>
            </a:r>
            <a:endParaRPr lang="en-US" dirty="0" smtClean="0"/>
          </a:p>
          <a:p>
            <a:pPr marL="0" lvl="1"/>
            <a:r>
              <a:rPr lang="en-US" dirty="0" smtClean="0"/>
              <a:t>	= combined squared distance of all the data points from the line representing the model </a:t>
            </a: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endParaRPr lang="en-US" i="1" dirty="0" smtClean="0"/>
          </a:p>
          <a:p>
            <a:pPr marL="0" lvl="1"/>
            <a:r>
              <a:rPr lang="en-US" i="1" baseline="-25000" dirty="0" err="1" smtClean="0"/>
              <a:t>i</a:t>
            </a:r>
            <a:r>
              <a:rPr lang="en-US" i="1" dirty="0" smtClean="0"/>
              <a:t>= </a:t>
            </a:r>
            <a:r>
              <a:rPr lang="en-US" dirty="0" smtClean="0"/>
              <a:t>combined error of all the data points considering the influence of the predictor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18644" y="2528163"/>
            <a:ext cx="4320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dirty="0" smtClean="0"/>
              <a:t>A measure of how good the model is</a:t>
            </a:r>
          </a:p>
          <a:p>
            <a:pPr>
              <a:buFontTx/>
              <a:buChar char="-"/>
            </a:pPr>
            <a:r>
              <a:rPr lang="en-US" b="1" dirty="0" smtClean="0"/>
              <a:t>But what does good mean?</a:t>
            </a:r>
          </a:p>
          <a:p>
            <a:pPr>
              <a:buFontTx/>
              <a:buChar char="-"/>
            </a:pPr>
            <a:r>
              <a:rPr lang="en-US" b="1" dirty="0" smtClean="0"/>
              <a:t>Good relative to what?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447801" y="152401"/>
            <a:ext cx="6781799" cy="4894050"/>
            <a:chOff x="609601" y="152400"/>
            <a:chExt cx="8380416" cy="6020589"/>
          </a:xfrm>
        </p:grpSpPr>
        <p:grpSp>
          <p:nvGrpSpPr>
            <p:cNvPr id="3" name="Group 3"/>
            <p:cNvGrpSpPr/>
            <p:nvPr/>
          </p:nvGrpSpPr>
          <p:grpSpPr>
            <a:xfrm>
              <a:off x="609601" y="152400"/>
              <a:ext cx="8380416" cy="6020589"/>
              <a:chOff x="4189413" y="1676401"/>
              <a:chExt cx="4800603" cy="44965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4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57799" y="3767146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211415" y="969664"/>
              <a:ext cx="5637185" cy="34499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8600" y="50292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 smtClean="0"/>
              <a:t>Linear models can be better or worse fits to the data</a:t>
            </a:r>
          </a:p>
          <a:p>
            <a:pPr lvl="1">
              <a:buFontTx/>
              <a:buChar char="-"/>
            </a:pPr>
            <a:r>
              <a:rPr lang="en-US" sz="2400" dirty="0" smtClean="0"/>
              <a:t>The best model is the one with the lowest error term simultaneously for each data point</a:t>
            </a:r>
          </a:p>
          <a:p>
            <a:pPr lvl="1">
              <a:buFontTx/>
              <a:buChar char="-"/>
            </a:pPr>
            <a:r>
              <a:rPr lang="en-US" sz="2400" i="1" dirty="0" smtClean="0">
                <a:solidFill>
                  <a:srgbClr val="FF0000"/>
                </a:solidFill>
              </a:rPr>
              <a:t>Line of best fit, regression line, least squared line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44059" y="2010658"/>
            <a:ext cx="4561857" cy="1265942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4059" y="1562303"/>
            <a:ext cx="4561857" cy="60075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44059" y="563609"/>
            <a:ext cx="4190141" cy="3984371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447801" y="152401"/>
            <a:ext cx="6781799" cy="4894050"/>
            <a:chOff x="609601" y="152400"/>
            <a:chExt cx="8380416" cy="6020589"/>
          </a:xfrm>
        </p:grpSpPr>
        <p:grpSp>
          <p:nvGrpSpPr>
            <p:cNvPr id="3" name="Group 3"/>
            <p:cNvGrpSpPr/>
            <p:nvPr/>
          </p:nvGrpSpPr>
          <p:grpSpPr>
            <a:xfrm>
              <a:off x="609601" y="152400"/>
              <a:ext cx="8380416" cy="6020589"/>
              <a:chOff x="4189413" y="1676401"/>
              <a:chExt cx="4800603" cy="44965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4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57799" y="3767146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211415" y="969664"/>
              <a:ext cx="5637185" cy="34499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8600" y="5373469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dirty="0" smtClean="0"/>
              <a:t>So how do we quantify the fit of a linear model???</a:t>
            </a:r>
            <a:endParaRPr lang="en-US" sz="3600" i="1" dirty="0" smtClean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44059" y="2010658"/>
            <a:ext cx="4561857" cy="1265942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4059" y="1562303"/>
            <a:ext cx="4561857" cy="60075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44059" y="563609"/>
            <a:ext cx="4190141" cy="3984371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Revision…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an experiment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 distinction between dependent and independent variables</a:t>
            </a:r>
          </a:p>
          <a:p>
            <a:r>
              <a:rPr lang="en-US" dirty="0" smtClean="0"/>
              <a:t>Clear distinction between what’s being measured and what’s being manipulated</a:t>
            </a:r>
          </a:p>
          <a:p>
            <a:r>
              <a:rPr lang="en-US" dirty="0" smtClean="0"/>
              <a:t>Can make inferences about “cause” and “effect”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– attractiveness on </a:t>
            </a:r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512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Viewing habits for attractive and unattractive </a:t>
            </a:r>
            <a:r>
              <a:rPr lang="en-US" dirty="0" err="1" smtClean="0"/>
              <a:t>facebook</a:t>
            </a:r>
            <a:r>
              <a:rPr lang="en-US" dirty="0" smtClean="0"/>
              <a:t> profiles</a:t>
            </a:r>
          </a:p>
          <a:p>
            <a:r>
              <a:rPr lang="en-US" dirty="0" smtClean="0"/>
              <a:t>Manipulate attractiveness of fake profile picture into 2 groups</a:t>
            </a:r>
          </a:p>
          <a:p>
            <a:r>
              <a:rPr lang="en-US" dirty="0" smtClean="0"/>
              <a:t>Measure eye movements and viewing time for each group </a:t>
            </a:r>
          </a:p>
          <a:p>
            <a:r>
              <a:rPr lang="en-US" dirty="0" smtClean="0"/>
              <a:t>Does attractiveness cause viewing </a:t>
            </a:r>
            <a:r>
              <a:rPr lang="en-US" dirty="0" err="1" smtClean="0"/>
              <a:t>behaviour</a:t>
            </a:r>
            <a:r>
              <a:rPr lang="en-US" dirty="0" smtClean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6126163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Paired samples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</a:t>
            </a:r>
            <a:r>
              <a:rPr lang="en-US" sz="2400" b="1" i="1" dirty="0" smtClean="0">
                <a:solidFill>
                  <a:srgbClr val="FF0000"/>
                </a:solidFill>
              </a:rPr>
              <a:t>-test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447801" y="152401"/>
            <a:ext cx="6781799" cy="4894050"/>
            <a:chOff x="609601" y="152400"/>
            <a:chExt cx="8380416" cy="6020589"/>
          </a:xfrm>
        </p:grpSpPr>
        <p:grpSp>
          <p:nvGrpSpPr>
            <p:cNvPr id="3" name="Group 3"/>
            <p:cNvGrpSpPr/>
            <p:nvPr/>
          </p:nvGrpSpPr>
          <p:grpSpPr>
            <a:xfrm>
              <a:off x="609601" y="152400"/>
              <a:ext cx="8380416" cy="6020589"/>
              <a:chOff x="4189413" y="1676401"/>
              <a:chExt cx="4800603" cy="44965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4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57799" y="3767146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211415" y="969664"/>
              <a:ext cx="5637185" cy="34499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8600" y="5373469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 smtClean="0"/>
              <a:t>We ask how much of the total variance (i.e. variability of outcome around its own mean) can be explained by the model </a:t>
            </a:r>
            <a:endParaRPr lang="en-US" sz="2800" i="1" dirty="0" smtClean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44059" y="2010658"/>
            <a:ext cx="4561857" cy="1265942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4059" y="1562303"/>
            <a:ext cx="4561857" cy="60075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44059" y="563609"/>
            <a:ext cx="4190141" cy="3984371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01147" y="771305"/>
            <a:ext cx="2766043" cy="2394225"/>
            <a:chOff x="5904004" y="1603710"/>
            <a:chExt cx="2540655" cy="2151096"/>
          </a:xfrm>
        </p:grpSpPr>
        <p:grpSp>
          <p:nvGrpSpPr>
            <p:cNvPr id="6" name="Group 29"/>
            <p:cNvGrpSpPr/>
            <p:nvPr/>
          </p:nvGrpSpPr>
          <p:grpSpPr>
            <a:xfrm>
              <a:off x="5904004" y="1603710"/>
              <a:ext cx="2540655" cy="2151096"/>
              <a:chOff x="609601" y="152177"/>
              <a:chExt cx="8380416" cy="6019991"/>
            </a:xfrm>
          </p:grpSpPr>
          <p:grpSp>
            <p:nvGrpSpPr>
              <p:cNvPr id="8" name="Group 2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23"/>
              <p:cNvGrpSpPr/>
              <p:nvPr/>
            </p:nvGrpSpPr>
            <p:grpSpPr>
              <a:xfrm>
                <a:off x="3733800" y="533400"/>
                <a:ext cx="3276600" cy="3886199"/>
                <a:chOff x="3733800" y="533400"/>
                <a:chExt cx="3276600" cy="3886199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3733800" y="29718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257800" y="36576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 flipV="1">
              <a:off x="6389621" y="1867626"/>
              <a:ext cx="1763779" cy="1307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400545" y="767355"/>
            <a:ext cx="2766045" cy="2400297"/>
            <a:chOff x="5904004" y="1603710"/>
            <a:chExt cx="2540655" cy="2151096"/>
          </a:xfrm>
        </p:grpSpPr>
        <p:grpSp>
          <p:nvGrpSpPr>
            <p:cNvPr id="34" name="Group 29"/>
            <p:cNvGrpSpPr/>
            <p:nvPr/>
          </p:nvGrpSpPr>
          <p:grpSpPr>
            <a:xfrm>
              <a:off x="5904004" y="1603710"/>
              <a:ext cx="2540655" cy="2151096"/>
              <a:chOff x="609601" y="152177"/>
              <a:chExt cx="8380416" cy="6019991"/>
            </a:xfrm>
          </p:grpSpPr>
          <p:grpSp>
            <p:nvGrpSpPr>
              <p:cNvPr id="36" name="Group 2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23"/>
              <p:cNvGrpSpPr/>
              <p:nvPr/>
            </p:nvGrpSpPr>
            <p:grpSpPr>
              <a:xfrm>
                <a:off x="3733800" y="533400"/>
                <a:ext cx="3276600" cy="3886199"/>
                <a:chOff x="3733800" y="533400"/>
                <a:chExt cx="3276600" cy="3886199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3733800" y="29718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257800" y="36576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5" name="Straight Connector 34"/>
            <p:cNvCxnSpPr/>
            <p:nvPr/>
          </p:nvCxnSpPr>
          <p:spPr>
            <a:xfrm>
              <a:off x="6389619" y="2558822"/>
              <a:ext cx="1763782" cy="1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4911452" y="3358277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 smtClean="0"/>
              <a:t>T</a:t>
            </a:r>
          </a:p>
          <a:p>
            <a:pPr marL="0" lvl="1"/>
            <a:r>
              <a:rPr lang="en-US" dirty="0" smtClean="0"/>
              <a:t>	= combined squared distance of all the data points from the line representing the mean </a:t>
            </a:r>
            <a:endParaRPr lang="en-US" b="1" i="1" dirty="0" smtClean="0"/>
          </a:p>
          <a:p>
            <a:pPr marL="0" lvl="1"/>
            <a:r>
              <a:rPr lang="en-US" i="1" dirty="0" smtClean="0"/>
              <a:t>	= </a:t>
            </a:r>
            <a:r>
              <a:rPr lang="en-US" dirty="0" smtClean="0"/>
              <a:t>combined error of all the data points </a:t>
            </a:r>
            <a:r>
              <a:rPr lang="en-US" b="1" i="1" dirty="0" smtClean="0"/>
              <a:t>not </a:t>
            </a:r>
            <a:r>
              <a:rPr lang="en-US" dirty="0" smtClean="0"/>
              <a:t>considering the influence of the predictor </a:t>
            </a:r>
          </a:p>
          <a:p>
            <a:pPr marL="0" lvl="1"/>
            <a:endParaRPr/>
          </a:p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57200" y="3358277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 smtClean="0"/>
              <a:t>M</a:t>
            </a:r>
          </a:p>
          <a:p>
            <a:pPr marL="0" lvl="1"/>
            <a:r>
              <a:rPr lang="en-US" dirty="0" smtClean="0"/>
              <a:t>	= combined squared distance of all the data points from the line representing the model </a:t>
            </a: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endParaRPr lang="en-US" i="1" dirty="0" smtClean="0"/>
          </a:p>
          <a:p>
            <a:pPr marL="0" lvl="1"/>
            <a:r>
              <a:rPr lang="en-US" i="1" baseline="-25000" dirty="0" err="1" smtClean="0"/>
              <a:t>i</a:t>
            </a:r>
            <a:r>
              <a:rPr lang="en-US" i="1" dirty="0" smtClean="0"/>
              <a:t>= </a:t>
            </a:r>
            <a:r>
              <a:rPr lang="en-US" dirty="0" smtClean="0"/>
              <a:t>combined error of all the data points, considering the influence of the predictor</a:t>
            </a:r>
          </a:p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33799" y="1462742"/>
            <a:ext cx="210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Divided by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6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 for quantifying the fit of a model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505075" y="2209800"/>
          <a:ext cx="404812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1" name="Equation" r:id="rId3" imgW="660240" imgH="431640" progId="Equation.3">
                  <p:embed/>
                </p:oleObj>
              </mc:Choice>
              <mc:Fallback>
                <p:oleObj name="Equation" r:id="rId3" imgW="6602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209800"/>
                        <a:ext cx="4048125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8200" y="5235714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-The line of best fit, regression line, or least squared line is the one with </a:t>
            </a:r>
            <a:r>
              <a:rPr lang="en-US" sz="2000" b="1" smtClean="0"/>
              <a:t>the highest </a:t>
            </a:r>
            <a:r>
              <a:rPr lang="en-US" sz="2000" b="1" dirty="0" smtClean="0"/>
              <a:t>possible </a:t>
            </a:r>
            <a:r>
              <a:rPr lang="en-US" sz="2000" b="1" i="1" dirty="0" smtClean="0"/>
              <a:t>R</a:t>
            </a:r>
            <a:r>
              <a:rPr lang="en-US" sz="2000" b="1" i="1" baseline="30000" dirty="0" smtClean="0"/>
              <a:t>2</a:t>
            </a:r>
          </a:p>
          <a:p>
            <a:r>
              <a:rPr lang="en-US" sz="2000" b="1" dirty="0" smtClean="0"/>
              <a:t>-Does this have any relation to the correlation co-efficient </a:t>
            </a:r>
            <a:r>
              <a:rPr lang="en-US" sz="2000" b="1" i="1" dirty="0" err="1" smtClean="0"/>
              <a:t>r</a:t>
            </a:r>
            <a:endParaRPr lang="en-US" sz="2000" b="1" i="1" dirty="0" smtClean="0"/>
          </a:p>
          <a:p>
            <a:r>
              <a:rPr lang="en-US" sz="2000" b="1" i="1" dirty="0" smtClean="0"/>
              <a:t>-</a:t>
            </a:r>
            <a:r>
              <a:rPr lang="en-US" sz="2000" b="1" dirty="0" smtClean="0"/>
              <a:t>Yes, it is </a:t>
            </a:r>
            <a:r>
              <a:rPr lang="en-US" sz="2000" b="1" i="1" dirty="0" err="1" smtClean="0"/>
              <a:t>r</a:t>
            </a:r>
            <a:r>
              <a:rPr lang="en-US" sz="2000" b="1" dirty="0" smtClean="0"/>
              <a:t>, butsquared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been doing?</a:t>
            </a:r>
            <a:endParaRPr lang="en-US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5589933" y="1457267"/>
            <a:ext cx="2802432" cy="3336529"/>
            <a:chOff x="401145" y="1376203"/>
            <a:chExt cx="2802432" cy="3336529"/>
          </a:xfrm>
        </p:grpSpPr>
        <p:grpSp>
          <p:nvGrpSpPr>
            <p:cNvPr id="116" name="Group 115"/>
            <p:cNvGrpSpPr/>
            <p:nvPr/>
          </p:nvGrpSpPr>
          <p:grpSpPr>
            <a:xfrm>
              <a:off x="401145" y="1376203"/>
              <a:ext cx="2802432" cy="2716107"/>
              <a:chOff x="609601" y="152177"/>
              <a:chExt cx="8380416" cy="6019991"/>
            </a:xfrm>
          </p:grpSpPr>
          <p:grpSp>
            <p:nvGrpSpPr>
              <p:cNvPr id="117" name="Group 69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42"/>
              <p:cNvGrpSpPr/>
              <p:nvPr/>
            </p:nvGrpSpPr>
            <p:grpSpPr>
              <a:xfrm>
                <a:off x="3733800" y="533400"/>
                <a:ext cx="3276600" cy="3886199"/>
                <a:chOff x="3733800" y="533400"/>
                <a:chExt cx="3276600" cy="3886199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3733800" y="29718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257800" y="36576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41"/>
              <p:cNvGrpSpPr/>
              <p:nvPr/>
            </p:nvGrpSpPr>
            <p:grpSpPr>
              <a:xfrm>
                <a:off x="3962400" y="381794"/>
                <a:ext cx="2873989" cy="4567677"/>
                <a:chOff x="3962400" y="381794"/>
                <a:chExt cx="2873989" cy="4567677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rot="5400000" flipH="1" flipV="1">
                  <a:off x="3114567" y="2664839"/>
                  <a:ext cx="4567677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stCxn id="136" idx="6"/>
                </p:cNvCxnSpPr>
                <p:nvPr/>
              </p:nvCxnSpPr>
              <p:spPr>
                <a:xfrm>
                  <a:off x="4724400" y="4305300"/>
                  <a:ext cx="676778" cy="1588"/>
                </a:xfrm>
                <a:prstGeom prst="line">
                  <a:avLst/>
                </a:prstGeom>
                <a:ln w="34925"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962400" y="3111153"/>
                  <a:ext cx="1435211" cy="1588"/>
                </a:xfrm>
                <a:prstGeom prst="line">
                  <a:avLst/>
                </a:prstGeom>
                <a:ln w="34925"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V="1">
                  <a:off x="5397611" y="2498997"/>
                  <a:ext cx="798929" cy="4267"/>
                </a:xfrm>
                <a:prstGeom prst="line">
                  <a:avLst/>
                </a:prstGeom>
                <a:ln w="34925"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5401178" y="662529"/>
                  <a:ext cx="1435211" cy="1588"/>
                </a:xfrm>
                <a:prstGeom prst="line">
                  <a:avLst/>
                </a:prstGeom>
                <a:ln w="34925"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40"/>
              <p:cNvGrpSpPr/>
              <p:nvPr/>
            </p:nvGrpSpPr>
            <p:grpSpPr>
              <a:xfrm>
                <a:off x="2211415" y="762002"/>
                <a:ext cx="5984626" cy="3428998"/>
                <a:chOff x="2211415" y="762002"/>
                <a:chExt cx="5984626" cy="3428998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211415" y="2819400"/>
                  <a:ext cx="5984626" cy="1588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>
                  <a:stCxn id="134" idx="0"/>
                </p:cNvCxnSpPr>
                <p:nvPr/>
              </p:nvCxnSpPr>
              <p:spPr>
                <a:xfrm rot="5400000" flipH="1" flipV="1">
                  <a:off x="3771900" y="2895601"/>
                  <a:ext cx="152401" cy="1"/>
                </a:xfrm>
                <a:prstGeom prst="line">
                  <a:avLst/>
                </a:prstGeom>
                <a:ln w="34925">
                  <a:solidFill>
                    <a:schemeClr val="accent3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>
                  <a:stCxn id="136" idx="0"/>
                </p:cNvCxnSpPr>
                <p:nvPr/>
              </p:nvCxnSpPr>
              <p:spPr>
                <a:xfrm rot="16200000" flipV="1">
                  <a:off x="3919386" y="3500285"/>
                  <a:ext cx="1371600" cy="9829"/>
                </a:xfrm>
                <a:prstGeom prst="line">
                  <a:avLst/>
                </a:prstGeom>
                <a:ln w="34925">
                  <a:solidFill>
                    <a:schemeClr val="accent3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35" idx="1"/>
                </p:cNvCxnSpPr>
                <p:nvPr/>
              </p:nvCxnSpPr>
              <p:spPr>
                <a:xfrm rot="5400000" flipH="1" flipV="1">
                  <a:off x="4856233" y="3256034"/>
                  <a:ext cx="870091" cy="1"/>
                </a:xfrm>
                <a:prstGeom prst="line">
                  <a:avLst/>
                </a:prstGeom>
                <a:ln w="34925">
                  <a:solidFill>
                    <a:schemeClr val="accent3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5400000" flipH="1" flipV="1">
                  <a:off x="6096000" y="2743200"/>
                  <a:ext cx="152401" cy="1"/>
                </a:xfrm>
                <a:prstGeom prst="line">
                  <a:avLst/>
                </a:prstGeom>
                <a:ln w="34925">
                  <a:solidFill>
                    <a:schemeClr val="accent3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5400000" flipH="1" flipV="1">
                  <a:off x="5895671" y="1790700"/>
                  <a:ext cx="2057398" cy="1"/>
                </a:xfrm>
                <a:prstGeom prst="line">
                  <a:avLst/>
                </a:prstGeom>
                <a:ln w="34925">
                  <a:solidFill>
                    <a:schemeClr val="accent3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9" name="TextBox 158"/>
            <p:cNvSpPr txBox="1"/>
            <p:nvPr/>
          </p:nvSpPr>
          <p:spPr>
            <a:xfrm>
              <a:off x="457200" y="4343400"/>
              <a:ext cx="2480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Correlation</a:t>
              </a:r>
              <a:endParaRPr lang="en-US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57200" y="1261028"/>
            <a:ext cx="3194707" cy="3451704"/>
            <a:chOff x="5492093" y="1261028"/>
            <a:chExt cx="3194707" cy="3451704"/>
          </a:xfrm>
        </p:grpSpPr>
        <p:grpSp>
          <p:nvGrpSpPr>
            <p:cNvPr id="115" name="Group 114"/>
            <p:cNvGrpSpPr/>
            <p:nvPr/>
          </p:nvGrpSpPr>
          <p:grpSpPr>
            <a:xfrm>
              <a:off x="5492093" y="1261028"/>
              <a:ext cx="3194707" cy="2903268"/>
              <a:chOff x="4189412" y="1485895"/>
              <a:chExt cx="4802188" cy="480218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191800" y="1485895"/>
                <a:ext cx="4572788" cy="4802188"/>
                <a:chOff x="4723612" y="1600200"/>
                <a:chExt cx="4572788" cy="4802188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rot="5400000">
                  <a:off x="23241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25519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5400000">
                  <a:off x="27813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5400000">
                  <a:off x="30091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32385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5400000">
                  <a:off x="34663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5400000">
                  <a:off x="36957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5400000">
                  <a:off x="39235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5400000">
                  <a:off x="4152904" y="4001293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4380704" y="4000501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4610104" y="4001293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5400000">
                  <a:off x="4837904" y="4000501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5400000">
                  <a:off x="5067304" y="4001293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5400000">
                  <a:off x="5295104" y="4000501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5400000">
                  <a:off x="5524504" y="4001293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rot="5400000">
                  <a:off x="5752304" y="4000501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rot="5400000">
                  <a:off x="59809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rot="5400000">
                  <a:off x="62103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>
                  <a:off x="64381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6675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5400000">
                  <a:off x="68953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 rot="16200000">
                <a:off x="4304112" y="1485501"/>
                <a:ext cx="4572788" cy="4802188"/>
                <a:chOff x="4723612" y="1600200"/>
                <a:chExt cx="4572788" cy="4802188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 rot="5400000">
                  <a:off x="23241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>
                  <a:off x="25519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rot="5400000">
                  <a:off x="27813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5400000">
                  <a:off x="30091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rot="5400000">
                  <a:off x="32385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5400000">
                  <a:off x="34663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957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5400000">
                  <a:off x="39235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5400000">
                  <a:off x="4152904" y="4001293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5400000">
                  <a:off x="4380704" y="4000501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4610104" y="4001293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5400000">
                  <a:off x="4837904" y="4000501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5400000">
                  <a:off x="5067304" y="4001293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5400000">
                  <a:off x="5295104" y="4000501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5400000">
                  <a:off x="5524504" y="4001293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5400000">
                  <a:off x="5752304" y="4000501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5400000">
                  <a:off x="59809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5400000">
                  <a:off x="62103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5400000">
                  <a:off x="64381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5400000">
                  <a:off x="6667504" y="4000500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6895304" y="3999708"/>
                  <a:ext cx="4800603" cy="158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4189413" y="1676401"/>
                <a:ext cx="4800603" cy="4496588"/>
                <a:chOff x="4189413" y="1676401"/>
                <a:chExt cx="4800603" cy="4496588"/>
              </a:xfrm>
            </p:grpSpPr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Multiply 111"/>
              <p:cNvSpPr/>
              <p:nvPr/>
            </p:nvSpPr>
            <p:spPr>
              <a:xfrm>
                <a:off x="6249988" y="3200400"/>
                <a:ext cx="457200" cy="45321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/>
              <p:cNvSpPr/>
              <p:nvPr/>
            </p:nvSpPr>
            <p:spPr>
              <a:xfrm>
                <a:off x="7162800" y="2289986"/>
                <a:ext cx="457200" cy="45321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flipV="1">
                <a:off x="5107788" y="1828002"/>
                <a:ext cx="2971800" cy="29717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5798895" y="4343400"/>
              <a:ext cx="2480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Linear equation</a:t>
              </a:r>
              <a:endParaRPr lang="en-US" dirty="0"/>
            </a:p>
          </p:txBody>
        </p:sp>
      </p:grpSp>
      <p:sp>
        <p:nvSpPr>
          <p:cNvPr id="163" name="Plus 162"/>
          <p:cNvSpPr/>
          <p:nvPr/>
        </p:nvSpPr>
        <p:spPr>
          <a:xfrm>
            <a:off x="3810000" y="2297570"/>
            <a:ext cx="1295400" cy="1242408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Arrow 163"/>
          <p:cNvSpPr/>
          <p:nvPr/>
        </p:nvSpPr>
        <p:spPr>
          <a:xfrm>
            <a:off x="2133600" y="4865132"/>
            <a:ext cx="4930204" cy="8498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2438400" y="5939135"/>
            <a:ext cx="446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Most parametric statistics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move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problems of scales again….</a:t>
            </a:r>
          </a:p>
          <a:p>
            <a:r>
              <a:rPr lang="en-US" dirty="0" smtClean="0"/>
              <a:t>Significance of the slope or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 of scales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4038600" y="1606697"/>
            <a:ext cx="4951417" cy="4519465"/>
            <a:chOff x="4189413" y="1676401"/>
            <a:chExt cx="4800603" cy="449658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92786" y="5486399"/>
              <a:ext cx="3197230" cy="45932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Years after university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3225307" y="3321485"/>
              <a:ext cx="2516996" cy="44760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Starting income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7200" y="214628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Just like for correlation….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5800" y="6122165"/>
            <a:ext cx="3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need a </a:t>
            </a:r>
            <a:r>
              <a:rPr lang="en-US" b="1" i="1" dirty="0" err="1" smtClean="0"/>
              <a:t>standardised</a:t>
            </a:r>
            <a:r>
              <a:rPr lang="en-US" b="1" i="1" dirty="0" smtClean="0"/>
              <a:t>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Z-score: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Standardises</a:t>
            </a:r>
            <a:r>
              <a:rPr lang="en-US" dirty="0" smtClean="0"/>
              <a:t> the scores</a:t>
            </a:r>
          </a:p>
          <a:p>
            <a:r>
              <a:rPr lang="en-US" dirty="0" smtClean="0"/>
              <a:t>Transforms the score so that it is in units of standard deviation</a:t>
            </a:r>
          </a:p>
          <a:p>
            <a:pPr lvl="1"/>
            <a:r>
              <a:rPr lang="en-US" dirty="0" smtClean="0"/>
              <a:t>E.g. 4 years after </a:t>
            </a:r>
            <a:r>
              <a:rPr lang="en-US" dirty="0" err="1" smtClean="0"/>
              <a:t>university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x</a:t>
            </a:r>
            <a:r>
              <a:rPr lang="en-US" dirty="0" smtClean="0"/>
              <a:t> standard deviations above the mean</a:t>
            </a:r>
          </a:p>
          <a:p>
            <a:r>
              <a:rPr lang="en-US" dirty="0" smtClean="0"/>
              <a:t>If we </a:t>
            </a:r>
            <a:r>
              <a:rPr lang="en-US" dirty="0" err="1" smtClean="0"/>
              <a:t>standardise</a:t>
            </a:r>
            <a:r>
              <a:rPr lang="en-US" dirty="0" smtClean="0"/>
              <a:t> the scales first</a:t>
            </a:r>
          </a:p>
          <a:p>
            <a:pPr lvl="1"/>
            <a:r>
              <a:rPr lang="en-US" dirty="0" smtClean="0"/>
              <a:t>Our model usually means more</a:t>
            </a:r>
          </a:p>
          <a:p>
            <a:pPr lvl="1"/>
            <a:r>
              <a:rPr lang="en-US" dirty="0" smtClean="0"/>
              <a:t>We get </a:t>
            </a:r>
            <a:r>
              <a:rPr lang="en-US" dirty="0" err="1" smtClean="0"/>
              <a:t>standardised</a:t>
            </a:r>
            <a:r>
              <a:rPr lang="en-US" dirty="0" smtClean="0"/>
              <a:t> regression coefficient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err="1" smtClean="0"/>
              <a:t>β</a:t>
            </a:r>
            <a:r>
              <a:rPr lang="en-US" dirty="0" smtClean="0"/>
              <a:t> instead of </a:t>
            </a:r>
            <a:r>
              <a:rPr lang="en-US" i="1" dirty="0" err="1" smtClean="0"/>
              <a:t>b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81800" y="3275013"/>
          <a:ext cx="21336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5" name="Equation" r:id="rId3" imgW="698400" imgH="419040" progId="Equation.3">
                  <p:embed/>
                </p:oleObj>
              </mc:Choice>
              <mc:Fallback>
                <p:oleObj name="Equation" r:id="rId3" imgW="6984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75013"/>
                        <a:ext cx="2133600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/>
          <p:nvPr/>
        </p:nvGrpSpPr>
        <p:grpSpPr>
          <a:xfrm>
            <a:off x="5791200" y="1981200"/>
            <a:ext cx="1828800" cy="1447800"/>
            <a:chOff x="5791200" y="1981200"/>
            <a:chExt cx="1828800" cy="1447800"/>
          </a:xfrm>
        </p:grpSpPr>
        <p:sp>
          <p:nvSpPr>
            <p:cNvPr id="8" name="TextBox 7"/>
            <p:cNvSpPr txBox="1"/>
            <p:nvPr/>
          </p:nvSpPr>
          <p:spPr>
            <a:xfrm>
              <a:off x="5791200" y="1981200"/>
              <a:ext cx="1295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Score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8" idx="2"/>
            </p:cNvCxnSpPr>
            <p:nvPr/>
          </p:nvCxnSpPr>
          <p:spPr>
            <a:xfrm rot="16200000" flipH="1">
              <a:off x="6505605" y="2314605"/>
              <a:ext cx="1047690" cy="1181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8"/>
          <p:cNvGrpSpPr/>
          <p:nvPr/>
        </p:nvGrpSpPr>
        <p:grpSpPr>
          <a:xfrm>
            <a:off x="7391400" y="1752600"/>
            <a:ext cx="1600199" cy="1522504"/>
            <a:chOff x="7391401" y="1752600"/>
            <a:chExt cx="1600199" cy="1522504"/>
          </a:xfrm>
        </p:grpSpPr>
        <p:sp>
          <p:nvSpPr>
            <p:cNvPr id="9" name="TextBox 8"/>
            <p:cNvSpPr txBox="1"/>
            <p:nvPr/>
          </p:nvSpPr>
          <p:spPr>
            <a:xfrm>
              <a:off x="7391401" y="1752600"/>
              <a:ext cx="1600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Sample mean</a:t>
              </a:r>
              <a:endParaRPr lang="en-US" sz="2000" dirty="0"/>
            </a:p>
          </p:txBody>
        </p:sp>
        <p:cxnSp>
          <p:nvCxnSpPr>
            <p:cNvPr id="15" name="Straight Arrow Connector 14"/>
            <p:cNvCxnSpPr>
              <a:stCxn id="9" idx="2"/>
            </p:cNvCxnSpPr>
            <p:nvPr/>
          </p:nvCxnSpPr>
          <p:spPr>
            <a:xfrm rot="16200000" flipH="1">
              <a:off x="8031842" y="2620145"/>
              <a:ext cx="814619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7"/>
          <p:cNvGrpSpPr/>
          <p:nvPr/>
        </p:nvGrpSpPr>
        <p:grpSpPr>
          <a:xfrm>
            <a:off x="6324601" y="4585633"/>
            <a:ext cx="2362199" cy="1161633"/>
            <a:chOff x="6324601" y="4585633"/>
            <a:chExt cx="2362199" cy="1161633"/>
          </a:xfrm>
        </p:grpSpPr>
        <p:sp>
          <p:nvSpPr>
            <p:cNvPr id="10" name="TextBox 9"/>
            <p:cNvSpPr txBox="1"/>
            <p:nvPr/>
          </p:nvSpPr>
          <p:spPr>
            <a:xfrm>
              <a:off x="6324601" y="5039380"/>
              <a:ext cx="2362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Sample standard deviation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391401" y="4585633"/>
              <a:ext cx="800099" cy="4537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/>
          <p:nvPr/>
        </p:nvGrpSpPr>
        <p:grpSpPr>
          <a:xfrm>
            <a:off x="4495800" y="4114800"/>
            <a:ext cx="4419600" cy="2380695"/>
            <a:chOff x="4495800" y="4114800"/>
            <a:chExt cx="4419600" cy="2380695"/>
          </a:xfrm>
        </p:grpSpPr>
        <p:sp>
          <p:nvSpPr>
            <p:cNvPr id="14" name="Rounded Rectangle 13"/>
            <p:cNvSpPr/>
            <p:nvPr/>
          </p:nvSpPr>
          <p:spPr>
            <a:xfrm>
              <a:off x="5791200" y="4114800"/>
              <a:ext cx="3124200" cy="201136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00" y="6126163"/>
              <a:ext cx="369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This is the trick, divide by </a:t>
              </a:r>
              <a:r>
                <a:rPr lang="en-US" b="1" i="1" dirty="0" err="1" smtClean="0">
                  <a:solidFill>
                    <a:srgbClr val="FF0000"/>
                  </a:solidFill>
                </a:rPr>
                <a:t>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8674" y="1550074"/>
            <a:ext cx="60089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i="1" dirty="0" smtClean="0"/>
              <a:t>Y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= b</a:t>
            </a:r>
            <a:r>
              <a:rPr lang="en-US" sz="6000" i="1" baseline="-25000" dirty="0" smtClean="0"/>
              <a:t>0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1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+</a:t>
            </a:r>
            <a:r>
              <a:rPr lang="en-US" sz="6000" i="1" dirty="0" err="1" smtClean="0"/>
              <a:t>ε</a:t>
            </a:r>
            <a:r>
              <a:rPr lang="en-US" sz="6000" i="1" baseline="-25000" dirty="0" err="1" smtClean="0"/>
              <a:t>i</a:t>
            </a:r>
            <a:endParaRPr lang="en-US" sz="6000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306274" y="3905310"/>
            <a:ext cx="60089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i="1" dirty="0" smtClean="0"/>
              <a:t>Y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= β</a:t>
            </a:r>
            <a:r>
              <a:rPr lang="en-US" sz="6000" i="1" baseline="-25000" dirty="0" smtClean="0"/>
              <a:t>0</a:t>
            </a:r>
            <a:r>
              <a:rPr lang="en-US" sz="6000" i="1" dirty="0" smtClean="0"/>
              <a:t>+β</a:t>
            </a:r>
            <a:r>
              <a:rPr lang="en-US" sz="6000" i="1" baseline="-25000" dirty="0" smtClean="0"/>
              <a:t>1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+</a:t>
            </a:r>
            <a:r>
              <a:rPr lang="en-US" sz="6000" i="1" dirty="0" err="1" smtClean="0"/>
              <a:t>ε</a:t>
            </a:r>
            <a:r>
              <a:rPr lang="en-US" sz="6000" i="1" baseline="-25000" dirty="0" err="1" smtClean="0"/>
              <a:t>i</a:t>
            </a:r>
            <a:endParaRPr lang="en-US" sz="60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438400" y="1117937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Unstandardised</a:t>
            </a:r>
            <a:r>
              <a:rPr lang="en-US" sz="2000" b="1" dirty="0" smtClean="0"/>
              <a:t> regression model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6576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Standardised</a:t>
            </a:r>
            <a:r>
              <a:rPr lang="en-US" sz="2000" b="1" dirty="0" smtClean="0"/>
              <a:t> regression model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638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ALMOST ALWAYS USE A STANDARDISED MODEL IN SOCIAL SCIENCES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i="1" dirty="0" err="1" smtClean="0"/>
              <a:t>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slope of a predictor is an effect like e.g. difference between two means</a:t>
            </a:r>
          </a:p>
          <a:p>
            <a:r>
              <a:rPr lang="en-US" dirty="0" smtClean="0"/>
              <a:t>Two means can look different due to chance, without being different</a:t>
            </a:r>
          </a:p>
          <a:p>
            <a:r>
              <a:rPr lang="en-US" dirty="0" smtClean="0"/>
              <a:t>The slope of a predictor can look different from zero even though it isn’t</a:t>
            </a:r>
          </a:p>
          <a:p>
            <a:r>
              <a:rPr lang="en-US" dirty="0" smtClean="0"/>
              <a:t>How do we know whether our predictor is </a:t>
            </a:r>
            <a:r>
              <a:rPr lang="en-US" b="1" i="1" dirty="0" smtClean="0"/>
              <a:t>significant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6126163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We do a </a:t>
            </a:r>
            <a:r>
              <a:rPr lang="en-US" sz="2400" b="1" i="1" dirty="0" err="1" smtClean="0"/>
              <a:t>t</a:t>
            </a:r>
            <a:r>
              <a:rPr lang="en-US" sz="2400" b="1" i="1" dirty="0" smtClean="0"/>
              <a:t>-test, and get a </a:t>
            </a:r>
            <a:r>
              <a:rPr lang="en-US" sz="2400" b="1" i="1" dirty="0" err="1" smtClean="0"/>
              <a:t>p</a:t>
            </a:r>
            <a:r>
              <a:rPr lang="en-US" sz="2400" b="1" i="1" dirty="0" smtClean="0"/>
              <a:t>-value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general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smtClean="0"/>
              <a:t>Description of a phenomenon in terms of its most relevant parameters</a:t>
            </a:r>
          </a:p>
          <a:p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Parameters describe a straight line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General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Multiple regression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Basic form of many parametric statistics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Social science on the natural sciences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Revision…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an observation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independent variables, only dependent variables</a:t>
            </a:r>
          </a:p>
          <a:p>
            <a:r>
              <a:rPr lang="en-US" dirty="0" smtClean="0"/>
              <a:t>Nothing is manipulated, measure things as they spontaneously occur, when they occur</a:t>
            </a:r>
          </a:p>
          <a:p>
            <a:r>
              <a:rPr lang="en-US" dirty="0" smtClean="0"/>
              <a:t>No cause, only correlation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– attractiveness on </a:t>
            </a:r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habits of attractive and unattractive </a:t>
            </a:r>
            <a:r>
              <a:rPr lang="en-US" dirty="0" err="1" smtClean="0"/>
              <a:t>facebook</a:t>
            </a:r>
            <a:r>
              <a:rPr lang="en-US" dirty="0" smtClean="0"/>
              <a:t> profiles</a:t>
            </a:r>
          </a:p>
          <a:p>
            <a:r>
              <a:rPr lang="en-US" dirty="0" smtClean="0"/>
              <a:t>No control over profiles viewed</a:t>
            </a:r>
          </a:p>
          <a:p>
            <a:r>
              <a:rPr lang="en-US" dirty="0" smtClean="0"/>
              <a:t>Measure viewing time for different real profiles from ISP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rate attractiveness later </a:t>
            </a:r>
          </a:p>
          <a:p>
            <a:r>
              <a:rPr lang="en-US" dirty="0" smtClean="0"/>
              <a:t>Is there a correlation between perceived attractiveness and viewing time?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61261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Correlation!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general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smtClean="0"/>
              <a:t>Description of a phenomenon in terms of its most relevant parameters</a:t>
            </a:r>
          </a:p>
          <a:p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Parameters describe a straight line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Multiple regression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Basic form of many parametric statistics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Social science on the natural sciences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rcRect l="24405" t="55701" r="23502"/>
          <a:stretch>
            <a:fillRect/>
          </a:stretch>
        </p:blipFill>
        <p:spPr>
          <a:xfrm rot="18606301">
            <a:off x="1166993" y="3249954"/>
            <a:ext cx="1287329" cy="837494"/>
          </a:xfrm>
          <a:prstGeom prst="rect">
            <a:avLst/>
          </a:prstGeom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49600">
            <a:off x="1123738" y="309443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2959126" y="115290"/>
            <a:ext cx="1019474" cy="5486400"/>
            <a:chOff x="2959126" y="115290"/>
            <a:chExt cx="1019474" cy="5486400"/>
          </a:xfrm>
        </p:grpSpPr>
        <p:grpSp>
          <p:nvGrpSpPr>
            <p:cNvPr id="63" name="Group 62"/>
            <p:cNvGrpSpPr/>
            <p:nvPr/>
          </p:nvGrpSpPr>
          <p:grpSpPr>
            <a:xfrm rot="18375801">
              <a:off x="343765" y="2730651"/>
              <a:ext cx="5486400" cy="255677"/>
              <a:chOff x="866805" y="4352295"/>
              <a:chExt cx="5486400" cy="255677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866805" y="4523628"/>
                <a:ext cx="5486400" cy="17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310572" y="4480561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2831264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3353778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3876292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4398806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4921319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1265537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 rot="18382098">
              <a:off x="1713049" y="2418722"/>
              <a:ext cx="406943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Vertical component (km)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49600">
            <a:off x="1999694" y="154940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  <p:grpSp>
        <p:nvGrpSpPr>
          <p:cNvPr id="24" name="Group 67"/>
          <p:cNvGrpSpPr/>
          <p:nvPr/>
        </p:nvGrpSpPr>
        <p:grpSpPr>
          <a:xfrm>
            <a:off x="2959126" y="115290"/>
            <a:ext cx="1019474" cy="5486400"/>
            <a:chOff x="2959126" y="115290"/>
            <a:chExt cx="1019474" cy="5486400"/>
          </a:xfrm>
        </p:grpSpPr>
        <p:grpSp>
          <p:nvGrpSpPr>
            <p:cNvPr id="25" name="Group 62"/>
            <p:cNvGrpSpPr/>
            <p:nvPr/>
          </p:nvGrpSpPr>
          <p:grpSpPr>
            <a:xfrm rot="18375801">
              <a:off x="343765" y="2730651"/>
              <a:ext cx="5486400" cy="255677"/>
              <a:chOff x="866805" y="4352295"/>
              <a:chExt cx="5486400" cy="255677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866805" y="4523628"/>
                <a:ext cx="5486400" cy="17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310572" y="4480561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2831264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3353778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3876292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4398806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4921319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1265537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 rot="18382098">
              <a:off x="1713049" y="2418722"/>
              <a:ext cx="406943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Vertical component (km)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Multiply 62"/>
          <p:cNvSpPr/>
          <p:nvPr/>
        </p:nvSpPr>
        <p:spPr>
          <a:xfrm>
            <a:off x="1634670" y="3962402"/>
            <a:ext cx="498930" cy="462431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1"/>
            <a:endCxn id="54" idx="1"/>
          </p:cNvCxnSpPr>
          <p:nvPr/>
        </p:nvCxnSpPr>
        <p:spPr>
          <a:xfrm rot="5400000" flipH="1" flipV="1">
            <a:off x="1324733" y="3315238"/>
            <a:ext cx="1447264" cy="6919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420760" y="3656024"/>
            <a:ext cx="5532346" cy="750332"/>
            <a:chOff x="3459254" y="2297668"/>
            <a:chExt cx="5532346" cy="750332"/>
          </a:xfrm>
        </p:grpSpPr>
        <p:grpSp>
          <p:nvGrpSpPr>
            <p:cNvPr id="69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Eastward Slope =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=4 </a:t>
                </a:r>
                <a:endParaRPr lang="en-US" dirty="0"/>
              </a:p>
            </p:txBody>
          </p:sp>
        </p:grpSp>
        <p:cxnSp>
          <p:nvCxnSpPr>
            <p:cNvPr id="70" name="Straight Arrow Connector 69"/>
            <p:cNvCxnSpPr>
              <a:stCxn id="71" idx="1"/>
            </p:cNvCxnSpPr>
            <p:nvPr/>
          </p:nvCxnSpPr>
          <p:spPr>
            <a:xfrm rot="10800000" flipV="1">
              <a:off x="3459254" y="2623065"/>
              <a:ext cx="478138" cy="358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421413" y="1623282"/>
            <a:ext cx="5255988" cy="891318"/>
            <a:chOff x="3494414" y="2156682"/>
            <a:chExt cx="5497186" cy="891318"/>
          </a:xfrm>
        </p:grpSpPr>
        <p:grpSp>
          <p:nvGrpSpPr>
            <p:cNvPr id="81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Vertical Slope =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z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=1 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83" idx="1"/>
            </p:cNvCxnSpPr>
            <p:nvPr/>
          </p:nvCxnSpPr>
          <p:spPr>
            <a:xfrm rot="10800000">
              <a:off x="3494414" y="2156682"/>
              <a:ext cx="442978" cy="4663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49600">
            <a:off x="1999694" y="154940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Monthly income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Years after university</a:t>
            </a:r>
            <a:endParaRPr lang="en-US" sz="2400" i="1" dirty="0">
              <a:solidFill>
                <a:schemeClr val="bg1"/>
              </a:solidFill>
            </a:endParaRPr>
          </a:p>
        </p:txBody>
      </p:sp>
      <p:grpSp>
        <p:nvGrpSpPr>
          <p:cNvPr id="25" name="Group 62"/>
          <p:cNvGrpSpPr/>
          <p:nvPr/>
        </p:nvGrpSpPr>
        <p:grpSpPr>
          <a:xfrm rot="18375801">
            <a:off x="343765" y="2730651"/>
            <a:ext cx="5486400" cy="255677"/>
            <a:chOff x="866805" y="4352295"/>
            <a:chExt cx="5486400" cy="255677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866805" y="4523628"/>
              <a:ext cx="5486400" cy="17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2310572" y="4480561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2831264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3353778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3876292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4398806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4921319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1265537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8382098">
            <a:off x="1713049" y="2418722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Length of education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63" name="Multiply 62"/>
          <p:cNvSpPr/>
          <p:nvPr/>
        </p:nvSpPr>
        <p:spPr>
          <a:xfrm>
            <a:off x="1634670" y="3962402"/>
            <a:ext cx="498930" cy="462431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1"/>
            <a:endCxn id="54" idx="1"/>
          </p:cNvCxnSpPr>
          <p:nvPr/>
        </p:nvCxnSpPr>
        <p:spPr>
          <a:xfrm rot="5400000" flipH="1" flipV="1">
            <a:off x="1324733" y="3315238"/>
            <a:ext cx="1447264" cy="6919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67"/>
          <p:cNvGrpSpPr/>
          <p:nvPr/>
        </p:nvGrpSpPr>
        <p:grpSpPr>
          <a:xfrm>
            <a:off x="3420760" y="3656024"/>
            <a:ext cx="5532346" cy="750332"/>
            <a:chOff x="3459254" y="2297668"/>
            <a:chExt cx="5532346" cy="750332"/>
          </a:xfrm>
        </p:grpSpPr>
        <p:grpSp>
          <p:nvGrpSpPr>
            <p:cNvPr id="27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Years after Slope =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=4 </a:t>
                </a:r>
                <a:endParaRPr lang="en-US" dirty="0"/>
              </a:p>
            </p:txBody>
          </p:sp>
        </p:grpSp>
        <p:cxnSp>
          <p:nvCxnSpPr>
            <p:cNvPr id="70" name="Straight Arrow Connector 69"/>
            <p:cNvCxnSpPr>
              <a:stCxn id="71" idx="1"/>
            </p:cNvCxnSpPr>
            <p:nvPr/>
          </p:nvCxnSpPr>
          <p:spPr>
            <a:xfrm rot="10800000" flipV="1">
              <a:off x="3459254" y="2623065"/>
              <a:ext cx="478138" cy="358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9"/>
          <p:cNvGrpSpPr/>
          <p:nvPr/>
        </p:nvGrpSpPr>
        <p:grpSpPr>
          <a:xfrm>
            <a:off x="4421413" y="1623282"/>
            <a:ext cx="5255988" cy="891318"/>
            <a:chOff x="3494414" y="2156682"/>
            <a:chExt cx="5497186" cy="891318"/>
          </a:xfrm>
        </p:grpSpPr>
        <p:grpSp>
          <p:nvGrpSpPr>
            <p:cNvPr id="29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Length Slope =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z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=1 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83" idx="1"/>
            </p:cNvCxnSpPr>
            <p:nvPr/>
          </p:nvCxnSpPr>
          <p:spPr>
            <a:xfrm rot="10800000">
              <a:off x="3494414" y="2156682"/>
              <a:ext cx="442978" cy="4663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174064" y="5678269"/>
            <a:ext cx="8969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y</a:t>
            </a:r>
            <a:r>
              <a:rPr lang="en-US" dirty="0" smtClean="0"/>
              <a:t>-intercept tells us income when years after </a:t>
            </a:r>
            <a:r>
              <a:rPr lang="en-US" dirty="0" err="1" smtClean="0"/>
              <a:t>uni</a:t>
            </a:r>
            <a:r>
              <a:rPr lang="en-US" dirty="0" smtClean="0"/>
              <a:t>&amp; length of education = 0</a:t>
            </a:r>
          </a:p>
          <a:p>
            <a:r>
              <a:rPr lang="en-US" dirty="0" smtClean="0"/>
              <a:t>-”Years after” Slope tells how much income increases per year after </a:t>
            </a:r>
            <a:r>
              <a:rPr lang="en-US" dirty="0" err="1" smtClean="0"/>
              <a:t>uni</a:t>
            </a:r>
            <a:endParaRPr lang="en-US" dirty="0" smtClean="0"/>
          </a:p>
          <a:p>
            <a:r>
              <a:rPr lang="en-US" dirty="0" smtClean="0"/>
              <a:t>-”Length” Slope tells how much income increases as length of education increases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2" grpId="0" animBg="1"/>
      <p:bldP spid="67" grpId="0" animBg="1"/>
      <p:bldP spid="6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49600">
            <a:off x="1999694" y="154940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Monthly income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Years after university</a:t>
            </a:r>
            <a:endParaRPr lang="en-US" sz="2400" i="1" dirty="0">
              <a:solidFill>
                <a:schemeClr val="bg1"/>
              </a:solidFill>
            </a:endParaRPr>
          </a:p>
        </p:txBody>
      </p:sp>
      <p:grpSp>
        <p:nvGrpSpPr>
          <p:cNvPr id="24" name="Group 62"/>
          <p:cNvGrpSpPr/>
          <p:nvPr/>
        </p:nvGrpSpPr>
        <p:grpSpPr>
          <a:xfrm rot="18375801">
            <a:off x="343765" y="2730651"/>
            <a:ext cx="5486400" cy="255677"/>
            <a:chOff x="866805" y="4352295"/>
            <a:chExt cx="5486400" cy="255677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866805" y="4523628"/>
              <a:ext cx="5486400" cy="17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2310572" y="4480561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2831264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3353778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3876292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4398806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4921319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1265537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8382098">
            <a:off x="1713049" y="2418722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Length of education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63" name="Multiply 62"/>
          <p:cNvSpPr/>
          <p:nvPr/>
        </p:nvSpPr>
        <p:spPr>
          <a:xfrm>
            <a:off x="1634670" y="3962402"/>
            <a:ext cx="498930" cy="462431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1"/>
            <a:endCxn id="54" idx="1"/>
          </p:cNvCxnSpPr>
          <p:nvPr/>
        </p:nvCxnSpPr>
        <p:spPr>
          <a:xfrm rot="5400000" flipH="1" flipV="1">
            <a:off x="1324733" y="3315238"/>
            <a:ext cx="1447264" cy="6919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67"/>
          <p:cNvGrpSpPr/>
          <p:nvPr/>
        </p:nvGrpSpPr>
        <p:grpSpPr>
          <a:xfrm>
            <a:off x="3420760" y="3656024"/>
            <a:ext cx="5532346" cy="750332"/>
            <a:chOff x="3459254" y="2297668"/>
            <a:chExt cx="5532346" cy="750332"/>
          </a:xfrm>
        </p:grpSpPr>
        <p:grpSp>
          <p:nvGrpSpPr>
            <p:cNvPr id="26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Years after Slope =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=4 </a:t>
                </a:r>
                <a:endParaRPr lang="en-US" dirty="0"/>
              </a:p>
            </p:txBody>
          </p:sp>
        </p:grpSp>
        <p:cxnSp>
          <p:nvCxnSpPr>
            <p:cNvPr id="70" name="Straight Arrow Connector 69"/>
            <p:cNvCxnSpPr>
              <a:stCxn id="71" idx="1"/>
            </p:cNvCxnSpPr>
            <p:nvPr/>
          </p:nvCxnSpPr>
          <p:spPr>
            <a:xfrm rot="10800000" flipV="1">
              <a:off x="3459254" y="2623065"/>
              <a:ext cx="478138" cy="358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79"/>
          <p:cNvGrpSpPr/>
          <p:nvPr/>
        </p:nvGrpSpPr>
        <p:grpSpPr>
          <a:xfrm>
            <a:off x="4421413" y="1623282"/>
            <a:ext cx="5255988" cy="891318"/>
            <a:chOff x="3494414" y="2156682"/>
            <a:chExt cx="5497186" cy="891318"/>
          </a:xfrm>
        </p:grpSpPr>
        <p:grpSp>
          <p:nvGrpSpPr>
            <p:cNvPr id="28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Length Slope =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z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=1 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83" idx="1"/>
            </p:cNvCxnSpPr>
            <p:nvPr/>
          </p:nvCxnSpPr>
          <p:spPr>
            <a:xfrm rot="10800000">
              <a:off x="3494414" y="2156682"/>
              <a:ext cx="442978" cy="4663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28600" y="5791200"/>
            <a:ext cx="872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y</a:t>
            </a:r>
            <a:r>
              <a:rPr lang="en-US" dirty="0" smtClean="0"/>
              <a:t>-intercept tells us baseline of outcome</a:t>
            </a:r>
          </a:p>
          <a:p>
            <a:r>
              <a:rPr lang="en-US" dirty="0" smtClean="0"/>
              <a:t>-Slope 1 tells how much outcome changes due to predictor 1 (effect of predictor 1)</a:t>
            </a:r>
          </a:p>
          <a:p>
            <a:r>
              <a:rPr lang="en-US" dirty="0" smtClean="0"/>
              <a:t>-Slope 2 tells how much outcome changes due to predictor 2 (effect of predictor 2)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i="1" dirty="0" smtClean="0"/>
              <a:t>Y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= b</a:t>
            </a:r>
            <a:r>
              <a:rPr lang="en-US" sz="6000" i="1" baseline="-25000" dirty="0" smtClean="0"/>
              <a:t>0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1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i,1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2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i,2</a:t>
            </a:r>
            <a:r>
              <a:rPr lang="en-US" sz="6000" i="1" dirty="0" smtClean="0"/>
              <a:t>+ε</a:t>
            </a:r>
            <a:r>
              <a:rPr lang="en-US" sz="6000" i="1" baseline="-25000" dirty="0" smtClean="0"/>
              <a:t>i</a:t>
            </a:r>
            <a:endParaRPr lang="en-US" sz="6000" i="1" dirty="0" smtClean="0"/>
          </a:p>
        </p:txBody>
      </p:sp>
      <p:grpSp>
        <p:nvGrpSpPr>
          <p:cNvPr id="2" name="Group 11"/>
          <p:cNvGrpSpPr/>
          <p:nvPr/>
        </p:nvGrpSpPr>
        <p:grpSpPr>
          <a:xfrm>
            <a:off x="647700" y="1549063"/>
            <a:ext cx="1600200" cy="3005793"/>
            <a:chOff x="1600200" y="2032337"/>
            <a:chExt cx="1600200" cy="3005793"/>
          </a:xfrm>
        </p:grpSpPr>
        <p:sp>
          <p:nvSpPr>
            <p:cNvPr id="6" name="Oval 5"/>
            <p:cNvSpPr/>
            <p:nvPr/>
          </p:nvSpPr>
          <p:spPr>
            <a:xfrm>
              <a:off x="1600200" y="2032337"/>
              <a:ext cx="1295400" cy="10156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endCxn id="6" idx="4"/>
            </p:cNvCxnSpPr>
            <p:nvPr/>
          </p:nvCxnSpPr>
          <p:spPr>
            <a:xfrm rot="5400000" flipH="1" flipV="1">
              <a:off x="1695450" y="3562350"/>
              <a:ext cx="1066800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00200" y="41148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Score on </a:t>
              </a:r>
              <a:r>
                <a:rPr lang="en-US" dirty="0" smtClean="0"/>
                <a:t>dependent </a:t>
              </a:r>
              <a:r>
                <a:rPr lang="en-US" dirty="0" smtClean="0"/>
                <a:t>variable.</a:t>
              </a: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1785918" y="1524000"/>
            <a:ext cx="1600200" cy="3657600"/>
            <a:chOff x="1600200" y="2032337"/>
            <a:chExt cx="1600200" cy="2728794"/>
          </a:xfrm>
        </p:grpSpPr>
        <p:sp>
          <p:nvSpPr>
            <p:cNvPr id="14" name="Oval 13"/>
            <p:cNvSpPr/>
            <p:nvPr/>
          </p:nvSpPr>
          <p:spPr>
            <a:xfrm>
              <a:off x="1600200" y="2032337"/>
              <a:ext cx="12954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14" idx="4"/>
            </p:cNvCxnSpPr>
            <p:nvPr/>
          </p:nvCxnSpPr>
          <p:spPr>
            <a:xfrm rot="5400000" flipH="1" flipV="1">
              <a:off x="1646650" y="3448236"/>
              <a:ext cx="1164402" cy="380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00200" y="41148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r>
                <a:rPr lang="en-US" dirty="0" smtClean="0"/>
                <a:t>-intercept:</a:t>
              </a:r>
            </a:p>
            <a:p>
              <a:r>
                <a:rPr lang="en-US" dirty="0" smtClean="0"/>
                <a:t>baseline</a:t>
              </a:r>
              <a:endParaRPr lang="en-US" dirty="0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2285984" y="1524000"/>
            <a:ext cx="1600200" cy="4805303"/>
            <a:chOff x="1066800" y="2032335"/>
            <a:chExt cx="1600200" cy="3585050"/>
          </a:xfrm>
        </p:grpSpPr>
        <p:sp>
          <p:nvSpPr>
            <p:cNvPr id="23" name="Oval 22"/>
            <p:cNvSpPr/>
            <p:nvPr/>
          </p:nvSpPr>
          <p:spPr>
            <a:xfrm>
              <a:off x="1600200" y="2032335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5" idx="0"/>
              <a:endCxn id="23" idx="4"/>
            </p:cNvCxnSpPr>
            <p:nvPr/>
          </p:nvCxnSpPr>
          <p:spPr>
            <a:xfrm rot="5400000" flipH="1" flipV="1">
              <a:off x="978529" y="3773453"/>
              <a:ext cx="2043442" cy="266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66800" y="4928524"/>
              <a:ext cx="1600200" cy="68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slope:</a:t>
              </a:r>
            </a:p>
            <a:p>
              <a:pPr algn="ctr"/>
              <a:r>
                <a:rPr lang="en-US" dirty="0" smtClean="0"/>
                <a:t>Effect of predictor 1</a:t>
              </a: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3428992" y="1524000"/>
            <a:ext cx="1600200" cy="5391329"/>
            <a:chOff x="1447800" y="2032337"/>
            <a:chExt cx="1600200" cy="4022262"/>
          </a:xfrm>
        </p:grpSpPr>
        <p:sp>
          <p:nvSpPr>
            <p:cNvPr id="33" name="Oval 32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5" idx="0"/>
              <a:endCxn id="33" idx="4"/>
            </p:cNvCxnSpPr>
            <p:nvPr/>
          </p:nvCxnSpPr>
          <p:spPr>
            <a:xfrm rot="16200000" flipV="1">
              <a:off x="1091852" y="4003032"/>
              <a:ext cx="2273996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47800" y="5159080"/>
              <a:ext cx="1600200" cy="89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Score on</a:t>
              </a:r>
            </a:p>
            <a:p>
              <a:pPr algn="ctr"/>
              <a:r>
                <a:rPr lang="en-US" dirty="0" smtClean="0"/>
                <a:t>independent </a:t>
              </a:r>
              <a:r>
                <a:rPr lang="en-US" dirty="0" smtClean="0"/>
                <a:t>variable for predictor 1</a:t>
              </a:r>
              <a:endParaRPr lang="en-US" dirty="0"/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6500826" y="1588533"/>
            <a:ext cx="1600200" cy="1752600"/>
            <a:chOff x="1409701" y="2032337"/>
            <a:chExt cx="1600200" cy="1307547"/>
          </a:xfrm>
        </p:grpSpPr>
        <p:sp>
          <p:nvSpPr>
            <p:cNvPr id="40" name="Oval 39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42" idx="0"/>
              <a:endCxn id="40" idx="4"/>
            </p:cNvCxnSpPr>
            <p:nvPr/>
          </p:nvCxnSpPr>
          <p:spPr>
            <a:xfrm rot="16200000" flipV="1">
              <a:off x="2120173" y="2974711"/>
              <a:ext cx="17925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409701" y="3064340"/>
              <a:ext cx="1600200" cy="275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error</a:t>
              </a:r>
              <a:endParaRPr lang="en-US" dirty="0"/>
            </a:p>
          </p:txBody>
        </p:sp>
      </p:grpSp>
      <p:grpSp>
        <p:nvGrpSpPr>
          <p:cNvPr id="28" name="Group 31"/>
          <p:cNvGrpSpPr/>
          <p:nvPr/>
        </p:nvGrpSpPr>
        <p:grpSpPr>
          <a:xfrm>
            <a:off x="5286380" y="1524000"/>
            <a:ext cx="1600200" cy="3303895"/>
            <a:chOff x="1371601" y="2032337"/>
            <a:chExt cx="1600200" cy="2464908"/>
          </a:xfrm>
        </p:grpSpPr>
        <p:sp>
          <p:nvSpPr>
            <p:cNvPr id="29" name="Oval 28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0"/>
              <a:endCxn id="29" idx="4"/>
            </p:cNvCxnSpPr>
            <p:nvPr/>
          </p:nvCxnSpPr>
          <p:spPr>
            <a:xfrm rot="5400000" flipH="1" flipV="1">
              <a:off x="1832430" y="3224357"/>
              <a:ext cx="716642" cy="38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371601" y="3601726"/>
              <a:ext cx="1600200" cy="89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Score on</a:t>
              </a:r>
            </a:p>
            <a:p>
              <a:pPr algn="ctr"/>
              <a:r>
                <a:rPr lang="en-US" smtClean="0"/>
                <a:t>independent </a:t>
              </a:r>
              <a:r>
                <a:rPr lang="en-US" dirty="0" smtClean="0"/>
                <a:t>variable for predictor 2</a:t>
              </a:r>
              <a:endParaRPr lang="en-US" dirty="0"/>
            </a:p>
          </p:txBody>
        </p:sp>
      </p:grpSp>
      <p:grpSp>
        <p:nvGrpSpPr>
          <p:cNvPr id="32" name="Group 21"/>
          <p:cNvGrpSpPr/>
          <p:nvPr/>
        </p:nvGrpSpPr>
        <p:grpSpPr>
          <a:xfrm>
            <a:off x="4400560" y="1600200"/>
            <a:ext cx="1600200" cy="4267438"/>
            <a:chOff x="1257301" y="2032335"/>
            <a:chExt cx="1600200" cy="3183770"/>
          </a:xfrm>
        </p:grpSpPr>
        <p:sp>
          <p:nvSpPr>
            <p:cNvPr id="36" name="Oval 35"/>
            <p:cNvSpPr/>
            <p:nvPr/>
          </p:nvSpPr>
          <p:spPr>
            <a:xfrm>
              <a:off x="1600200" y="2032335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stCxn id="38" idx="0"/>
              <a:endCxn id="36" idx="4"/>
            </p:cNvCxnSpPr>
            <p:nvPr/>
          </p:nvCxnSpPr>
          <p:spPr>
            <a:xfrm rot="5400000" flipH="1" flipV="1">
              <a:off x="1274419" y="3668065"/>
              <a:ext cx="1642162" cy="761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57301" y="4527244"/>
              <a:ext cx="1600200" cy="68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slope:</a:t>
              </a:r>
            </a:p>
            <a:p>
              <a:pPr algn="ctr"/>
              <a:r>
                <a:rPr lang="en-US" dirty="0" smtClean="0"/>
                <a:t>Effect of predictor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i="1" dirty="0" smtClean="0"/>
              <a:t>Y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= b</a:t>
            </a:r>
            <a:r>
              <a:rPr lang="en-US" sz="6000" i="1" baseline="-25000" dirty="0" smtClean="0"/>
              <a:t>0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1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</a:t>
            </a:r>
            <a:r>
              <a:rPr lang="en-US" sz="6000" i="1" baseline="-25000" smtClean="0"/>
              <a:t>,1</a:t>
            </a:r>
            <a:r>
              <a:rPr lang="en-US" sz="6000" i="1" smtClean="0"/>
              <a:t>+</a:t>
            </a:r>
            <a:r>
              <a:rPr lang="en-US" sz="6000" i="1" dirty="0" smtClean="0"/>
              <a:t>b</a:t>
            </a:r>
            <a:r>
              <a:rPr lang="en-US" sz="6000" i="1" baseline="-25000" dirty="0" smtClean="0"/>
              <a:t>2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i,2</a:t>
            </a:r>
            <a:r>
              <a:rPr lang="en-US" sz="6000" i="1" dirty="0" smtClean="0"/>
              <a:t>+ε</a:t>
            </a:r>
            <a:r>
              <a:rPr lang="en-US" sz="6000" i="1" baseline="-25000" dirty="0" smtClean="0"/>
              <a:t>i</a:t>
            </a:r>
            <a:endParaRPr lang="en-US" sz="60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295400" y="3200400"/>
            <a:ext cx="693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dirty="0" err="1" smtClean="0"/>
              <a:t>Standardise</a:t>
            </a:r>
            <a:r>
              <a:rPr lang="en-US" sz="2800" dirty="0" smtClean="0"/>
              <a:t> in the same way</a:t>
            </a:r>
          </a:p>
          <a:p>
            <a:pPr>
              <a:buFontTx/>
              <a:buChar char="-"/>
            </a:pPr>
            <a:r>
              <a:rPr lang="en-US" sz="2800" dirty="0" smtClean="0"/>
              <a:t>Calculate </a:t>
            </a:r>
            <a:r>
              <a:rPr lang="en-US" sz="2800" i="1" dirty="0" smtClean="0"/>
              <a:t>R</a:t>
            </a:r>
            <a:r>
              <a:rPr lang="en-US" sz="2800" i="1" baseline="30000" dirty="0" smtClean="0"/>
              <a:t>2 </a:t>
            </a:r>
            <a:r>
              <a:rPr lang="en-US" sz="2800" dirty="0" smtClean="0"/>
              <a:t>in the same way</a:t>
            </a:r>
          </a:p>
          <a:p>
            <a:pPr>
              <a:buFontTx/>
              <a:buChar char="-"/>
            </a:pPr>
            <a:r>
              <a:rPr lang="en-US" sz="2800" dirty="0" smtClean="0"/>
              <a:t>Can have as many predictors as you want 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0" y="48768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i="1" dirty="0" smtClean="0"/>
              <a:t>Y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= b</a:t>
            </a:r>
            <a:r>
              <a:rPr lang="en-US" sz="6000" i="1" baseline="-25000" dirty="0" smtClean="0"/>
              <a:t>0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1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i,1…</a:t>
            </a:r>
            <a:r>
              <a:rPr lang="en-US" sz="6000" i="1" dirty="0" smtClean="0"/>
              <a:t> +</a:t>
            </a:r>
            <a:r>
              <a:rPr lang="en-US" sz="6000" i="1" dirty="0" err="1" smtClean="0"/>
              <a:t>b</a:t>
            </a:r>
            <a:r>
              <a:rPr lang="en-US" sz="6000" i="1" baseline="-25000" dirty="0" err="1" smtClean="0"/>
              <a:t>n</a:t>
            </a:r>
            <a:r>
              <a:rPr lang="en-US" sz="6000" i="1" dirty="0" err="1" smtClean="0"/>
              <a:t>X</a:t>
            </a:r>
            <a:r>
              <a:rPr lang="en-US" sz="6000" i="1" baseline="-25000" dirty="0" err="1" smtClean="0"/>
              <a:t>i,n</a:t>
            </a:r>
            <a:r>
              <a:rPr lang="en-US" sz="6000" i="1" dirty="0" err="1" smtClean="0"/>
              <a:t>+ε</a:t>
            </a:r>
            <a:r>
              <a:rPr lang="en-US" sz="6000" i="1" baseline="-25000" dirty="0" err="1" smtClean="0"/>
              <a:t>i</a:t>
            </a:r>
            <a:endParaRPr lang="en-US" sz="6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Forced entry</a:t>
            </a:r>
          </a:p>
          <a:p>
            <a:pPr lvl="1"/>
            <a:r>
              <a:rPr lang="en-US" dirty="0" smtClean="0"/>
              <a:t>Add all the predictors at once</a:t>
            </a:r>
          </a:p>
          <a:p>
            <a:r>
              <a:rPr lang="en-US" dirty="0" err="1" smtClean="0"/>
              <a:t>Heirarchical</a:t>
            </a:r>
            <a:endParaRPr lang="en-US" dirty="0" smtClean="0"/>
          </a:p>
          <a:p>
            <a:pPr lvl="1"/>
            <a:r>
              <a:rPr lang="en-US" dirty="0" smtClean="0"/>
              <a:t>Add predictors in fixed order and watch how </a:t>
            </a:r>
            <a:r>
              <a:rPr lang="en-US" i="1" dirty="0" smtClean="0"/>
              <a:t>R</a:t>
            </a:r>
            <a:r>
              <a:rPr lang="en-US" i="1" baseline="30000" dirty="0" smtClean="0"/>
              <a:t>2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Good for comparing predictors</a:t>
            </a:r>
          </a:p>
          <a:p>
            <a:pPr lvl="1"/>
            <a:r>
              <a:rPr lang="en-US" dirty="0" smtClean="0"/>
              <a:t>E.g. does adding length of education significantly improve the model of starting income, or is the amount of time after graduating sufficient on its own</a:t>
            </a:r>
          </a:p>
          <a:p>
            <a:pPr lvl="1"/>
            <a:r>
              <a:rPr lang="en-US" dirty="0" smtClean="0"/>
              <a:t> Delta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Stepwise</a:t>
            </a:r>
          </a:p>
          <a:p>
            <a:pPr lvl="1"/>
            <a:r>
              <a:rPr lang="en-US" dirty="0" smtClean="0"/>
              <a:t>Get computer to add and remove predictors until it comes up with the optimal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general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smtClean="0"/>
              <a:t>Description of a phenomenon in terms of its most relevant parameters</a:t>
            </a:r>
          </a:p>
          <a:p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Parameters describe a straight line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Multiple regression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Basic form of many parametric statistics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Social science on the natural sciences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viewing time correlated with perceived attractiveness?</a:t>
            </a:r>
          </a:p>
          <a:p>
            <a:pPr lvl="1"/>
            <a:r>
              <a:rPr lang="en-US" dirty="0" smtClean="0"/>
              <a:t>Is a change in viewing time related to a change in perceived attractiveness?</a:t>
            </a:r>
          </a:p>
          <a:p>
            <a:pPr lvl="1"/>
            <a:r>
              <a:rPr lang="en-US" dirty="0" smtClean="0"/>
              <a:t>Is the mean viewing time associated with the mean attractiveness rating</a:t>
            </a:r>
          </a:p>
          <a:p>
            <a:pPr lvl="1"/>
            <a:r>
              <a:rPr lang="en-US" dirty="0" smtClean="0"/>
              <a:t>Is this association reliable and not just i.e. random </a:t>
            </a:r>
          </a:p>
          <a:p>
            <a:pPr lvl="1"/>
            <a:r>
              <a:rPr lang="en-US" dirty="0" smtClean="0"/>
              <a:t>Do viewing time and attractiveness </a:t>
            </a:r>
            <a:r>
              <a:rPr lang="en-US" i="1" dirty="0" err="1" smtClean="0">
                <a:solidFill>
                  <a:srgbClr val="FF0000"/>
                </a:solidFill>
              </a:rPr>
              <a:t>covary</a:t>
            </a:r>
            <a:r>
              <a:rPr lang="en-US" i="1" dirty="0" smtClean="0"/>
              <a:t>?</a:t>
            </a:r>
          </a:p>
          <a:p>
            <a:pPr lvl="1"/>
            <a:r>
              <a:rPr lang="en-US" dirty="0" smtClean="0"/>
              <a:t>To understand co-variance, we need to first refresh on </a:t>
            </a:r>
            <a:r>
              <a:rPr lang="en-US" b="1" i="1" dirty="0" smtClean="0"/>
              <a:t>variance</a:t>
            </a:r>
          </a:p>
          <a:p>
            <a:pPr lvl="1"/>
            <a:r>
              <a:rPr lang="en-US" b="1" dirty="0" smtClean="0"/>
              <a:t>We get variance in the second last step when calculating standard deviation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One of last week’s scenarios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Sociologist employed by a mining company to measure chronic stress among employees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New research question: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Does the </a:t>
            </a:r>
            <a:r>
              <a:rPr lang="en-US" b="1" i="1" dirty="0" smtClean="0">
                <a:solidFill>
                  <a:srgbClr val="0000FF"/>
                </a:solidFill>
              </a:rPr>
              <a:t>shift</a:t>
            </a:r>
            <a:r>
              <a:rPr lang="en-US" dirty="0" smtClean="0">
                <a:solidFill>
                  <a:srgbClr val="0000FF"/>
                </a:solidFill>
              </a:rPr>
              <a:t> a miner works on affect his/her stress levels?</a:t>
            </a:r>
          </a:p>
          <a:p>
            <a:r>
              <a:rPr lang="en-US" dirty="0" smtClean="0"/>
              <a:t>Operational definition</a:t>
            </a:r>
          </a:p>
          <a:p>
            <a:pPr lvl="1"/>
            <a:r>
              <a:rPr lang="en-US" dirty="0" smtClean="0"/>
              <a:t>Chronic stress is elevated levels of blood </a:t>
            </a:r>
            <a:r>
              <a:rPr lang="en-US" dirty="0" err="1" smtClean="0"/>
              <a:t>cortisol</a:t>
            </a:r>
            <a:endParaRPr lang="en-US" dirty="0" smtClean="0"/>
          </a:p>
          <a:p>
            <a:r>
              <a:rPr lang="en-US" dirty="0" smtClean="0"/>
              <a:t>Dependant variable</a:t>
            </a:r>
          </a:p>
          <a:p>
            <a:pPr lvl="1"/>
            <a:r>
              <a:rPr lang="en-US" dirty="0" smtClean="0"/>
              <a:t>Blood </a:t>
            </a:r>
            <a:r>
              <a:rPr lang="en-US" dirty="0" err="1" smtClean="0"/>
              <a:t>cortisol</a:t>
            </a:r>
            <a:r>
              <a:rPr lang="en-US" dirty="0" smtClean="0"/>
              <a:t> in mcg/</a:t>
            </a:r>
            <a:r>
              <a:rPr lang="en-US" dirty="0" err="1" smtClean="0"/>
              <a:t>dL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new null hypothesis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Night and day shift workers have the </a:t>
            </a:r>
            <a:r>
              <a:rPr lang="en-US" b="1" i="1" dirty="0" smtClean="0">
                <a:solidFill>
                  <a:srgbClr val="0000FF"/>
                </a:solidFill>
              </a:rPr>
              <a:t>same</a:t>
            </a:r>
            <a:r>
              <a:rPr lang="en-US" dirty="0" smtClean="0">
                <a:solidFill>
                  <a:srgbClr val="0000FF"/>
                </a:solidFill>
              </a:rPr>
              <a:t> blood </a:t>
            </a:r>
            <a:r>
              <a:rPr lang="en-US" dirty="0" err="1" smtClean="0">
                <a:solidFill>
                  <a:srgbClr val="0000FF"/>
                </a:solidFill>
              </a:rPr>
              <a:t>cortisol</a:t>
            </a:r>
            <a:r>
              <a:rPr lang="en-US" dirty="0" smtClean="0">
                <a:solidFill>
                  <a:srgbClr val="0000FF"/>
                </a:solidFill>
              </a:rPr>
              <a:t> levels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Night and day shift workers come from the </a:t>
            </a:r>
            <a:r>
              <a:rPr lang="en-US" b="1" i="1" dirty="0" smtClean="0">
                <a:solidFill>
                  <a:srgbClr val="0000FF"/>
                </a:solidFill>
              </a:rPr>
              <a:t>same population </a:t>
            </a:r>
            <a:r>
              <a:rPr lang="en-US" dirty="0" smtClean="0">
                <a:solidFill>
                  <a:srgbClr val="0000FF"/>
                </a:solidFill>
              </a:rPr>
              <a:t>(i.e. same parameters)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 new alternative hypothesis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Night and day shift workers have </a:t>
            </a:r>
            <a:r>
              <a:rPr lang="en-US" b="1" i="1" dirty="0" smtClean="0">
                <a:solidFill>
                  <a:srgbClr val="0000FF"/>
                </a:solidFill>
              </a:rPr>
              <a:t>different</a:t>
            </a:r>
            <a:r>
              <a:rPr lang="en-US" dirty="0" smtClean="0">
                <a:solidFill>
                  <a:srgbClr val="0000FF"/>
                </a:solidFill>
              </a:rPr>
              <a:t> blood </a:t>
            </a:r>
            <a:r>
              <a:rPr lang="en-US" dirty="0" err="1" smtClean="0">
                <a:solidFill>
                  <a:srgbClr val="0000FF"/>
                </a:solidFill>
              </a:rPr>
              <a:t>cortisol</a:t>
            </a:r>
            <a:r>
              <a:rPr lang="en-US" dirty="0" smtClean="0">
                <a:solidFill>
                  <a:srgbClr val="0000FF"/>
                </a:solidFill>
              </a:rPr>
              <a:t> levels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Night and day shift workers come from</a:t>
            </a:r>
            <a:r>
              <a:rPr lang="en-US" b="1" i="1" dirty="0" smtClean="0">
                <a:solidFill>
                  <a:srgbClr val="0000FF"/>
                </a:solidFill>
              </a:rPr>
              <a:t> different </a:t>
            </a:r>
            <a:r>
              <a:rPr lang="en-US" dirty="0" smtClean="0">
                <a:solidFill>
                  <a:srgbClr val="0000FF"/>
                </a:solidFill>
              </a:rPr>
              <a:t>populations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(i.e. different parameters)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152400" y="304800"/>
            <a:ext cx="4724400" cy="5181600"/>
            <a:chOff x="152400" y="304800"/>
            <a:chExt cx="4724400" cy="5181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757" y="304800"/>
              <a:ext cx="3430043" cy="2362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757" y="2667000"/>
              <a:ext cx="3430043" cy="2362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400" y="685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Day shift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32882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Night shift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51170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Null hypothesis</a:t>
              </a:r>
              <a:endParaRPr lang="en-US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4953000" y="304800"/>
            <a:ext cx="4114800" cy="5181600"/>
            <a:chOff x="4953000" y="304800"/>
            <a:chExt cx="4114800" cy="5181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0" y="304800"/>
              <a:ext cx="3430043" cy="2362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7757" y="2667000"/>
              <a:ext cx="3430043" cy="2362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96000" y="5117068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Alternative hypothesis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585573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i="1" dirty="0" smtClean="0"/>
              <a:t>How do we quantify this difference?</a:t>
            </a:r>
          </a:p>
          <a:p>
            <a:pPr>
              <a:buFontTx/>
              <a:buChar char="-"/>
            </a:pPr>
            <a:r>
              <a:rPr lang="en-US" b="1" i="1" dirty="0" smtClean="0"/>
              <a:t>How do we test the </a:t>
            </a:r>
            <a:r>
              <a:rPr lang="en-US" b="1" i="1" dirty="0" smtClean="0">
                <a:solidFill>
                  <a:srgbClr val="FF0000"/>
                </a:solidFill>
              </a:rPr>
              <a:t>alternative hypothesis</a:t>
            </a:r>
            <a:r>
              <a:rPr lang="en-US" b="1" i="1" dirty="0" smtClean="0"/>
              <a:t>?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samples </a:t>
            </a:r>
            <a:r>
              <a:rPr lang="en-US" i="1" dirty="0" err="1" smtClean="0"/>
              <a:t>t</a:t>
            </a:r>
            <a:r>
              <a:rPr lang="en-US" dirty="0" smtClean="0"/>
              <a:t>-statistic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 noChangeAspect="1"/>
          </p:cNvGraphicFramePr>
          <p:nvPr/>
        </p:nvGraphicFramePr>
        <p:xfrm>
          <a:off x="762000" y="2517775"/>
          <a:ext cx="3802063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5" name="Equation" r:id="rId3" imgW="850680" imgH="723600" progId="Equation.3">
                  <p:embed/>
                </p:oleObj>
              </mc:Choice>
              <mc:Fallback>
                <p:oleObj name="Equation" r:id="rId3" imgW="850680" imgH="7236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7775"/>
                        <a:ext cx="3802063" cy="312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1219200" y="1175139"/>
            <a:ext cx="2209799" cy="1535412"/>
            <a:chOff x="1219201" y="1417638"/>
            <a:chExt cx="2209799" cy="1535412"/>
          </a:xfrm>
        </p:grpSpPr>
        <p:cxnSp>
          <p:nvCxnSpPr>
            <p:cNvPr id="17" name="Straight Arrow Connector 16"/>
            <p:cNvCxnSpPr/>
            <p:nvPr/>
          </p:nvCxnSpPr>
          <p:spPr>
            <a:xfrm rot="10800000" flipH="1" flipV="1">
              <a:off x="1600202" y="2144886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19201" y="1417638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sample of night miners</a:t>
              </a:r>
              <a:endParaRPr lang="en-US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2552699" y="1625767"/>
            <a:ext cx="2362198" cy="1454495"/>
            <a:chOff x="2552699" y="1625767"/>
            <a:chExt cx="2362198" cy="1454495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H="1" flipV="1">
              <a:off x="2552699" y="2272098"/>
              <a:ext cx="304800" cy="808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05098" y="1625767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of sample of day workers</a:t>
              </a:r>
              <a:endParaRPr lang="en-US" dirty="0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647700" y="5638800"/>
            <a:ext cx="5295900" cy="1077078"/>
            <a:chOff x="495300" y="4672523"/>
            <a:chExt cx="2209799" cy="2257932"/>
          </a:xfrm>
        </p:grpSpPr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rot="16200000" flipV="1">
              <a:off x="1403272" y="4797911"/>
              <a:ext cx="322316" cy="71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5300" y="4994834"/>
              <a:ext cx="2209799" cy="193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dirty="0" smtClean="0"/>
                <a:t>Square of the pooled variance divided by the number of subjects</a:t>
              </a:r>
            </a:p>
            <a:p>
              <a:pPr>
                <a:buFontTx/>
                <a:buChar char="-"/>
              </a:pPr>
              <a:r>
                <a:rPr lang="en-US" dirty="0" smtClean="0"/>
                <a:t>Does the same thing as the standard error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14897" y="2057400"/>
            <a:ext cx="4152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Difference between sample means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914899" y="3511898"/>
            <a:ext cx="4152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Estimation of how well the samples represents the two groups of miners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914898" y="3511898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</a:t>
            </a:r>
            <a:r>
              <a:rPr lang="en-US" dirty="0" smtClean="0"/>
              <a:t>-test as regression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414" y="1524000"/>
            <a:ext cx="60089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i="1" dirty="0" smtClean="0"/>
              <a:t>Y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= b</a:t>
            </a:r>
            <a:r>
              <a:rPr lang="en-US" sz="6000" i="1" baseline="-25000" dirty="0" smtClean="0"/>
              <a:t>0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1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+</a:t>
            </a:r>
            <a:r>
              <a:rPr lang="en-US" sz="6000" i="1" dirty="0" err="1" smtClean="0"/>
              <a:t>ε</a:t>
            </a:r>
            <a:r>
              <a:rPr lang="en-US" sz="6000" i="1" baseline="-25000" dirty="0" err="1" smtClean="0"/>
              <a:t>i</a:t>
            </a:r>
            <a:endParaRPr lang="en-US" sz="6000" i="1" dirty="0" smtClean="0"/>
          </a:p>
        </p:txBody>
      </p:sp>
      <p:grpSp>
        <p:nvGrpSpPr>
          <p:cNvPr id="2" name="Group 11"/>
          <p:cNvGrpSpPr/>
          <p:nvPr/>
        </p:nvGrpSpPr>
        <p:grpSpPr>
          <a:xfrm>
            <a:off x="1600200" y="1600200"/>
            <a:ext cx="1600200" cy="3005793"/>
            <a:chOff x="1600200" y="2032337"/>
            <a:chExt cx="1600200" cy="3005793"/>
          </a:xfrm>
        </p:grpSpPr>
        <p:sp>
          <p:nvSpPr>
            <p:cNvPr id="6" name="Oval 5"/>
            <p:cNvSpPr/>
            <p:nvPr/>
          </p:nvSpPr>
          <p:spPr>
            <a:xfrm>
              <a:off x="1600200" y="2032337"/>
              <a:ext cx="1295400" cy="10156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endCxn id="6" idx="4"/>
            </p:cNvCxnSpPr>
            <p:nvPr/>
          </p:nvCxnSpPr>
          <p:spPr>
            <a:xfrm rot="5400000" flipH="1" flipV="1">
              <a:off x="1695450" y="3562350"/>
              <a:ext cx="1066800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00200" y="41148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Mean for nightshift group</a:t>
              </a: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2571736" y="1625263"/>
            <a:ext cx="1600200" cy="3890665"/>
            <a:chOff x="1600200" y="2032337"/>
            <a:chExt cx="1600200" cy="2902674"/>
          </a:xfrm>
        </p:grpSpPr>
        <p:sp>
          <p:nvSpPr>
            <p:cNvPr id="14" name="Oval 13"/>
            <p:cNvSpPr/>
            <p:nvPr/>
          </p:nvSpPr>
          <p:spPr>
            <a:xfrm>
              <a:off x="1600200" y="2032337"/>
              <a:ext cx="12954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14" idx="4"/>
            </p:cNvCxnSpPr>
            <p:nvPr/>
          </p:nvCxnSpPr>
          <p:spPr>
            <a:xfrm rot="16200000" flipV="1">
              <a:off x="1774026" y="3358958"/>
              <a:ext cx="947751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00200" y="3832834"/>
              <a:ext cx="1600200" cy="110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Baseline: effect of shift if null hypothesis is true</a:t>
              </a:r>
              <a:endParaRPr lang="en-US" dirty="0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3357554" y="1524001"/>
            <a:ext cx="1600200" cy="4789915"/>
            <a:chOff x="1333502" y="2032335"/>
            <a:chExt cx="1600200" cy="3573570"/>
          </a:xfrm>
        </p:grpSpPr>
        <p:sp>
          <p:nvSpPr>
            <p:cNvPr id="23" name="Oval 22"/>
            <p:cNvSpPr/>
            <p:nvPr/>
          </p:nvSpPr>
          <p:spPr>
            <a:xfrm>
              <a:off x="1600200" y="2032335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5" idx="0"/>
              <a:endCxn id="23" idx="4"/>
            </p:cNvCxnSpPr>
            <p:nvPr/>
          </p:nvCxnSpPr>
          <p:spPr>
            <a:xfrm rot="16200000" flipV="1">
              <a:off x="910962" y="4107721"/>
              <a:ext cx="2445279" cy="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33502" y="5330361"/>
              <a:ext cx="1600200" cy="275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Effect of shift</a:t>
              </a: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4286248" y="1549063"/>
            <a:ext cx="1600200" cy="4010799"/>
            <a:chOff x="1409700" y="2032337"/>
            <a:chExt cx="1600200" cy="2992303"/>
          </a:xfrm>
        </p:grpSpPr>
        <p:sp>
          <p:nvSpPr>
            <p:cNvPr id="33" name="Oval 32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5" idx="0"/>
              <a:endCxn id="33" idx="4"/>
            </p:cNvCxnSpPr>
            <p:nvPr/>
          </p:nvCxnSpPr>
          <p:spPr>
            <a:xfrm rot="5400000" flipH="1" flipV="1">
              <a:off x="1484453" y="3610230"/>
              <a:ext cx="1450695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09700" y="4335779"/>
              <a:ext cx="1600200" cy="68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 for dayshift group</a:t>
              </a:r>
              <a:endParaRPr lang="en-US" dirty="0"/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5286380" y="1588532"/>
            <a:ext cx="1600200" cy="2874172"/>
            <a:chOff x="1447801" y="2032337"/>
            <a:chExt cx="1600200" cy="2144309"/>
          </a:xfrm>
        </p:grpSpPr>
        <p:sp>
          <p:nvSpPr>
            <p:cNvPr id="40" name="Oval 39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42" idx="0"/>
              <a:endCxn id="40" idx="4"/>
            </p:cNvCxnSpPr>
            <p:nvPr/>
          </p:nvCxnSpPr>
          <p:spPr>
            <a:xfrm rot="16200000" flipV="1">
              <a:off x="1720842" y="3374043"/>
              <a:ext cx="1016019" cy="381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447801" y="3901102"/>
              <a:ext cx="1600200" cy="275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error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7200" y="4953000"/>
            <a:ext cx="259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we test:</a:t>
            </a:r>
          </a:p>
          <a:p>
            <a:r>
              <a:rPr lang="en-US" b="1" dirty="0" smtClean="0"/>
              <a:t>-is the effect of shift significant</a:t>
            </a:r>
          </a:p>
          <a:p>
            <a:r>
              <a:rPr lang="en-US" b="1" dirty="0" smtClean="0"/>
              <a:t>-is the slope for predictor </a:t>
            </a:r>
            <a:r>
              <a:rPr lang="en-US" b="1" i="1" dirty="0" smtClean="0"/>
              <a:t>b</a:t>
            </a:r>
            <a:r>
              <a:rPr lang="en-US" b="1" i="1" baseline="-25000" dirty="0" smtClean="0"/>
              <a:t>1 </a:t>
            </a:r>
            <a:r>
              <a:rPr lang="en-US" b="1" dirty="0" smtClean="0"/>
              <a:t>(i.e. of shift) greater than 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general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smtClean="0"/>
              <a:t>Description of a phenomenon in terms of its most relevant parameters</a:t>
            </a:r>
          </a:p>
          <a:p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Parameters describe a straight line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Multiple regression</a:t>
            </a:r>
          </a:p>
          <a:p>
            <a:pPr lvl="1"/>
            <a:r>
              <a:rPr lang="en-US" dirty="0" smtClean="0"/>
              <a:t>Basic form of many parametric statistics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Social science on the natural sciences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Social policy on the natural sciences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See a phenomenon in the world</a:t>
            </a:r>
          </a:p>
          <a:p>
            <a:pPr lvl="1"/>
            <a:r>
              <a:rPr lang="en-US" dirty="0" smtClean="0"/>
              <a:t>E.g. Crime increase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514600"/>
            <a:ext cx="4038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Explanation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 a theoretical account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lncreased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drug addiction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52800"/>
            <a:ext cx="4038600" cy="137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Use the theory to predict new and surprising phenomena</a:t>
            </a:r>
          </a:p>
          <a:p>
            <a:pPr lvl="1"/>
            <a:r>
              <a:rPr lang="en-US" dirty="0" smtClean="0"/>
              <a:t>E.g. Methadone clinic will decrease crime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0"/>
            <a:ext cx="4038600" cy="129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Harness the new knowledge to better the lot of humanity</a:t>
            </a:r>
          </a:p>
          <a:p>
            <a:pPr lvl="1"/>
            <a:r>
              <a:rPr lang="en-US" dirty="0" smtClean="0"/>
              <a:t>E.g. set up more methadone clinics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517142"/>
            <a:ext cx="2362200" cy="15590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041906"/>
            <a:ext cx="1738743" cy="25300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800603"/>
            <a:ext cx="2768600" cy="1847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build="p"/>
      <p:bldP spid="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/>
          <p:nvPr/>
        </p:nvGrpSpPr>
        <p:grpSpPr>
          <a:xfrm>
            <a:off x="153984" y="304011"/>
            <a:ext cx="8380416" cy="6020589"/>
            <a:chOff x="4189413" y="1676401"/>
            <a:chExt cx="4800603" cy="449658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856582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92787" y="5658800"/>
              <a:ext cx="2412434" cy="34480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Mg methadone dispensed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3387470" y="3413058"/>
              <a:ext cx="2516996" cy="26445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Burglaries per month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81800" y="304011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Observe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Explain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Predict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Control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/>
          <p:nvPr/>
        </p:nvGrpSpPr>
        <p:grpSpPr>
          <a:xfrm>
            <a:off x="153984" y="304011"/>
            <a:ext cx="8380416" cy="6020589"/>
            <a:chOff x="4189413" y="1676401"/>
            <a:chExt cx="4800603" cy="449658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856582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92787" y="5658800"/>
              <a:ext cx="2412434" cy="34480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Mg methadone dispensed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3387470" y="3413058"/>
              <a:ext cx="2516996" cy="26445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Burglaries per month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42"/>
          <p:cNvGrpSpPr/>
          <p:nvPr/>
        </p:nvGrpSpPr>
        <p:grpSpPr>
          <a:xfrm>
            <a:off x="2762079" y="548229"/>
            <a:ext cx="2978844" cy="3326691"/>
            <a:chOff x="2476158" y="814929"/>
            <a:chExt cx="2978844" cy="3326691"/>
          </a:xfrm>
        </p:grpSpPr>
        <p:sp>
          <p:nvSpPr>
            <p:cNvPr id="97" name="Oval 96"/>
            <p:cNvSpPr/>
            <p:nvPr/>
          </p:nvSpPr>
          <p:spPr>
            <a:xfrm>
              <a:off x="2476158" y="814929"/>
              <a:ext cx="228600" cy="22859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861506" y="3913021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60598" y="2076553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226402" y="2552700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28267" y="2807275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81800" y="304011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FF0000"/>
                </a:solidFill>
              </a:rPr>
              <a:t>Observe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Explain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Predict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Control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/>
          <p:nvPr/>
        </p:nvGrpSpPr>
        <p:grpSpPr>
          <a:xfrm>
            <a:off x="153984" y="304011"/>
            <a:ext cx="8380416" cy="6020589"/>
            <a:chOff x="4189413" y="1676401"/>
            <a:chExt cx="4800603" cy="449658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856582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92787" y="5658800"/>
              <a:ext cx="2412434" cy="34480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Mg methadone dispensed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3387470" y="3413058"/>
              <a:ext cx="2516996" cy="26445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Burglaries per month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42"/>
          <p:cNvGrpSpPr/>
          <p:nvPr/>
        </p:nvGrpSpPr>
        <p:grpSpPr>
          <a:xfrm>
            <a:off x="2762079" y="548229"/>
            <a:ext cx="2978844" cy="3326691"/>
            <a:chOff x="2476158" y="814929"/>
            <a:chExt cx="2978844" cy="3326691"/>
          </a:xfrm>
        </p:grpSpPr>
        <p:sp>
          <p:nvSpPr>
            <p:cNvPr id="97" name="Oval 96"/>
            <p:cNvSpPr/>
            <p:nvPr/>
          </p:nvSpPr>
          <p:spPr>
            <a:xfrm>
              <a:off x="2476158" y="814929"/>
              <a:ext cx="228600" cy="22859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861506" y="3913021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60598" y="2076553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226402" y="2552700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28267" y="2807275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81800" y="304011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Observe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FF0000"/>
                </a:solidFill>
              </a:rPr>
              <a:t>Explain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Predict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Control</a:t>
            </a:r>
            <a:endParaRPr lang="en-US" sz="2800" dirty="0">
              <a:solidFill>
                <a:srgbClr val="008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362200" y="814140"/>
            <a:ext cx="4802183" cy="3677203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15200" y="4191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/>
          <p:nvPr/>
        </p:nvGrpSpPr>
        <p:grpSpPr>
          <a:xfrm>
            <a:off x="153984" y="304011"/>
            <a:ext cx="8380416" cy="6020589"/>
            <a:chOff x="4189413" y="1676401"/>
            <a:chExt cx="4800603" cy="449658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856582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92787" y="5658800"/>
              <a:ext cx="2412434" cy="34480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Mg methadone dispensed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3387470" y="3413058"/>
              <a:ext cx="2516996" cy="26445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Burglaries per month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42"/>
          <p:cNvGrpSpPr/>
          <p:nvPr/>
        </p:nvGrpSpPr>
        <p:grpSpPr>
          <a:xfrm>
            <a:off x="2762079" y="548229"/>
            <a:ext cx="2978844" cy="3326691"/>
            <a:chOff x="2476158" y="814929"/>
            <a:chExt cx="2978844" cy="3326691"/>
          </a:xfrm>
        </p:grpSpPr>
        <p:sp>
          <p:nvSpPr>
            <p:cNvPr id="97" name="Oval 96"/>
            <p:cNvSpPr/>
            <p:nvPr/>
          </p:nvSpPr>
          <p:spPr>
            <a:xfrm>
              <a:off x="2476158" y="814929"/>
              <a:ext cx="228600" cy="22859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861506" y="3913021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60598" y="2076553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226402" y="2552700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28267" y="2807275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81800" y="304011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Observe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Explain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FF0000"/>
                </a:solidFill>
              </a:rPr>
              <a:t>Predict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Control</a:t>
            </a:r>
            <a:endParaRPr lang="en-US" sz="2800" dirty="0">
              <a:solidFill>
                <a:srgbClr val="008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362200" y="814140"/>
            <a:ext cx="4802183" cy="3677203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427528" y="3874920"/>
            <a:ext cx="228600" cy="228599"/>
          </a:xfrm>
          <a:prstGeom prst="ellipse">
            <a:avLst/>
          </a:prstGeom>
          <a:solidFill>
            <a:srgbClr val="FF0000"/>
          </a:solidFill>
          <a:effectLst/>
          <a:scene3d>
            <a:camera prst="orthographicFront"/>
            <a:lightRig rig="flood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hape 33"/>
          <p:cNvCxnSpPr>
            <a:endCxn id="32" idx="1"/>
          </p:cNvCxnSpPr>
          <p:nvPr/>
        </p:nvCxnSpPr>
        <p:spPr>
          <a:xfrm rot="5400000">
            <a:off x="5378218" y="2504816"/>
            <a:ext cx="2486370" cy="320794"/>
          </a:xfrm>
          <a:prstGeom prst="bentConnector3">
            <a:avLst>
              <a:gd name="adj1" fmla="val 1097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4191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3744344"/>
            <a:ext cx="2514600" cy="28850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Sample 1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 = 23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 = 35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 = 26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US" dirty="0" smtClean="0"/>
              <a:t> = 19</a:t>
            </a:r>
          </a:p>
          <a:p>
            <a:pPr lvl="1"/>
            <a:r>
              <a:rPr lang="en-US" i="1" dirty="0" smtClean="0"/>
              <a:t>x</a:t>
            </a:r>
            <a:r>
              <a:rPr lang="en-US" i="1" baseline="-25000" dirty="0" smtClean="0"/>
              <a:t>5</a:t>
            </a:r>
            <a:r>
              <a:rPr lang="en-US" dirty="0" smtClean="0"/>
              <a:t> = 32</a:t>
            </a:r>
          </a:p>
          <a:p>
            <a:pPr lvl="1"/>
            <a:r>
              <a:rPr lang="en-US" i="1" dirty="0"/>
              <a:t>µ</a:t>
            </a:r>
            <a:r>
              <a:rPr lang="en-US" i="1" dirty="0" smtClean="0"/>
              <a:t>  = 27</a:t>
            </a:r>
          </a:p>
          <a:p>
            <a:pPr lvl="1"/>
            <a:r>
              <a:rPr lang="en-US" i="1" dirty="0" err="1" smtClean="0"/>
              <a:t>n</a:t>
            </a:r>
            <a:r>
              <a:rPr lang="en-US" i="1" dirty="0" smtClean="0"/>
              <a:t> = </a:t>
            </a:r>
            <a:r>
              <a:rPr lang="en-US" dirty="0" smtClean="0"/>
              <a:t>5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476251"/>
            <a:ext cx="4701617" cy="3333749"/>
          </a:xfrm>
          <a:prstGeom prst="rect">
            <a:avLst/>
          </a:prstGeom>
        </p:spPr>
      </p:pic>
      <p:sp>
        <p:nvSpPr>
          <p:cNvPr id="7" name="Content Placeholder 12"/>
          <p:cNvSpPr txBox="1">
            <a:spLocks/>
          </p:cNvSpPr>
          <p:nvPr/>
        </p:nvSpPr>
        <p:spPr>
          <a:xfrm>
            <a:off x="4648200" y="533400"/>
            <a:ext cx="4038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We need to know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2400" dirty="0" smtClean="0"/>
              <a:t>Distance from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sz="2400" dirty="0" smtClean="0"/>
              <a:t>to </a:t>
            </a:r>
            <a:r>
              <a:rPr lang="en-US" sz="2400" i="1" dirty="0"/>
              <a:t>µ</a:t>
            </a:r>
            <a:r>
              <a:rPr lang="en-US" sz="2400" i="1" dirty="0" smtClean="0"/>
              <a:t> +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Distance from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to </a:t>
            </a:r>
            <a:r>
              <a:rPr lang="en-US" sz="2400" i="1" dirty="0"/>
              <a:t>µ</a:t>
            </a:r>
            <a:r>
              <a:rPr lang="en-US" sz="2400" i="1" dirty="0" smtClean="0"/>
              <a:t> +</a:t>
            </a:r>
            <a:endParaRPr lang="en-US" sz="2400" dirty="0" smtClean="0"/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Distance from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 to </a:t>
            </a:r>
            <a:r>
              <a:rPr lang="en-US" sz="2400" i="1" dirty="0"/>
              <a:t>µ</a:t>
            </a:r>
            <a:r>
              <a:rPr lang="en-US" sz="2400" i="1" dirty="0" smtClean="0"/>
              <a:t> +</a:t>
            </a:r>
            <a:endParaRPr lang="en-US" sz="2400" dirty="0" smtClean="0"/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Distance from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 to </a:t>
            </a:r>
            <a:r>
              <a:rPr lang="en-US" sz="2400" i="1" dirty="0"/>
              <a:t>µ</a:t>
            </a:r>
            <a:r>
              <a:rPr lang="en-US" sz="2400" i="1" dirty="0" smtClean="0"/>
              <a:t> +</a:t>
            </a:r>
            <a:endParaRPr lang="en-US" sz="2400" dirty="0" smtClean="0"/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dirty="0" smtClean="0"/>
              <a:t>Distance from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 to </a:t>
            </a:r>
            <a:r>
              <a:rPr lang="en-US" sz="2400" i="1" dirty="0"/>
              <a:t>µ</a:t>
            </a:r>
            <a:r>
              <a:rPr lang="en-US" sz="2400" dirty="0" smtClean="0"/>
              <a:t>/</a:t>
            </a:r>
            <a:endParaRPr lang="en-US" sz="2400" i="1" dirty="0" smtClean="0"/>
          </a:p>
          <a:p>
            <a:pPr marL="742950" lvl="1" indent="-285750">
              <a:spcBef>
                <a:spcPct val="20000"/>
              </a:spcBef>
              <a:buFont typeface="Arial"/>
              <a:buChar char="–"/>
              <a:defRPr/>
            </a:pPr>
            <a:r>
              <a:rPr lang="en-US" sz="2400" i="1" dirty="0" smtClean="0"/>
              <a:t>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3352800"/>
            <a:ext cx="4038600" cy="25161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could calculate</a:t>
            </a:r>
          </a:p>
          <a:p>
            <a:pPr lvl="1"/>
            <a:r>
              <a:rPr lang="en-US" dirty="0" smtClean="0"/>
              <a:t>(27-23) + </a:t>
            </a:r>
          </a:p>
          <a:p>
            <a:pPr lvl="1"/>
            <a:r>
              <a:rPr lang="en-US" dirty="0" smtClean="0"/>
              <a:t>(35-27) +</a:t>
            </a:r>
          </a:p>
          <a:p>
            <a:pPr lvl="1"/>
            <a:r>
              <a:rPr lang="en-US" dirty="0" smtClean="0"/>
              <a:t>(27-26) +</a:t>
            </a:r>
          </a:p>
          <a:p>
            <a:pPr lvl="1"/>
            <a:r>
              <a:rPr lang="en-US" dirty="0" smtClean="0"/>
              <a:t>(27-19) +</a:t>
            </a:r>
          </a:p>
          <a:p>
            <a:pPr lvl="1"/>
            <a:r>
              <a:rPr lang="en-US" dirty="0" smtClean="0"/>
              <a:t>(32-27) </a:t>
            </a:r>
          </a:p>
          <a:p>
            <a:pPr lvl="1"/>
            <a:r>
              <a:rPr lang="en-US" dirty="0" smtClean="0"/>
              <a:t>/5 = 6.52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106919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The average (i.e. </a:t>
            </a:r>
            <a:r>
              <a:rPr lang="en-US" b="1" i="1" dirty="0" smtClean="0">
                <a:solidFill>
                  <a:srgbClr val="FF0000"/>
                </a:solidFill>
              </a:rPr>
              <a:t>standard</a:t>
            </a:r>
            <a:r>
              <a:rPr lang="en-US" dirty="0" smtClean="0"/>
              <a:t>) distance (i.e. </a:t>
            </a:r>
            <a:r>
              <a:rPr lang="en-US" b="1" i="1" dirty="0" smtClean="0">
                <a:solidFill>
                  <a:srgbClr val="FF0000"/>
                </a:solidFill>
              </a:rPr>
              <a:t>deviation</a:t>
            </a:r>
            <a:r>
              <a:rPr lang="en-US" dirty="0" smtClean="0"/>
              <a:t>) of each score from the mean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4242137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µ</a:t>
            </a:r>
            <a:r>
              <a:rPr lang="en-US" sz="2000" dirty="0" smtClean="0"/>
              <a:t>and </a:t>
            </a:r>
            <a:r>
              <a:rPr lang="en-US" sz="2000" i="1" dirty="0" err="1" smtClean="0"/>
              <a:t>x</a:t>
            </a:r>
            <a:r>
              <a:rPr lang="en-US" sz="2000" i="1" baseline="-25000" dirty="0" err="1" smtClean="0"/>
              <a:t>n</a:t>
            </a:r>
            <a:r>
              <a:rPr lang="en-US" sz="2000" dirty="0" smtClean="0"/>
              <a:t>keep switching sides on the minus sign</a:t>
            </a:r>
            <a:endParaRPr lang="en-US" sz="2000" dirty="0"/>
          </a:p>
        </p:txBody>
      </p:sp>
      <p:grpSp>
        <p:nvGrpSpPr>
          <p:cNvPr id="2" name="Group 28"/>
          <p:cNvGrpSpPr/>
          <p:nvPr/>
        </p:nvGrpSpPr>
        <p:grpSpPr>
          <a:xfrm>
            <a:off x="685800" y="1065212"/>
            <a:ext cx="3733800" cy="1223964"/>
            <a:chOff x="685800" y="1065212"/>
            <a:chExt cx="3733800" cy="122396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85800" y="2287588"/>
              <a:ext cx="3733800" cy="15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1674812"/>
              <a:ext cx="3733800" cy="15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3240485" y="1332309"/>
              <a:ext cx="606424" cy="532606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75806" y="1065212"/>
              <a:ext cx="991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SD = 6.52 </a:t>
              </a:r>
              <a:endParaRPr lang="en-US" sz="1200" dirty="0"/>
            </a:p>
          </p:txBody>
        </p:sp>
      </p:grpSp>
      <p:sp>
        <p:nvSpPr>
          <p:cNvPr id="30" name="Content Placeholder 12"/>
          <p:cNvSpPr txBox="1">
            <a:spLocks/>
          </p:cNvSpPr>
          <p:nvPr/>
        </p:nvSpPr>
        <p:spPr>
          <a:xfrm>
            <a:off x="4724400" y="5752306"/>
            <a:ext cx="4038600" cy="953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this is too inefficient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can’t turn this into a general equation!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/>
      <p:bldP spid="20" grpId="0"/>
      <p:bldP spid="3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/>
          <p:nvPr/>
        </p:nvGrpSpPr>
        <p:grpSpPr>
          <a:xfrm>
            <a:off x="153984" y="304011"/>
            <a:ext cx="8380416" cy="6020589"/>
            <a:chOff x="4189413" y="1676401"/>
            <a:chExt cx="4800603" cy="449658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856582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92787" y="5658800"/>
              <a:ext cx="2412434" cy="34480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Mg methadone dispensed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3387470" y="3413058"/>
              <a:ext cx="2516996" cy="26445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Burglaries per month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42"/>
          <p:cNvGrpSpPr/>
          <p:nvPr/>
        </p:nvGrpSpPr>
        <p:grpSpPr>
          <a:xfrm>
            <a:off x="2762079" y="548229"/>
            <a:ext cx="2978844" cy="3326691"/>
            <a:chOff x="2476158" y="814929"/>
            <a:chExt cx="2978844" cy="3326691"/>
          </a:xfrm>
        </p:grpSpPr>
        <p:sp>
          <p:nvSpPr>
            <p:cNvPr id="97" name="Oval 96"/>
            <p:cNvSpPr/>
            <p:nvPr/>
          </p:nvSpPr>
          <p:spPr>
            <a:xfrm>
              <a:off x="2476158" y="814929"/>
              <a:ext cx="228600" cy="22859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861506" y="3913021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60598" y="2076553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226402" y="2552700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28267" y="2807275"/>
              <a:ext cx="228600" cy="228599"/>
            </a:xfrm>
            <a:prstGeom prst="ellipse">
              <a:avLst/>
            </a:prstGeom>
            <a:solidFill>
              <a:schemeClr val="accent4"/>
            </a:solidFill>
            <a:effectLst/>
            <a:scene3d>
              <a:camera prst="orthographicFront"/>
              <a:lightRig rig="flood" dir="t"/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81800" y="304011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Observe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Explain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008000"/>
                </a:solidFill>
              </a:rPr>
              <a:t>Predict</a:t>
            </a:r>
          </a:p>
          <a:p>
            <a:pPr marL="342900" indent="-342900">
              <a:buAutoNum type="arabicParenR"/>
            </a:pPr>
            <a:r>
              <a:rPr lang="en-US" sz="2800" dirty="0" smtClean="0">
                <a:solidFill>
                  <a:srgbClr val="FF0000"/>
                </a:solidFill>
              </a:rPr>
              <a:t>Control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362200" y="814140"/>
            <a:ext cx="4802183" cy="3677203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427528" y="3874920"/>
            <a:ext cx="228600" cy="228599"/>
          </a:xfrm>
          <a:prstGeom prst="ellipse">
            <a:avLst/>
          </a:prstGeom>
          <a:solidFill>
            <a:srgbClr val="FF0000"/>
          </a:solidFill>
          <a:effectLst/>
          <a:scene3d>
            <a:camera prst="orthographicFront"/>
            <a:lightRig rig="flood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623951" y="3316166"/>
            <a:ext cx="3570909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00600" y="76200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policy:</a:t>
            </a:r>
          </a:p>
          <a:p>
            <a:r>
              <a:rPr lang="en-US" dirty="0" smtClean="0"/>
              <a:t>Fixed minimum methadone</a:t>
            </a:r>
          </a:p>
          <a:p>
            <a:r>
              <a:rPr lang="en-US" dirty="0" smtClean="0"/>
              <a:t>dispensed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4191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Operational definition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Dependant variable </a:t>
            </a:r>
            <a:r>
              <a:rPr lang="en-US" b="1" dirty="0" smtClean="0"/>
              <a:t>measured in a </a:t>
            </a:r>
            <a:r>
              <a:rPr lang="en-US" b="1" dirty="0" smtClean="0">
                <a:solidFill>
                  <a:srgbClr val="FF0000"/>
                </a:solidFill>
              </a:rPr>
              <a:t>sample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Population</a:t>
            </a:r>
            <a:r>
              <a:rPr lang="en-US" b="1" dirty="0" smtClean="0"/>
              <a:t>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Population</a:t>
            </a:r>
            <a:r>
              <a:rPr lang="en-US" b="1" dirty="0" smtClean="0"/>
              <a:t>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5715000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5715000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5715000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5715000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5600" y="2297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Construct validity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95600" y="3440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Criterion validity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95600" y="4507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External validity</a:t>
            </a:r>
            <a:endParaRPr lang="en-US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2895600" y="5650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Reliability</a:t>
            </a:r>
            <a:endParaRPr lang="en-US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381000" y="2743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CRITERION OF SUFFICIENCY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" y="49924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CRITERION OF UNIVERSALITY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8486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48600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8600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7690366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7714566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0" idx="3"/>
            <a:endCxn id="46" idx="1"/>
          </p:cNvCxnSpPr>
          <p:nvPr/>
        </p:nvCxnSpPr>
        <p:spPr>
          <a:xfrm flipV="1">
            <a:off x="2362200" y="2482334"/>
            <a:ext cx="533400" cy="584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0" idx="3"/>
            <a:endCxn id="47" idx="1"/>
          </p:cNvCxnSpPr>
          <p:nvPr/>
        </p:nvCxnSpPr>
        <p:spPr>
          <a:xfrm>
            <a:off x="2362200" y="3066366"/>
            <a:ext cx="533400" cy="5589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2362200" y="4724400"/>
            <a:ext cx="533400" cy="584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2362200" y="5308432"/>
            <a:ext cx="533400" cy="5589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 definition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Dependent variable measured in a sample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3352800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3352800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3352800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3352800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2297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Construct validity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3440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Criterion validity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3400" y="4507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External validity</a:t>
            </a:r>
            <a:endParaRPr lang="en-US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" y="5650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Reliability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864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486400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486400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5328166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5352366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 definition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Dependent variable measured in a sample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1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1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685801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685801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685801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685801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194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19401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19401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2661167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2685367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4038601" y="3745468"/>
            <a:ext cx="2133599" cy="646331"/>
            <a:chOff x="4038601" y="3745468"/>
            <a:chExt cx="2133599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4953000" y="3745468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Sample</a:t>
              </a:r>
            </a:p>
            <a:p>
              <a:r>
                <a:rPr lang="en-US" b="1" dirty="0" smtClean="0"/>
                <a:t>statistic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038601" y="41053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9"/>
          <p:cNvGrpSpPr/>
          <p:nvPr/>
        </p:nvGrpSpPr>
        <p:grpSpPr>
          <a:xfrm>
            <a:off x="4038601" y="5879068"/>
            <a:ext cx="2285999" cy="646331"/>
            <a:chOff x="4038601" y="5879068"/>
            <a:chExt cx="2285999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4800600" y="587906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Population statistic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stCxn id="54" idx="3"/>
            </p:cNvCxnSpPr>
            <p:nvPr/>
          </p:nvCxnSpPr>
          <p:spPr>
            <a:xfrm>
              <a:off x="4038601" y="60520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6"/>
          <p:cNvGrpSpPr/>
          <p:nvPr/>
        </p:nvGrpSpPr>
        <p:grpSpPr>
          <a:xfrm>
            <a:off x="4038601" y="1840468"/>
            <a:ext cx="2895599" cy="646331"/>
            <a:chOff x="4038601" y="1840468"/>
            <a:chExt cx="2895599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4953000" y="1840468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Statistical model</a:t>
              </a:r>
              <a:endParaRPr lang="en-US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038601" y="2196544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66"/>
          <p:cNvGrpSpPr/>
          <p:nvPr/>
        </p:nvGrpSpPr>
        <p:grpSpPr>
          <a:xfrm>
            <a:off x="5943600" y="2013466"/>
            <a:ext cx="2743200" cy="3486581"/>
            <a:chOff x="6172200" y="893550"/>
            <a:chExt cx="2743200" cy="3486581"/>
          </a:xfrm>
        </p:grpSpPr>
        <p:cxnSp>
          <p:nvCxnSpPr>
            <p:cNvPr id="57" name="Shape 56"/>
            <p:cNvCxnSpPr>
              <a:endCxn id="59" idx="0"/>
            </p:cNvCxnSpPr>
            <p:nvPr/>
          </p:nvCxnSpPr>
          <p:spPr>
            <a:xfrm rot="16200000" flipH="1">
              <a:off x="6066525" y="1761225"/>
              <a:ext cx="2840250" cy="1104900"/>
            </a:xfrm>
            <a:prstGeom prst="bentConnector3">
              <a:avLst>
                <a:gd name="adj1" fmla="val 5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162800" y="3733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Hypothesis testing</a:t>
              </a:r>
              <a:endParaRPr lang="en-US" b="1" dirty="0"/>
            </a:p>
          </p:txBody>
        </p:sp>
        <p:cxnSp>
          <p:nvCxnSpPr>
            <p:cNvPr id="66" name="Straight Arrow Connector 65"/>
            <p:cNvCxnSpPr>
              <a:stCxn id="59" idx="1"/>
              <a:endCxn id="30" idx="3"/>
            </p:cNvCxnSpPr>
            <p:nvPr/>
          </p:nvCxnSpPr>
          <p:spPr>
            <a:xfrm rot="10800000" flipV="1">
              <a:off x="6172200" y="4056966"/>
              <a:ext cx="990600" cy="11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endCxn id="31" idx="0"/>
          </p:cNvCxnSpPr>
          <p:nvPr/>
        </p:nvCxnSpPr>
        <p:spPr>
          <a:xfrm rot="5400000">
            <a:off x="4819760" y="5135433"/>
            <a:ext cx="1486476" cy="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192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219201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219201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1060967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1085167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2438401" y="3745468"/>
            <a:ext cx="2133599" cy="646331"/>
            <a:chOff x="4038601" y="3745468"/>
            <a:chExt cx="2133599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4953000" y="3745468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Sample</a:t>
              </a:r>
            </a:p>
            <a:p>
              <a:r>
                <a:rPr lang="en-US" b="1" dirty="0" smtClean="0"/>
                <a:t>statistic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038601" y="41053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00400" y="58790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statistic</a:t>
            </a:r>
            <a:endParaRPr lang="en-US" b="1" dirty="0"/>
          </a:p>
        </p:txBody>
      </p:sp>
      <p:grpSp>
        <p:nvGrpSpPr>
          <p:cNvPr id="4" name="Group 46"/>
          <p:cNvGrpSpPr/>
          <p:nvPr/>
        </p:nvGrpSpPr>
        <p:grpSpPr>
          <a:xfrm>
            <a:off x="2438401" y="1840468"/>
            <a:ext cx="2895599" cy="646331"/>
            <a:chOff x="4038601" y="1840468"/>
            <a:chExt cx="2895599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4953000" y="1840468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Statistical model</a:t>
              </a:r>
              <a:endParaRPr lang="en-US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038601" y="2196544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66"/>
          <p:cNvGrpSpPr/>
          <p:nvPr/>
        </p:nvGrpSpPr>
        <p:grpSpPr>
          <a:xfrm>
            <a:off x="4572000" y="2013466"/>
            <a:ext cx="2514600" cy="3486581"/>
            <a:chOff x="6400800" y="893550"/>
            <a:chExt cx="2514600" cy="3486581"/>
          </a:xfrm>
        </p:grpSpPr>
        <p:cxnSp>
          <p:nvCxnSpPr>
            <p:cNvPr id="57" name="Shape 56"/>
            <p:cNvCxnSpPr>
              <a:endCxn id="59" idx="0"/>
            </p:cNvCxnSpPr>
            <p:nvPr/>
          </p:nvCxnSpPr>
          <p:spPr>
            <a:xfrm rot="16200000" flipH="1">
              <a:off x="6066525" y="1761225"/>
              <a:ext cx="2840250" cy="1104900"/>
            </a:xfrm>
            <a:prstGeom prst="bentConnector3">
              <a:avLst>
                <a:gd name="adj1" fmla="val 5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162800" y="3733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Hypothesis testing</a:t>
              </a:r>
              <a:endParaRPr lang="en-US" b="1" dirty="0"/>
            </a:p>
          </p:txBody>
        </p:sp>
        <p:cxnSp>
          <p:nvCxnSpPr>
            <p:cNvPr id="66" name="Straight Arrow Connector 65"/>
            <p:cNvCxnSpPr>
              <a:stCxn id="59" idx="1"/>
            </p:cNvCxnSpPr>
            <p:nvPr/>
          </p:nvCxnSpPr>
          <p:spPr>
            <a:xfrm rot="10800000">
              <a:off x="6400800" y="4056966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rot="5400000">
            <a:off x="3219560" y="5135433"/>
            <a:ext cx="1486476" cy="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4343400" y="1840468"/>
            <a:ext cx="4343400" cy="1835786"/>
            <a:chOff x="4343400" y="1840468"/>
            <a:chExt cx="4343400" cy="1835786"/>
          </a:xfrm>
        </p:grpSpPr>
        <p:sp>
          <p:nvSpPr>
            <p:cNvPr id="36" name="TextBox 35"/>
            <p:cNvSpPr txBox="1"/>
            <p:nvPr/>
          </p:nvSpPr>
          <p:spPr>
            <a:xfrm>
              <a:off x="6934200" y="2198926"/>
              <a:ext cx="1752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Variation of regression:</a:t>
              </a:r>
            </a:p>
            <a:p>
              <a:r>
                <a:rPr lang="en-US" b="1" dirty="0" smtClean="0"/>
                <a:t>Towards the general linear model</a:t>
              </a:r>
              <a:endParaRPr lang="en-US" b="1" dirty="0"/>
            </a:p>
          </p:txBody>
        </p:sp>
        <p:cxnSp>
          <p:nvCxnSpPr>
            <p:cNvPr id="40" name="Elbow Connector 39"/>
            <p:cNvCxnSpPr>
              <a:stCxn id="36" idx="0"/>
              <a:endCxn id="27" idx="0"/>
            </p:cNvCxnSpPr>
            <p:nvPr/>
          </p:nvCxnSpPr>
          <p:spPr>
            <a:xfrm rot="16200000" flipV="1">
              <a:off x="5897721" y="286147"/>
              <a:ext cx="358458" cy="3467100"/>
            </a:xfrm>
            <a:prstGeom prst="bentConnector3">
              <a:avLst>
                <a:gd name="adj1" fmla="val 21484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3961</Words>
  <Application>Microsoft Office PowerPoint</Application>
  <PresentationFormat>On-screen Show (4:3)</PresentationFormat>
  <Paragraphs>975</Paragraphs>
  <Slides>94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6" baseType="lpstr">
      <vt:lpstr>Office Theme</vt:lpstr>
      <vt:lpstr>Equation</vt:lpstr>
      <vt:lpstr>Words and numbers</vt:lpstr>
      <vt:lpstr>Course outline</vt:lpstr>
      <vt:lpstr>Lecture 3</vt:lpstr>
      <vt:lpstr>Lecture 3</vt:lpstr>
      <vt:lpstr>Revision… </vt:lpstr>
      <vt:lpstr>Revision…</vt:lpstr>
      <vt:lpstr>Revision…</vt:lpstr>
      <vt:lpstr>The question…</vt:lpstr>
      <vt:lpstr>PowerPoint Presentation</vt:lpstr>
      <vt:lpstr>PowerPoint Presentation</vt:lpstr>
      <vt:lpstr>PowerPoint Presentation</vt:lpstr>
      <vt:lpstr>Our question again</vt:lpstr>
      <vt:lpstr>Our question again</vt:lpstr>
      <vt:lpstr>PowerPoint Presentation</vt:lpstr>
      <vt:lpstr>PowerPoint Presentation</vt:lpstr>
      <vt:lpstr>PowerPoint Presentation</vt:lpstr>
      <vt:lpstr>A problem of scales</vt:lpstr>
      <vt:lpstr>Revision…</vt:lpstr>
      <vt:lpstr>Divide by standard deviation…</vt:lpstr>
      <vt:lpstr>Interpreting r</vt:lpstr>
      <vt:lpstr>Interpreting r</vt:lpstr>
      <vt:lpstr>Interpreting r</vt:lpstr>
      <vt:lpstr>…revision…</vt:lpstr>
      <vt:lpstr>… revision …</vt:lpstr>
      <vt:lpstr>General form of a test statistic</vt:lpstr>
      <vt:lpstr>t-test for correlation coefficient</vt:lpstr>
      <vt:lpstr>Interpreting r</vt:lpstr>
      <vt:lpstr>Lecture 3</vt:lpstr>
      <vt:lpstr>What is the general linear model</vt:lpstr>
      <vt:lpstr>What is the general linear model</vt:lpstr>
      <vt:lpstr>Statistical model revision</vt:lpstr>
      <vt:lpstr>Statistical model revision</vt:lpstr>
      <vt:lpstr>Statistical model revision</vt:lpstr>
      <vt:lpstr>Statistical model revision</vt:lpstr>
      <vt:lpstr>What is the general linear model</vt:lpstr>
      <vt:lpstr>Linear model</vt:lpstr>
      <vt:lpstr>A note on terminology</vt:lpstr>
      <vt:lpstr>Linear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 slope, different y-intercept</vt:lpstr>
      <vt:lpstr>Same y-intercept, different slope</vt:lpstr>
      <vt:lpstr>Linear equation</vt:lpstr>
      <vt:lpstr>Linear model</vt:lpstr>
      <vt:lpstr>Linear model</vt:lpstr>
      <vt:lpstr>PowerPoint Presentation</vt:lpstr>
      <vt:lpstr>What’s εi?</vt:lpstr>
      <vt:lpstr>PowerPoint Presentation</vt:lpstr>
      <vt:lpstr>Importance of εi</vt:lpstr>
      <vt:lpstr>PowerPoint Presentation</vt:lpstr>
      <vt:lpstr>Importance of εi</vt:lpstr>
      <vt:lpstr>SSM (model sums of squares)</vt:lpstr>
      <vt:lpstr>PowerPoint Presentation</vt:lpstr>
      <vt:lpstr>PowerPoint Presentation</vt:lpstr>
      <vt:lpstr>PowerPoint Presentation</vt:lpstr>
      <vt:lpstr>PowerPoint Presentation</vt:lpstr>
      <vt:lpstr>Statistic for quantifying the fit of a model</vt:lpstr>
      <vt:lpstr>What have we been doing?</vt:lpstr>
      <vt:lpstr>Before we move on…</vt:lpstr>
      <vt:lpstr>A problem of scales</vt:lpstr>
      <vt:lpstr>Revision…</vt:lpstr>
      <vt:lpstr>PowerPoint Presentation</vt:lpstr>
      <vt:lpstr>Interpreting b</vt:lpstr>
      <vt:lpstr>What is the general linear model</vt:lpstr>
      <vt:lpstr>What is the general linear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model</vt:lpstr>
      <vt:lpstr>Linear model</vt:lpstr>
      <vt:lpstr>Methods of regression</vt:lpstr>
      <vt:lpstr>What is the general linear model</vt:lpstr>
      <vt:lpstr>One of last week’s scenarios</vt:lpstr>
      <vt:lpstr>PowerPoint Presentation</vt:lpstr>
      <vt:lpstr>Independent samples t-statistic</vt:lpstr>
      <vt:lpstr>t-test as regression</vt:lpstr>
      <vt:lpstr>What is the general linear model</vt:lpstr>
      <vt:lpstr>Social policy on the natural sciences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Wrapping it all up…</vt:lpstr>
      <vt:lpstr>Wrapping it all up…</vt:lpstr>
      <vt:lpstr>Wrapping it all up…</vt:lpstr>
      <vt:lpstr>Wrapping it all up…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methods for sociology</dc:title>
  <dc:creator>-</dc:creator>
  <cp:lastModifiedBy>Joshua Charles Skewes</cp:lastModifiedBy>
  <cp:revision>22</cp:revision>
  <dcterms:created xsi:type="dcterms:W3CDTF">2010-02-17T07:43:56Z</dcterms:created>
  <dcterms:modified xsi:type="dcterms:W3CDTF">2015-02-04T11:06:46Z</dcterms:modified>
</cp:coreProperties>
</file>