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99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0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Default Extension="tiff" ContentType="image/tiff"/>
  <Default Extension="vml" ContentType="application/vnd.openxmlformats-officedocument.vmlDrawing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3"/>
  </p:notesMasterIdLst>
  <p:sldIdLst>
    <p:sldId id="257" r:id="rId2"/>
    <p:sldId id="258" r:id="rId3"/>
    <p:sldId id="261" r:id="rId4"/>
    <p:sldId id="299" r:id="rId5"/>
    <p:sldId id="276" r:id="rId6"/>
    <p:sldId id="263" r:id="rId7"/>
    <p:sldId id="386" r:id="rId8"/>
    <p:sldId id="387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9" r:id="rId23"/>
    <p:sldId id="280" r:id="rId24"/>
    <p:sldId id="300" r:id="rId25"/>
    <p:sldId id="283" r:id="rId26"/>
    <p:sldId id="281" r:id="rId27"/>
    <p:sldId id="282" r:id="rId28"/>
    <p:sldId id="284" r:id="rId29"/>
    <p:sldId id="285" r:id="rId30"/>
    <p:sldId id="344" r:id="rId31"/>
    <p:sldId id="301" r:id="rId32"/>
    <p:sldId id="288" r:id="rId33"/>
    <p:sldId id="289" r:id="rId34"/>
    <p:sldId id="290" r:id="rId35"/>
    <p:sldId id="291" r:id="rId36"/>
    <p:sldId id="292" r:id="rId37"/>
    <p:sldId id="286" r:id="rId38"/>
    <p:sldId id="260" r:id="rId39"/>
    <p:sldId id="293" r:id="rId40"/>
    <p:sldId id="294" r:id="rId41"/>
    <p:sldId id="295" r:id="rId42"/>
    <p:sldId id="330" r:id="rId43"/>
    <p:sldId id="303" r:id="rId44"/>
    <p:sldId id="306" r:id="rId45"/>
    <p:sldId id="310" r:id="rId46"/>
    <p:sldId id="311" r:id="rId47"/>
    <p:sldId id="312" r:id="rId48"/>
    <p:sldId id="313" r:id="rId49"/>
    <p:sldId id="314" r:id="rId50"/>
    <p:sldId id="315" r:id="rId51"/>
    <p:sldId id="316" r:id="rId52"/>
    <p:sldId id="317" r:id="rId53"/>
    <p:sldId id="318" r:id="rId54"/>
    <p:sldId id="319" r:id="rId55"/>
    <p:sldId id="321" r:id="rId56"/>
    <p:sldId id="320" r:id="rId57"/>
    <p:sldId id="323" r:id="rId58"/>
    <p:sldId id="322" r:id="rId59"/>
    <p:sldId id="324" r:id="rId60"/>
    <p:sldId id="325" r:id="rId61"/>
    <p:sldId id="326" r:id="rId62"/>
    <p:sldId id="327" r:id="rId63"/>
    <p:sldId id="328" r:id="rId64"/>
    <p:sldId id="343" r:id="rId65"/>
    <p:sldId id="329" r:id="rId66"/>
    <p:sldId id="334" r:id="rId67"/>
    <p:sldId id="333" r:id="rId68"/>
    <p:sldId id="335" r:id="rId69"/>
    <p:sldId id="336" r:id="rId70"/>
    <p:sldId id="337" r:id="rId71"/>
    <p:sldId id="338" r:id="rId72"/>
    <p:sldId id="339" r:id="rId73"/>
    <p:sldId id="340" r:id="rId74"/>
    <p:sldId id="342" r:id="rId75"/>
    <p:sldId id="345" r:id="rId76"/>
    <p:sldId id="347" r:id="rId77"/>
    <p:sldId id="348" r:id="rId78"/>
    <p:sldId id="346" r:id="rId79"/>
    <p:sldId id="351" r:id="rId80"/>
    <p:sldId id="349" r:id="rId81"/>
    <p:sldId id="350" r:id="rId82"/>
    <p:sldId id="352" r:id="rId83"/>
    <p:sldId id="353" r:id="rId84"/>
    <p:sldId id="358" r:id="rId85"/>
    <p:sldId id="355" r:id="rId86"/>
    <p:sldId id="365" r:id="rId87"/>
    <p:sldId id="354" r:id="rId88"/>
    <p:sldId id="360" r:id="rId89"/>
    <p:sldId id="363" r:id="rId90"/>
    <p:sldId id="361" r:id="rId91"/>
    <p:sldId id="374" r:id="rId92"/>
    <p:sldId id="362" r:id="rId93"/>
    <p:sldId id="375" r:id="rId94"/>
    <p:sldId id="364" r:id="rId95"/>
    <p:sldId id="376" r:id="rId96"/>
    <p:sldId id="366" r:id="rId97"/>
    <p:sldId id="367" r:id="rId98"/>
    <p:sldId id="368" r:id="rId99"/>
    <p:sldId id="379" r:id="rId100"/>
    <p:sldId id="370" r:id="rId101"/>
    <p:sldId id="371" r:id="rId102"/>
    <p:sldId id="372" r:id="rId103"/>
    <p:sldId id="377" r:id="rId104"/>
    <p:sldId id="378" r:id="rId105"/>
    <p:sldId id="380" r:id="rId106"/>
    <p:sldId id="381" r:id="rId107"/>
    <p:sldId id="382" r:id="rId108"/>
    <p:sldId id="383" r:id="rId109"/>
    <p:sldId id="384" r:id="rId110"/>
    <p:sldId id="385" r:id="rId111"/>
    <p:sldId id="388" r:id="rId1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82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52" autoAdjust="0"/>
    <p:restoredTop sz="94660"/>
  </p:normalViewPr>
  <p:slideViewPr>
    <p:cSldViewPr snapToObjects="1">
      <p:cViewPr varScale="1">
        <p:scale>
          <a:sx n="106" d="100"/>
          <a:sy n="106" d="100"/>
        </p:scale>
        <p:origin x="-11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A8400A-3604-8E45-8E3F-FC3A55A9554B}" type="datetimeFigureOut">
              <a:rPr lang="en-US" smtClean="0"/>
              <a:pPr/>
              <a:t>8/5/2013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CAB8B1-435A-0249-8917-2C441CC7DA5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E34F-7B7F-7E41-8E52-20EBF3FE001F}" type="datetimeFigureOut">
              <a:rPr lang="en-US" smtClean="0"/>
              <a:pPr/>
              <a:t>8/5/2013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87F0-ABF8-1C4B-8378-FA06C913D9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E34F-7B7F-7E41-8E52-20EBF3FE001F}" type="datetimeFigureOut">
              <a:rPr lang="en-US" smtClean="0"/>
              <a:pPr/>
              <a:t>8/5/2013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87F0-ABF8-1C4B-8378-FA06C913D9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E34F-7B7F-7E41-8E52-20EBF3FE001F}" type="datetimeFigureOut">
              <a:rPr lang="en-US" smtClean="0"/>
              <a:pPr/>
              <a:t>8/5/2013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87F0-ABF8-1C4B-8378-FA06C913D9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E34F-7B7F-7E41-8E52-20EBF3FE001F}" type="datetimeFigureOut">
              <a:rPr lang="en-US" smtClean="0"/>
              <a:pPr/>
              <a:t>8/5/2013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87F0-ABF8-1C4B-8378-FA06C913D9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E34F-7B7F-7E41-8E52-20EBF3FE001F}" type="datetimeFigureOut">
              <a:rPr lang="en-US" smtClean="0"/>
              <a:pPr/>
              <a:t>8/5/2013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87F0-ABF8-1C4B-8378-FA06C913D9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E34F-7B7F-7E41-8E52-20EBF3FE001F}" type="datetimeFigureOut">
              <a:rPr lang="en-US" smtClean="0"/>
              <a:pPr/>
              <a:t>8/5/2013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87F0-ABF8-1C4B-8378-FA06C913D9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E34F-7B7F-7E41-8E52-20EBF3FE001F}" type="datetimeFigureOut">
              <a:rPr lang="en-US" smtClean="0"/>
              <a:pPr/>
              <a:t>8/5/2013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87F0-ABF8-1C4B-8378-FA06C913D9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E34F-7B7F-7E41-8E52-20EBF3FE001F}" type="datetimeFigureOut">
              <a:rPr lang="en-US" smtClean="0"/>
              <a:pPr/>
              <a:t>8/5/2013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87F0-ABF8-1C4B-8378-FA06C913D9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E34F-7B7F-7E41-8E52-20EBF3FE001F}" type="datetimeFigureOut">
              <a:rPr lang="en-US" smtClean="0"/>
              <a:pPr/>
              <a:t>8/5/2013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87F0-ABF8-1C4B-8378-FA06C913D9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E34F-7B7F-7E41-8E52-20EBF3FE001F}" type="datetimeFigureOut">
              <a:rPr lang="en-US" smtClean="0"/>
              <a:pPr/>
              <a:t>8/5/2013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87F0-ABF8-1C4B-8378-FA06C913D9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E34F-7B7F-7E41-8E52-20EBF3FE001F}" type="datetimeFigureOut">
              <a:rPr lang="en-US" smtClean="0"/>
              <a:pPr/>
              <a:t>8/5/2013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87F0-ABF8-1C4B-8378-FA06C913D9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3E34F-7B7F-7E41-8E52-20EBF3FE001F}" type="datetimeFigureOut">
              <a:rPr lang="en-US" smtClean="0"/>
              <a:pPr/>
              <a:t>8/5/2013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387F0-ABF8-1C4B-8378-FA06C913D92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Quantitative research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4: GLM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68" y="2357430"/>
            <a:ext cx="207170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FF0000"/>
                </a:solidFill>
              </a:rPr>
              <a:t>X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endParaRPr lang="en-GB" sz="3200" dirty="0" smtClean="0">
              <a:solidFill>
                <a:srgbClr val="FF0000"/>
              </a:solidFill>
            </a:endParaRPr>
          </a:p>
          <a:p>
            <a:r>
              <a:rPr lang="en-GB" sz="3200" dirty="0" smtClean="0">
                <a:solidFill>
                  <a:srgbClr val="FF0000"/>
                </a:solidFill>
              </a:rPr>
              <a:t>X   </a:t>
            </a:r>
            <a:r>
              <a:rPr lang="en-GB" sz="3200" dirty="0" err="1" smtClean="0">
                <a:solidFill>
                  <a:srgbClr val="00B05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endParaRPr lang="en-GB" sz="3200" dirty="0" smtClean="0">
              <a:solidFill>
                <a:srgbClr val="FF0000"/>
              </a:solidFill>
            </a:endParaRPr>
          </a:p>
          <a:p>
            <a:r>
              <a:rPr lang="en-GB" sz="3200" dirty="0" smtClean="0">
                <a:solidFill>
                  <a:srgbClr val="FF0000"/>
                </a:solidFill>
              </a:rPr>
              <a:t>X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endParaRPr lang="en-GB" sz="3200" dirty="0" smtClean="0">
              <a:solidFill>
                <a:srgbClr val="FF0000"/>
              </a:solidFill>
            </a:endParaRPr>
          </a:p>
          <a:p>
            <a:r>
              <a:rPr lang="en-GB" sz="3200" dirty="0" smtClean="0">
                <a:solidFill>
                  <a:srgbClr val="FF0000"/>
                </a:solidFill>
              </a:rPr>
              <a:t>X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fresh example</a:t>
            </a:r>
          </a:p>
          <a:p>
            <a:r>
              <a:rPr lang="en-US" dirty="0" smtClean="0"/>
              <a:t>ANOVA</a:t>
            </a:r>
          </a:p>
          <a:p>
            <a:pPr lvl="1"/>
            <a:r>
              <a:rPr lang="en-US" dirty="0" smtClean="0"/>
              <a:t>Why do ANOVA?</a:t>
            </a:r>
          </a:p>
          <a:p>
            <a:pPr lvl="1"/>
            <a:r>
              <a:rPr lang="en-US" dirty="0" smtClean="0"/>
              <a:t>GLM - ANOVA as regression</a:t>
            </a:r>
          </a:p>
          <a:p>
            <a:pPr lvl="1"/>
            <a:r>
              <a:rPr lang="en-US" dirty="0" smtClean="0"/>
              <a:t>Testing specific effects</a:t>
            </a:r>
          </a:p>
          <a:p>
            <a:r>
              <a:rPr lang="en-US" dirty="0" smtClean="0"/>
              <a:t>Factorial ANOVA</a:t>
            </a:r>
          </a:p>
          <a:p>
            <a:pPr lvl="1"/>
            <a:r>
              <a:rPr lang="en-US" dirty="0" smtClean="0"/>
              <a:t>Factorial designs</a:t>
            </a:r>
          </a:p>
          <a:p>
            <a:pPr lvl="1"/>
            <a:r>
              <a:rPr lang="en-US" dirty="0" smtClean="0"/>
              <a:t>Interactions</a:t>
            </a:r>
          </a:p>
          <a:p>
            <a:r>
              <a:rPr lang="en-US" dirty="0" smtClean="0"/>
              <a:t>Repeated measures ANOVA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Repeated measures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Mixed designs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3174" y="1214422"/>
            <a:ext cx="44291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FF0000"/>
                </a:solidFill>
              </a:rPr>
              <a:t>X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endParaRPr lang="en-GB" sz="3200" dirty="0" smtClean="0">
              <a:solidFill>
                <a:srgbClr val="FF0000"/>
              </a:solidFill>
            </a:endParaRPr>
          </a:p>
          <a:p>
            <a:r>
              <a:rPr lang="en-GB" sz="3200" dirty="0" smtClean="0">
                <a:solidFill>
                  <a:srgbClr val="FF0000"/>
                </a:solidFill>
              </a:rPr>
              <a:t>X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endParaRPr lang="en-GB" sz="3200" dirty="0" smtClean="0">
              <a:solidFill>
                <a:srgbClr val="FF0000"/>
              </a:solidFill>
            </a:endParaRPr>
          </a:p>
          <a:p>
            <a:r>
              <a:rPr lang="en-GB" sz="3200" dirty="0" smtClean="0">
                <a:solidFill>
                  <a:srgbClr val="FF0000"/>
                </a:solidFill>
              </a:rPr>
              <a:t>X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endParaRPr lang="en-GB" sz="3200" dirty="0" smtClean="0">
              <a:solidFill>
                <a:srgbClr val="FF0000"/>
              </a:solidFill>
            </a:endParaRPr>
          </a:p>
          <a:p>
            <a:r>
              <a:rPr lang="en-GB" sz="3200" dirty="0" smtClean="0">
                <a:solidFill>
                  <a:srgbClr val="FF0000"/>
                </a:solidFill>
              </a:rPr>
              <a:t>X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endParaRPr lang="en-GB" sz="3200" dirty="0" smtClean="0">
              <a:solidFill>
                <a:srgbClr val="FF0000"/>
              </a:solidFill>
            </a:endParaRPr>
          </a:p>
          <a:p>
            <a:r>
              <a:rPr lang="en-GB" sz="3200" dirty="0" smtClean="0">
                <a:solidFill>
                  <a:srgbClr val="FF0000"/>
                </a:solidFill>
              </a:rPr>
              <a:t>X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endParaRPr lang="en-GB" sz="3200" dirty="0" smtClean="0">
              <a:solidFill>
                <a:srgbClr val="FF0000"/>
              </a:solidFill>
            </a:endParaRPr>
          </a:p>
          <a:p>
            <a:r>
              <a:rPr lang="en-GB" sz="3200" dirty="0" smtClean="0">
                <a:solidFill>
                  <a:srgbClr val="FF0000"/>
                </a:solidFill>
              </a:rPr>
              <a:t>X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00B05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</a:t>
            </a:r>
            <a:r>
              <a:rPr lang="en-GB" sz="3200" dirty="0" smtClean="0">
                <a:solidFill>
                  <a:srgbClr val="00B050"/>
                </a:solidFill>
              </a:rPr>
              <a:t>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00B05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endParaRPr lang="en-GB" sz="3200" dirty="0" smtClean="0">
              <a:solidFill>
                <a:srgbClr val="FF0000"/>
              </a:solidFill>
            </a:endParaRPr>
          </a:p>
          <a:p>
            <a:r>
              <a:rPr lang="en-GB" sz="3200" dirty="0" smtClean="0">
                <a:solidFill>
                  <a:srgbClr val="FF0000"/>
                </a:solidFill>
              </a:rPr>
              <a:t>X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endParaRPr lang="en-GB" sz="3200" dirty="0" smtClean="0">
              <a:solidFill>
                <a:srgbClr val="FF0000"/>
              </a:solidFill>
            </a:endParaRPr>
          </a:p>
          <a:p>
            <a:r>
              <a:rPr lang="en-GB" sz="3200" dirty="0" smtClean="0">
                <a:solidFill>
                  <a:srgbClr val="FF0000"/>
                </a:solidFill>
              </a:rPr>
              <a:t>X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endParaRPr lang="en-GB" sz="3200" dirty="0" smtClean="0">
              <a:solidFill>
                <a:srgbClr val="FF0000"/>
              </a:solidFill>
            </a:endParaRPr>
          </a:p>
          <a:p>
            <a:endParaRPr lang="en-GB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3174" y="1214422"/>
            <a:ext cx="44291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FF0000"/>
                </a:solidFill>
              </a:rPr>
              <a:t>X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endParaRPr lang="en-GB" sz="3200" dirty="0" smtClean="0">
              <a:solidFill>
                <a:srgbClr val="FF0000"/>
              </a:solidFill>
            </a:endParaRPr>
          </a:p>
          <a:p>
            <a:r>
              <a:rPr lang="en-GB" sz="3200" dirty="0" smtClean="0">
                <a:solidFill>
                  <a:srgbClr val="00B050"/>
                </a:solidFill>
              </a:rPr>
              <a:t>S   </a:t>
            </a:r>
            <a:r>
              <a:rPr lang="en-GB" sz="3200" dirty="0" err="1" smtClean="0">
                <a:solidFill>
                  <a:srgbClr val="00B050"/>
                </a:solidFill>
              </a:rPr>
              <a:t>S</a:t>
            </a:r>
            <a:r>
              <a:rPr lang="en-GB" sz="3200" dirty="0" smtClean="0">
                <a:solidFill>
                  <a:srgbClr val="00B050"/>
                </a:solidFill>
              </a:rPr>
              <a:t>   </a:t>
            </a:r>
            <a:r>
              <a:rPr lang="en-GB" sz="3200" dirty="0" smtClean="0">
                <a:solidFill>
                  <a:srgbClr val="FF0000"/>
                </a:solidFill>
              </a:rPr>
              <a:t>X   </a:t>
            </a:r>
            <a:r>
              <a:rPr lang="en-GB" sz="3200" dirty="0" smtClean="0">
                <a:solidFill>
                  <a:srgbClr val="00B050"/>
                </a:solidFill>
              </a:rPr>
              <a:t>S</a:t>
            </a:r>
            <a:r>
              <a:rPr lang="en-GB" sz="3200" dirty="0" smtClean="0">
                <a:solidFill>
                  <a:srgbClr val="FF0000"/>
                </a:solidFill>
              </a:rPr>
              <a:t>   X  </a:t>
            </a:r>
            <a:r>
              <a:rPr lang="en-GB" sz="3200" dirty="0" smtClean="0">
                <a:solidFill>
                  <a:srgbClr val="00B050"/>
                </a:solidFill>
              </a:rPr>
              <a:t>S</a:t>
            </a:r>
            <a:r>
              <a:rPr lang="en-GB" sz="3200" dirty="0" smtClean="0">
                <a:solidFill>
                  <a:srgbClr val="FF0000"/>
                </a:solidFill>
              </a:rPr>
              <a:t>  X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endParaRPr lang="en-GB" sz="3200" dirty="0" smtClean="0">
              <a:solidFill>
                <a:srgbClr val="FF0000"/>
              </a:solidFill>
            </a:endParaRPr>
          </a:p>
          <a:p>
            <a:r>
              <a:rPr lang="en-GB" sz="3200" dirty="0" smtClean="0">
                <a:solidFill>
                  <a:srgbClr val="FF0000"/>
                </a:solidFill>
              </a:rPr>
              <a:t>X   </a:t>
            </a:r>
            <a:r>
              <a:rPr lang="en-GB" sz="3200" dirty="0" smtClean="0">
                <a:solidFill>
                  <a:srgbClr val="00B050"/>
                </a:solidFill>
              </a:rPr>
              <a:t>S</a:t>
            </a:r>
            <a:r>
              <a:rPr lang="en-GB" sz="3200" dirty="0" smtClean="0">
                <a:solidFill>
                  <a:srgbClr val="FF0000"/>
                </a:solidFill>
              </a:rPr>
              <a:t>   X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endParaRPr lang="en-GB" sz="3200" dirty="0" smtClean="0">
              <a:solidFill>
                <a:srgbClr val="FF0000"/>
              </a:solidFill>
            </a:endParaRPr>
          </a:p>
          <a:p>
            <a:r>
              <a:rPr lang="en-GB" sz="3200" dirty="0" smtClean="0">
                <a:solidFill>
                  <a:srgbClr val="FF0000"/>
                </a:solidFill>
              </a:rPr>
              <a:t>X   X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smtClean="0">
                <a:solidFill>
                  <a:srgbClr val="00B050"/>
                </a:solidFill>
              </a:rPr>
              <a:t>S   </a:t>
            </a:r>
            <a:r>
              <a:rPr lang="en-GB" sz="3200" dirty="0" err="1" smtClean="0">
                <a:solidFill>
                  <a:srgbClr val="00B050"/>
                </a:solidFill>
              </a:rPr>
              <a:t>S</a:t>
            </a:r>
            <a:r>
              <a:rPr lang="en-GB" sz="3200" dirty="0" smtClean="0">
                <a:solidFill>
                  <a:srgbClr val="00B050"/>
                </a:solidFill>
              </a:rPr>
              <a:t>   </a:t>
            </a:r>
            <a:r>
              <a:rPr lang="en-GB" sz="3200" dirty="0" err="1" smtClean="0">
                <a:solidFill>
                  <a:srgbClr val="00B050"/>
                </a:solidFill>
              </a:rPr>
              <a:t>S</a:t>
            </a:r>
            <a:r>
              <a:rPr lang="en-GB" sz="3200" dirty="0" smtClean="0">
                <a:solidFill>
                  <a:srgbClr val="00B050"/>
                </a:solidFill>
              </a:rPr>
              <a:t>  </a:t>
            </a:r>
            <a:r>
              <a:rPr lang="en-GB" sz="3200" dirty="0" smtClean="0">
                <a:solidFill>
                  <a:srgbClr val="FF0000"/>
                </a:solidFill>
              </a:rPr>
              <a:t>X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endParaRPr lang="en-GB" sz="3200" dirty="0" smtClean="0">
              <a:solidFill>
                <a:srgbClr val="FF0000"/>
              </a:solidFill>
            </a:endParaRPr>
          </a:p>
          <a:p>
            <a:r>
              <a:rPr lang="en-GB" sz="3200" dirty="0" smtClean="0">
                <a:solidFill>
                  <a:srgbClr val="00B050"/>
                </a:solidFill>
              </a:rPr>
              <a:t>S   </a:t>
            </a:r>
            <a:r>
              <a:rPr lang="en-GB" sz="3200" dirty="0" err="1" smtClean="0">
                <a:solidFill>
                  <a:srgbClr val="00B050"/>
                </a:solidFill>
              </a:rPr>
              <a:t>S</a:t>
            </a:r>
            <a:r>
              <a:rPr lang="en-GB" sz="3200" dirty="0" smtClean="0">
                <a:solidFill>
                  <a:srgbClr val="00B050"/>
                </a:solidFill>
              </a:rPr>
              <a:t>   </a:t>
            </a:r>
            <a:r>
              <a:rPr lang="en-GB" sz="3200" dirty="0" smtClean="0">
                <a:solidFill>
                  <a:srgbClr val="FF0000"/>
                </a:solidFill>
              </a:rPr>
              <a:t>X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smtClean="0">
                <a:solidFill>
                  <a:srgbClr val="00B050"/>
                </a:solidFill>
              </a:rPr>
              <a:t>S</a:t>
            </a:r>
            <a:r>
              <a:rPr lang="en-GB" sz="3200" dirty="0" smtClean="0">
                <a:solidFill>
                  <a:srgbClr val="FF0000"/>
                </a:solidFill>
              </a:rPr>
              <a:t>  X</a:t>
            </a:r>
          </a:p>
          <a:p>
            <a:r>
              <a:rPr lang="en-GB" sz="3200" dirty="0" smtClean="0">
                <a:solidFill>
                  <a:srgbClr val="FF0000"/>
                </a:solidFill>
              </a:rPr>
              <a:t>X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smtClean="0">
                <a:solidFill>
                  <a:srgbClr val="00B050"/>
                </a:solidFill>
              </a:rPr>
              <a:t>S</a:t>
            </a:r>
            <a:r>
              <a:rPr lang="en-GB" sz="3200" dirty="0" smtClean="0">
                <a:solidFill>
                  <a:srgbClr val="FF0000"/>
                </a:solidFill>
              </a:rPr>
              <a:t>   X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endParaRPr lang="en-GB" sz="3200" dirty="0" smtClean="0">
              <a:solidFill>
                <a:srgbClr val="FF0000"/>
              </a:solidFill>
            </a:endParaRPr>
          </a:p>
          <a:p>
            <a:r>
              <a:rPr lang="en-GB" sz="3200" dirty="0" smtClean="0">
                <a:solidFill>
                  <a:srgbClr val="FF0000"/>
                </a:solidFill>
              </a:rPr>
              <a:t>X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00B05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smtClean="0">
                <a:solidFill>
                  <a:srgbClr val="00B050"/>
                </a:solidFill>
              </a:rPr>
              <a:t>S  </a:t>
            </a:r>
            <a:r>
              <a:rPr lang="en-GB" sz="3200" dirty="0" err="1" smtClean="0">
                <a:solidFill>
                  <a:srgbClr val="00B050"/>
                </a:solidFill>
              </a:rPr>
              <a:t>S</a:t>
            </a:r>
            <a:r>
              <a:rPr lang="en-GB" sz="3200" dirty="0" smtClean="0">
                <a:solidFill>
                  <a:srgbClr val="00B050"/>
                </a:solidFill>
              </a:rPr>
              <a:t>  </a:t>
            </a:r>
            <a:r>
              <a:rPr lang="en-GB" sz="3200" dirty="0" smtClean="0">
                <a:solidFill>
                  <a:srgbClr val="FF0000"/>
                </a:solidFill>
              </a:rPr>
              <a:t>X</a:t>
            </a:r>
          </a:p>
          <a:p>
            <a:r>
              <a:rPr lang="en-GB" sz="3200" dirty="0" smtClean="0">
                <a:solidFill>
                  <a:srgbClr val="FF0000"/>
                </a:solidFill>
              </a:rPr>
              <a:t>X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smtClean="0">
                <a:solidFill>
                  <a:srgbClr val="00B050"/>
                </a:solidFill>
              </a:rPr>
              <a:t>S</a:t>
            </a:r>
            <a:r>
              <a:rPr lang="en-GB" sz="3200" dirty="0" smtClean="0">
                <a:solidFill>
                  <a:srgbClr val="FF0000"/>
                </a:solidFill>
              </a:rPr>
              <a:t>   X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endParaRPr lang="en-GB" sz="3200" dirty="0" smtClean="0">
              <a:solidFill>
                <a:srgbClr val="FF0000"/>
              </a:solidFill>
            </a:endParaRPr>
          </a:p>
          <a:p>
            <a:endParaRPr lang="en-GB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there an effect of diagnosis?</a:t>
            </a:r>
          </a:p>
          <a:p>
            <a:r>
              <a:rPr lang="en-US" dirty="0" smtClean="0"/>
              <a:t>Is there an effect of search type?</a:t>
            </a:r>
          </a:p>
          <a:p>
            <a:r>
              <a:rPr lang="en-US" dirty="0" smtClean="0"/>
              <a:t>Is there a search type x diagnosis interaction?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57818" y="1842961"/>
          <a:ext cx="2690811" cy="22555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937"/>
                <a:gridCol w="896937"/>
                <a:gridCol w="896937"/>
              </a:tblGrid>
              <a:tr h="7518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Feat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Conj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51843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ASD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751843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ADHD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786577" y="1700085"/>
            <a:ext cx="1262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Search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4408229" y="3250827"/>
            <a:ext cx="118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Diagnosis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857224" y="537672"/>
            <a:ext cx="5929354" cy="1071570"/>
            <a:chOff x="857224" y="537672"/>
            <a:chExt cx="5929354" cy="1071570"/>
          </a:xfrm>
        </p:grpSpPr>
        <p:sp>
          <p:nvSpPr>
            <p:cNvPr id="4" name="Rounded Rectangle 3"/>
            <p:cNvSpPr/>
            <p:nvPr/>
          </p:nvSpPr>
          <p:spPr>
            <a:xfrm>
              <a:off x="857224" y="537672"/>
              <a:ext cx="5929354" cy="107157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571736" y="840930"/>
              <a:ext cx="2857520" cy="55399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SS</a:t>
              </a:r>
              <a:r>
                <a:rPr lang="en-US" sz="1600" baseline="-25000" dirty="0" smtClean="0">
                  <a:solidFill>
                    <a:schemeClr val="bg1"/>
                  </a:solidFill>
                </a:rPr>
                <a:t>T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Total variance in the data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85786" y="1609242"/>
            <a:ext cx="2500330" cy="1571636"/>
            <a:chOff x="785786" y="1609242"/>
            <a:chExt cx="2500330" cy="1571636"/>
          </a:xfrm>
        </p:grpSpPr>
        <p:sp>
          <p:nvSpPr>
            <p:cNvPr id="7" name="Rounded Rectangle 6"/>
            <p:cNvSpPr/>
            <p:nvPr/>
          </p:nvSpPr>
          <p:spPr>
            <a:xfrm>
              <a:off x="787572" y="2109308"/>
              <a:ext cx="2498544" cy="107157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85786" y="2252184"/>
              <a:ext cx="2428892" cy="55399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SS</a:t>
              </a:r>
              <a:r>
                <a:rPr lang="en-US" sz="1600" baseline="-25000" dirty="0" smtClean="0">
                  <a:solidFill>
                    <a:schemeClr val="bg1"/>
                  </a:solidFill>
                </a:rPr>
                <a:t>B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Between subjects variance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1714480" y="1609242"/>
              <a:ext cx="357190" cy="500066"/>
            </a:xfrm>
            <a:prstGeom prst="downArrow">
              <a:avLst/>
            </a:prstGeom>
            <a:gradFill>
              <a:gsLst>
                <a:gs pos="0">
                  <a:schemeClr val="accent4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214810" y="1609242"/>
            <a:ext cx="2571768" cy="1534006"/>
            <a:chOff x="4214810" y="1609242"/>
            <a:chExt cx="2571768" cy="1534006"/>
          </a:xfrm>
        </p:grpSpPr>
        <p:sp>
          <p:nvSpPr>
            <p:cNvPr id="14" name="Rounded Rectangle 13"/>
            <p:cNvSpPr/>
            <p:nvPr/>
          </p:nvSpPr>
          <p:spPr>
            <a:xfrm>
              <a:off x="4214810" y="2071678"/>
              <a:ext cx="2571768" cy="107157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43438" y="2214554"/>
              <a:ext cx="1928826" cy="55399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SS</a:t>
              </a:r>
              <a:r>
                <a:rPr lang="en-US" sz="1600" baseline="-25000" dirty="0" smtClean="0">
                  <a:solidFill>
                    <a:schemeClr val="bg1"/>
                  </a:solidFill>
                </a:rPr>
                <a:t>W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Within subjects variance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5357818" y="1609242"/>
              <a:ext cx="357190" cy="462436"/>
            </a:xfrm>
            <a:prstGeom prst="downArrow">
              <a:avLst/>
            </a:prstGeom>
            <a:gradFill>
              <a:gsLst>
                <a:gs pos="0">
                  <a:schemeClr val="accent4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57224" y="3180878"/>
            <a:ext cx="1143008" cy="1534006"/>
            <a:chOff x="857224" y="3180878"/>
            <a:chExt cx="1143008" cy="1534006"/>
          </a:xfrm>
        </p:grpSpPr>
        <p:sp>
          <p:nvSpPr>
            <p:cNvPr id="16" name="Rounded Rectangle 15"/>
            <p:cNvSpPr/>
            <p:nvPr/>
          </p:nvSpPr>
          <p:spPr>
            <a:xfrm>
              <a:off x="857224" y="3643314"/>
              <a:ext cx="1143008" cy="1071570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28662" y="3786190"/>
              <a:ext cx="107157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</a:rPr>
                <a:t>SS</a:t>
              </a:r>
              <a:r>
                <a:rPr lang="en-US" sz="1600" baseline="-25000" dirty="0" err="1" smtClean="0">
                  <a:solidFill>
                    <a:schemeClr val="bg1"/>
                  </a:solidFill>
                </a:rPr>
                <a:t>Diagnosis</a:t>
              </a:r>
              <a:endParaRPr lang="en-US" sz="1600" baseline="-25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1428728" y="3180878"/>
              <a:ext cx="357190" cy="462436"/>
            </a:xfrm>
            <a:prstGeom prst="downArrow">
              <a:avLst/>
            </a:prstGeom>
            <a:gradFill>
              <a:gsLst>
                <a:gs pos="0">
                  <a:schemeClr val="accent4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285984" y="3180878"/>
            <a:ext cx="1143008" cy="1534006"/>
            <a:chOff x="2285984" y="3180878"/>
            <a:chExt cx="1143008" cy="1534006"/>
          </a:xfrm>
        </p:grpSpPr>
        <p:sp>
          <p:nvSpPr>
            <p:cNvPr id="24" name="Down Arrow 23"/>
            <p:cNvSpPr/>
            <p:nvPr/>
          </p:nvSpPr>
          <p:spPr>
            <a:xfrm>
              <a:off x="2678893" y="3180878"/>
              <a:ext cx="357190" cy="462436"/>
            </a:xfrm>
            <a:prstGeom prst="downArrow">
              <a:avLst/>
            </a:prstGeom>
            <a:gradFill>
              <a:gsLst>
                <a:gs pos="0">
                  <a:schemeClr val="accent4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2285984" y="3643314"/>
              <a:ext cx="1143008" cy="107157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357422" y="3786190"/>
              <a:ext cx="107157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SS</a:t>
              </a:r>
              <a:r>
                <a:rPr lang="en-US" sz="1600" baseline="-25000" dirty="0" smtClean="0">
                  <a:solidFill>
                    <a:schemeClr val="bg1"/>
                  </a:solidFill>
                </a:rPr>
                <a:t>R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286248" y="3143248"/>
            <a:ext cx="1143008" cy="1534006"/>
            <a:chOff x="4286248" y="3143248"/>
            <a:chExt cx="1143008" cy="1534006"/>
          </a:xfrm>
        </p:grpSpPr>
        <p:sp>
          <p:nvSpPr>
            <p:cNvPr id="21" name="Down Arrow 20"/>
            <p:cNvSpPr/>
            <p:nvPr/>
          </p:nvSpPr>
          <p:spPr>
            <a:xfrm>
              <a:off x="4643438" y="3143248"/>
              <a:ext cx="357190" cy="462436"/>
            </a:xfrm>
            <a:prstGeom prst="downArrow">
              <a:avLst/>
            </a:prstGeom>
            <a:gradFill>
              <a:gsLst>
                <a:gs pos="0">
                  <a:schemeClr val="accent4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286248" y="3605684"/>
              <a:ext cx="1143008" cy="107157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357686" y="3748560"/>
              <a:ext cx="107157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</a:rPr>
                <a:t>SS</a:t>
              </a:r>
              <a:r>
                <a:rPr lang="en-US" sz="1600" baseline="-25000" dirty="0" err="1" smtClean="0">
                  <a:solidFill>
                    <a:schemeClr val="bg1"/>
                  </a:solidFill>
                </a:rPr>
                <a:t>search</a:t>
              </a:r>
              <a:endParaRPr lang="en-US" sz="1600" baseline="-250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857884" y="3143248"/>
            <a:ext cx="1143008" cy="1534006"/>
            <a:chOff x="5857884" y="3143248"/>
            <a:chExt cx="1143008" cy="1534006"/>
          </a:xfrm>
        </p:grpSpPr>
        <p:sp>
          <p:nvSpPr>
            <p:cNvPr id="19" name="Down Arrow 18"/>
            <p:cNvSpPr/>
            <p:nvPr/>
          </p:nvSpPr>
          <p:spPr>
            <a:xfrm>
              <a:off x="6215074" y="3143248"/>
              <a:ext cx="357190" cy="462436"/>
            </a:xfrm>
            <a:prstGeom prst="downArrow">
              <a:avLst/>
            </a:prstGeom>
            <a:gradFill>
              <a:gsLst>
                <a:gs pos="0">
                  <a:schemeClr val="accent4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857884" y="3605684"/>
              <a:ext cx="1143008" cy="10715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29322" y="3748560"/>
              <a:ext cx="107157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SS</a:t>
              </a:r>
              <a:r>
                <a:rPr lang="en-US" sz="1600" baseline="-25000" dirty="0" smtClean="0">
                  <a:solidFill>
                    <a:schemeClr val="bg1"/>
                  </a:solidFill>
                </a:rPr>
                <a:t>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Repeated measures (mixed) ANOVA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Similar approaches to…</a:t>
            </a:r>
          </a:p>
          <a:p>
            <a:pPr lvl="1"/>
            <a:r>
              <a:rPr lang="en-US" dirty="0" smtClean="0"/>
              <a:t>Test hypotheses</a:t>
            </a:r>
          </a:p>
          <a:p>
            <a:pPr lvl="1"/>
            <a:r>
              <a:rPr lang="en-US" dirty="0" smtClean="0"/>
              <a:t>Investigate specific effects</a:t>
            </a:r>
          </a:p>
          <a:p>
            <a:pPr lvl="1"/>
            <a:r>
              <a:rPr lang="en-US" dirty="0" smtClean="0"/>
              <a:t>Define contrasts</a:t>
            </a:r>
          </a:p>
          <a:p>
            <a:pPr lvl="1"/>
            <a:r>
              <a:rPr lang="en-US" dirty="0" smtClean="0"/>
              <a:t>Correct for multiple comparisons</a:t>
            </a:r>
          </a:p>
          <a:p>
            <a:pPr lvl="1"/>
            <a:r>
              <a:rPr lang="en-US" dirty="0" smtClean="0"/>
              <a:t>etc</a:t>
            </a:r>
          </a:p>
          <a:p>
            <a:r>
              <a:rPr lang="en-US" dirty="0" smtClean="0"/>
              <a:t>Additional concerns</a:t>
            </a:r>
          </a:p>
          <a:p>
            <a:pPr lvl="1"/>
            <a:r>
              <a:rPr lang="en-US" dirty="0" err="1" smtClean="0"/>
              <a:t>Sphericity</a:t>
            </a:r>
            <a:endParaRPr lang="en-US" dirty="0" smtClean="0"/>
          </a:p>
          <a:p>
            <a:pPr lvl="1"/>
            <a:r>
              <a:rPr lang="en-US" dirty="0" smtClean="0"/>
              <a:t>See lab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Lecture 1 – Basics of quantitative methods</a:t>
            </a:r>
          </a:p>
          <a:p>
            <a:pPr lvl="1"/>
            <a:r>
              <a:rPr lang="en-US" dirty="0" smtClean="0"/>
              <a:t>Philosophical assumptions</a:t>
            </a:r>
          </a:p>
          <a:p>
            <a:pPr lvl="1"/>
            <a:r>
              <a:rPr lang="en-US" dirty="0" smtClean="0"/>
              <a:t>Research design</a:t>
            </a:r>
          </a:p>
          <a:p>
            <a:pPr lvl="1"/>
            <a:r>
              <a:rPr lang="en-US" b="1" i="1" dirty="0" smtClean="0"/>
              <a:t>Lab 1 – how to approach a data set</a:t>
            </a:r>
          </a:p>
          <a:p>
            <a:pPr marL="342900" lvl="1" indent="-342900">
              <a:buFont typeface="Arial"/>
              <a:buChar char="•"/>
            </a:pPr>
            <a:r>
              <a:rPr lang="en-US" sz="3243" dirty="0" smtClean="0"/>
              <a:t>Lecture 2 – Basic concepts for statistics</a:t>
            </a:r>
          </a:p>
          <a:p>
            <a:pPr lvl="1"/>
            <a:r>
              <a:rPr lang="en-US" dirty="0" smtClean="0"/>
              <a:t>Samples and populations</a:t>
            </a:r>
          </a:p>
          <a:p>
            <a:pPr lvl="1"/>
            <a:r>
              <a:rPr lang="en-US" dirty="0" smtClean="0"/>
              <a:t>Models and hypothesis testing</a:t>
            </a:r>
          </a:p>
          <a:p>
            <a:pPr lvl="1"/>
            <a:r>
              <a:rPr lang="en-US" b="1" i="1" dirty="0" smtClean="0"/>
              <a:t>Lab 2 – testing assumptions and hypotheses</a:t>
            </a:r>
          </a:p>
          <a:p>
            <a:r>
              <a:rPr lang="en-US" dirty="0" smtClean="0"/>
              <a:t>Lecture 3 – towards the general linear model</a:t>
            </a:r>
          </a:p>
          <a:p>
            <a:pPr lvl="1"/>
            <a:r>
              <a:rPr lang="en-US" dirty="0" smtClean="0"/>
              <a:t>Correlation</a:t>
            </a:r>
          </a:p>
          <a:p>
            <a:pPr lvl="1"/>
            <a:r>
              <a:rPr lang="en-US" dirty="0" smtClean="0"/>
              <a:t>Regression</a:t>
            </a:r>
          </a:p>
          <a:p>
            <a:pPr lvl="1"/>
            <a:r>
              <a:rPr lang="en-US" dirty="0" smtClean="0"/>
              <a:t>General linear model</a:t>
            </a:r>
          </a:p>
          <a:p>
            <a:pPr lvl="1"/>
            <a:r>
              <a:rPr lang="en-US" b="1" i="1" dirty="0" smtClean="0"/>
              <a:t>Lab 3 – correlation and regression</a:t>
            </a:r>
            <a:endParaRPr lang="en-US" dirty="0" smtClean="0"/>
          </a:p>
          <a:p>
            <a:r>
              <a:rPr lang="en-US" dirty="0" smtClean="0"/>
              <a:t>Lecture 4 – the general linear model</a:t>
            </a:r>
          </a:p>
          <a:p>
            <a:pPr lvl="1"/>
            <a:r>
              <a:rPr lang="en-US" dirty="0" smtClean="0"/>
              <a:t>ANOVA</a:t>
            </a:r>
          </a:p>
          <a:p>
            <a:pPr lvl="1"/>
            <a:r>
              <a:rPr lang="en-US" dirty="0" smtClean="0"/>
              <a:t>Factorial ANOVA</a:t>
            </a:r>
          </a:p>
          <a:p>
            <a:pPr lvl="1"/>
            <a:r>
              <a:rPr lang="en-US" dirty="0" smtClean="0"/>
              <a:t>Repeated measures ANOVA</a:t>
            </a:r>
          </a:p>
          <a:p>
            <a:pPr lvl="1"/>
            <a:r>
              <a:rPr lang="en-US" b="1" i="1" dirty="0" smtClean="0"/>
              <a:t>Lab 4 - ANOVA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Wrapping it all up…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15000" y="1828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Concept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15000" y="27432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Operational definition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0" y="3505200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Dependant variable </a:t>
            </a:r>
            <a:r>
              <a:rPr lang="en-US" b="1" dirty="0" smtClean="0"/>
              <a:t>measured in a </a:t>
            </a:r>
            <a:r>
              <a:rPr lang="en-US" b="1" dirty="0" smtClean="0">
                <a:solidFill>
                  <a:srgbClr val="FF0000"/>
                </a:solidFill>
              </a:rPr>
              <a:t>sample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5000" y="4888468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Population</a:t>
            </a:r>
            <a:r>
              <a:rPr lang="en-US" b="1" dirty="0" smtClean="0"/>
              <a:t> in real world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715000" y="58674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Population</a:t>
            </a:r>
            <a:r>
              <a:rPr lang="en-US" b="1" dirty="0" smtClean="0"/>
              <a:t> at relevant times</a:t>
            </a:r>
            <a:endParaRPr lang="en-US" b="1" dirty="0"/>
          </a:p>
        </p:txBody>
      </p:sp>
      <p:cxnSp>
        <p:nvCxnSpPr>
          <p:cNvPr id="20" name="Curved Connector 19"/>
          <p:cNvCxnSpPr>
            <a:stCxn id="5" idx="1"/>
            <a:endCxn id="6" idx="1"/>
          </p:cNvCxnSpPr>
          <p:nvPr/>
        </p:nvCxnSpPr>
        <p:spPr>
          <a:xfrm rot="10800000" flipV="1">
            <a:off x="5715000" y="2013466"/>
            <a:ext cx="1588" cy="1052900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6" idx="1"/>
            <a:endCxn id="7" idx="1"/>
          </p:cNvCxnSpPr>
          <p:nvPr/>
        </p:nvCxnSpPr>
        <p:spPr>
          <a:xfrm rot="10800000" flipV="1">
            <a:off x="5715000" y="3066365"/>
            <a:ext cx="1588" cy="1038999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7" idx="1"/>
            <a:endCxn id="8" idx="1"/>
          </p:cNvCxnSpPr>
          <p:nvPr/>
        </p:nvCxnSpPr>
        <p:spPr>
          <a:xfrm rot="10800000" flipV="1">
            <a:off x="5715000" y="4105364"/>
            <a:ext cx="1588" cy="1106269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8" idx="1"/>
            <a:endCxn id="9" idx="1"/>
          </p:cNvCxnSpPr>
          <p:nvPr/>
        </p:nvCxnSpPr>
        <p:spPr>
          <a:xfrm rot="10800000" flipV="1">
            <a:off x="5715000" y="5211634"/>
            <a:ext cx="1588" cy="978932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895600" y="22976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Construct validity</a:t>
            </a:r>
            <a:endParaRPr lang="en-US" b="1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2895600" y="34406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Criterion validity</a:t>
            </a:r>
            <a:endParaRPr lang="en-US" b="1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2895600" y="45074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External validity</a:t>
            </a:r>
            <a:endParaRPr lang="en-US" b="1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2895600" y="56504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Reliability</a:t>
            </a:r>
            <a:endParaRPr lang="en-US" b="1" i="1" dirty="0"/>
          </a:p>
        </p:txBody>
      </p:sp>
      <p:sp>
        <p:nvSpPr>
          <p:cNvPr id="50" name="TextBox 49"/>
          <p:cNvSpPr txBox="1"/>
          <p:nvPr/>
        </p:nvSpPr>
        <p:spPr>
          <a:xfrm>
            <a:off x="381000" y="27432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CRITERION OF SUFFICIENCY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381000" y="4992469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CRITERION OF UNIVERSALITY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7848600" y="1828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Theory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7848600" y="37338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Sample</a:t>
            </a:r>
          </a:p>
          <a:p>
            <a:r>
              <a:rPr lang="en-US" b="1" dirty="0" smtClean="0"/>
              <a:t>data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7848600" y="5867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“Reality”</a:t>
            </a:r>
            <a:endParaRPr lang="en-US" b="1" dirty="0"/>
          </a:p>
        </p:txBody>
      </p:sp>
      <p:cxnSp>
        <p:nvCxnSpPr>
          <p:cNvPr id="56" name="Straight Arrow Connector 55"/>
          <p:cNvCxnSpPr>
            <a:stCxn id="52" idx="2"/>
            <a:endCxn id="53" idx="0"/>
          </p:cNvCxnSpPr>
          <p:nvPr/>
        </p:nvCxnSpPr>
        <p:spPr>
          <a:xfrm rot="5400000">
            <a:off x="7690366" y="2965966"/>
            <a:ext cx="1535668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2"/>
            <a:endCxn id="54" idx="0"/>
          </p:cNvCxnSpPr>
          <p:nvPr/>
        </p:nvCxnSpPr>
        <p:spPr>
          <a:xfrm rot="5400000">
            <a:off x="7714566" y="5123765"/>
            <a:ext cx="1487269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0" idx="3"/>
            <a:endCxn id="46" idx="1"/>
          </p:cNvCxnSpPr>
          <p:nvPr/>
        </p:nvCxnSpPr>
        <p:spPr>
          <a:xfrm flipV="1">
            <a:off x="2362200" y="2482334"/>
            <a:ext cx="533400" cy="584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50" idx="3"/>
            <a:endCxn id="47" idx="1"/>
          </p:cNvCxnSpPr>
          <p:nvPr/>
        </p:nvCxnSpPr>
        <p:spPr>
          <a:xfrm>
            <a:off x="2362200" y="3066366"/>
            <a:ext cx="533400" cy="55896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flipV="1">
            <a:off x="2362200" y="4724400"/>
            <a:ext cx="533400" cy="584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>
            <a:off x="2362200" y="5308432"/>
            <a:ext cx="533400" cy="55896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Wrapping it all up…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52800" y="1828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Concept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352800" y="27432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Operational definition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352800" y="3505200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Dependent variable measured in a sample 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352800" y="4888468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Population in real world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352800" y="58674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Population at relevant times</a:t>
            </a:r>
            <a:endParaRPr lang="en-US" b="1" dirty="0"/>
          </a:p>
        </p:txBody>
      </p:sp>
      <p:cxnSp>
        <p:nvCxnSpPr>
          <p:cNvPr id="20" name="Curved Connector 19"/>
          <p:cNvCxnSpPr>
            <a:stCxn id="5" idx="1"/>
            <a:endCxn id="6" idx="1"/>
          </p:cNvCxnSpPr>
          <p:nvPr/>
        </p:nvCxnSpPr>
        <p:spPr>
          <a:xfrm rot="10800000" flipV="1">
            <a:off x="3352800" y="2013466"/>
            <a:ext cx="1588" cy="1052900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6" idx="1"/>
            <a:endCxn id="7" idx="1"/>
          </p:cNvCxnSpPr>
          <p:nvPr/>
        </p:nvCxnSpPr>
        <p:spPr>
          <a:xfrm rot="10800000" flipV="1">
            <a:off x="3352800" y="3066365"/>
            <a:ext cx="1588" cy="1038999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7" idx="1"/>
            <a:endCxn id="8" idx="1"/>
          </p:cNvCxnSpPr>
          <p:nvPr/>
        </p:nvCxnSpPr>
        <p:spPr>
          <a:xfrm rot="10800000" flipV="1">
            <a:off x="3352800" y="4105364"/>
            <a:ext cx="1588" cy="1106269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8" idx="1"/>
            <a:endCxn id="9" idx="1"/>
          </p:cNvCxnSpPr>
          <p:nvPr/>
        </p:nvCxnSpPr>
        <p:spPr>
          <a:xfrm rot="10800000" flipV="1">
            <a:off x="3352800" y="5211634"/>
            <a:ext cx="1588" cy="978932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33400" y="22976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Construct validity</a:t>
            </a:r>
            <a:endParaRPr lang="en-US" b="1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533400" y="34406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Criterion validity</a:t>
            </a:r>
            <a:endParaRPr lang="en-US" b="1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533400" y="45074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External validity</a:t>
            </a:r>
            <a:endParaRPr lang="en-US" b="1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533400" y="56504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Reliability</a:t>
            </a:r>
            <a:endParaRPr lang="en-US" b="1" i="1" dirty="0"/>
          </a:p>
        </p:txBody>
      </p:sp>
      <p:sp>
        <p:nvSpPr>
          <p:cNvPr id="52" name="TextBox 51"/>
          <p:cNvSpPr txBox="1"/>
          <p:nvPr/>
        </p:nvSpPr>
        <p:spPr>
          <a:xfrm>
            <a:off x="5486400" y="1828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Theory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486400" y="37338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Sample</a:t>
            </a:r>
          </a:p>
          <a:p>
            <a:r>
              <a:rPr lang="en-US" b="1" dirty="0" smtClean="0"/>
              <a:t>data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5486400" y="5867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“Reality”</a:t>
            </a:r>
            <a:endParaRPr lang="en-US" b="1" dirty="0"/>
          </a:p>
        </p:txBody>
      </p:sp>
      <p:cxnSp>
        <p:nvCxnSpPr>
          <p:cNvPr id="56" name="Straight Arrow Connector 55"/>
          <p:cNvCxnSpPr>
            <a:stCxn id="52" idx="2"/>
            <a:endCxn id="53" idx="0"/>
          </p:cNvCxnSpPr>
          <p:nvPr/>
        </p:nvCxnSpPr>
        <p:spPr>
          <a:xfrm rot="5400000">
            <a:off x="5328166" y="2965966"/>
            <a:ext cx="1535668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2"/>
            <a:endCxn id="54" idx="0"/>
          </p:cNvCxnSpPr>
          <p:nvPr/>
        </p:nvCxnSpPr>
        <p:spPr>
          <a:xfrm rot="5400000">
            <a:off x="5352366" y="5123765"/>
            <a:ext cx="1487269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Wrapping it all up…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1" y="1828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Concept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5801" y="27432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Operational definition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85801" y="3505200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Dependent variable measured in a sample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85801" y="4888468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Population in real world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85801" y="58674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Population at relevant times</a:t>
            </a:r>
            <a:endParaRPr lang="en-US" b="1" dirty="0"/>
          </a:p>
        </p:txBody>
      </p:sp>
      <p:cxnSp>
        <p:nvCxnSpPr>
          <p:cNvPr id="20" name="Curved Connector 19"/>
          <p:cNvCxnSpPr>
            <a:stCxn id="5" idx="1"/>
            <a:endCxn id="6" idx="1"/>
          </p:cNvCxnSpPr>
          <p:nvPr/>
        </p:nvCxnSpPr>
        <p:spPr>
          <a:xfrm rot="10800000" flipV="1">
            <a:off x="685801" y="2013466"/>
            <a:ext cx="1588" cy="1052900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6" idx="1"/>
            <a:endCxn id="7" idx="1"/>
          </p:cNvCxnSpPr>
          <p:nvPr/>
        </p:nvCxnSpPr>
        <p:spPr>
          <a:xfrm rot="10800000" flipV="1">
            <a:off x="685801" y="3066365"/>
            <a:ext cx="1588" cy="1038999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7" idx="1"/>
            <a:endCxn id="8" idx="1"/>
          </p:cNvCxnSpPr>
          <p:nvPr/>
        </p:nvCxnSpPr>
        <p:spPr>
          <a:xfrm rot="10800000" flipV="1">
            <a:off x="685801" y="4105364"/>
            <a:ext cx="1588" cy="1106269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8" idx="1"/>
            <a:endCxn id="9" idx="1"/>
          </p:cNvCxnSpPr>
          <p:nvPr/>
        </p:nvCxnSpPr>
        <p:spPr>
          <a:xfrm rot="10800000" flipV="1">
            <a:off x="685801" y="5211634"/>
            <a:ext cx="1588" cy="978932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819401" y="1828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Theory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2819401" y="37338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Sample</a:t>
            </a:r>
          </a:p>
          <a:p>
            <a:r>
              <a:rPr lang="en-US" b="1" dirty="0" smtClean="0"/>
              <a:t>data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819401" y="5867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“Reality”</a:t>
            </a:r>
            <a:endParaRPr lang="en-US" b="1" dirty="0"/>
          </a:p>
        </p:txBody>
      </p:sp>
      <p:cxnSp>
        <p:nvCxnSpPr>
          <p:cNvPr id="56" name="Straight Arrow Connector 55"/>
          <p:cNvCxnSpPr>
            <a:stCxn id="52" idx="2"/>
            <a:endCxn id="53" idx="0"/>
          </p:cNvCxnSpPr>
          <p:nvPr/>
        </p:nvCxnSpPr>
        <p:spPr>
          <a:xfrm rot="5400000">
            <a:off x="2661167" y="2965966"/>
            <a:ext cx="1535668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2"/>
            <a:endCxn id="54" idx="0"/>
          </p:cNvCxnSpPr>
          <p:nvPr/>
        </p:nvCxnSpPr>
        <p:spPr>
          <a:xfrm rot="5400000">
            <a:off x="2685367" y="5123765"/>
            <a:ext cx="1487269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38"/>
          <p:cNvGrpSpPr/>
          <p:nvPr/>
        </p:nvGrpSpPr>
        <p:grpSpPr>
          <a:xfrm>
            <a:off x="4038601" y="3745468"/>
            <a:ext cx="2133599" cy="646331"/>
            <a:chOff x="4038601" y="3745468"/>
            <a:chExt cx="2133599" cy="646331"/>
          </a:xfrm>
        </p:grpSpPr>
        <p:sp>
          <p:nvSpPr>
            <p:cNvPr id="30" name="TextBox 29"/>
            <p:cNvSpPr txBox="1"/>
            <p:nvPr/>
          </p:nvSpPr>
          <p:spPr>
            <a:xfrm>
              <a:off x="4953000" y="3745468"/>
              <a:ext cx="1219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Sample</a:t>
              </a:r>
            </a:p>
            <a:p>
              <a:r>
                <a:rPr lang="en-US" b="1" dirty="0" smtClean="0"/>
                <a:t>statistic</a:t>
              </a:r>
              <a:endParaRPr lang="en-US" b="1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4038601" y="4105366"/>
              <a:ext cx="761999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39"/>
          <p:cNvGrpSpPr/>
          <p:nvPr/>
        </p:nvGrpSpPr>
        <p:grpSpPr>
          <a:xfrm>
            <a:off x="4038601" y="5879068"/>
            <a:ext cx="2285999" cy="646331"/>
            <a:chOff x="4038601" y="5879068"/>
            <a:chExt cx="2285999" cy="646331"/>
          </a:xfrm>
        </p:grpSpPr>
        <p:sp>
          <p:nvSpPr>
            <p:cNvPr id="31" name="TextBox 30"/>
            <p:cNvSpPr txBox="1"/>
            <p:nvPr/>
          </p:nvSpPr>
          <p:spPr>
            <a:xfrm>
              <a:off x="4800600" y="5879068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Population statistic</a:t>
              </a:r>
              <a:endParaRPr lang="en-US" b="1" dirty="0"/>
            </a:p>
          </p:txBody>
        </p:sp>
        <p:cxnSp>
          <p:nvCxnSpPr>
            <p:cNvPr id="33" name="Straight Arrow Connector 32"/>
            <p:cNvCxnSpPr>
              <a:stCxn id="54" idx="3"/>
            </p:cNvCxnSpPr>
            <p:nvPr/>
          </p:nvCxnSpPr>
          <p:spPr>
            <a:xfrm>
              <a:off x="4038601" y="6052066"/>
              <a:ext cx="761999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46"/>
          <p:cNvGrpSpPr/>
          <p:nvPr/>
        </p:nvGrpSpPr>
        <p:grpSpPr>
          <a:xfrm>
            <a:off x="4038601" y="1840468"/>
            <a:ext cx="2895599" cy="646331"/>
            <a:chOff x="4038601" y="1840468"/>
            <a:chExt cx="2895599" cy="646331"/>
          </a:xfrm>
        </p:grpSpPr>
        <p:sp>
          <p:nvSpPr>
            <p:cNvPr id="27" name="TextBox 26"/>
            <p:cNvSpPr txBox="1"/>
            <p:nvPr/>
          </p:nvSpPr>
          <p:spPr>
            <a:xfrm>
              <a:off x="4953000" y="1840468"/>
              <a:ext cx="1981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Statistical model</a:t>
              </a:r>
              <a:endParaRPr lang="en-US" b="1" dirty="0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4038601" y="2196544"/>
              <a:ext cx="761999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66"/>
          <p:cNvGrpSpPr/>
          <p:nvPr/>
        </p:nvGrpSpPr>
        <p:grpSpPr>
          <a:xfrm>
            <a:off x="5943600" y="2013466"/>
            <a:ext cx="2743200" cy="3486581"/>
            <a:chOff x="6172200" y="893550"/>
            <a:chExt cx="2743200" cy="3486581"/>
          </a:xfrm>
        </p:grpSpPr>
        <p:cxnSp>
          <p:nvCxnSpPr>
            <p:cNvPr id="57" name="Shape 56"/>
            <p:cNvCxnSpPr>
              <a:endCxn id="59" idx="0"/>
            </p:cNvCxnSpPr>
            <p:nvPr/>
          </p:nvCxnSpPr>
          <p:spPr>
            <a:xfrm rot="16200000" flipH="1">
              <a:off x="6066525" y="1761225"/>
              <a:ext cx="2840250" cy="1104900"/>
            </a:xfrm>
            <a:prstGeom prst="bentConnector3">
              <a:avLst>
                <a:gd name="adj1" fmla="val 56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7162800" y="3733800"/>
              <a:ext cx="1752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Hypothesis testing</a:t>
              </a:r>
              <a:endParaRPr lang="en-US" b="1" dirty="0"/>
            </a:p>
          </p:txBody>
        </p:sp>
        <p:cxnSp>
          <p:nvCxnSpPr>
            <p:cNvPr id="66" name="Straight Arrow Connector 65"/>
            <p:cNvCxnSpPr>
              <a:stCxn id="59" idx="1"/>
              <a:endCxn id="30" idx="3"/>
            </p:cNvCxnSpPr>
            <p:nvPr/>
          </p:nvCxnSpPr>
          <p:spPr>
            <a:xfrm rot="10800000" flipV="1">
              <a:off x="6172200" y="4056966"/>
              <a:ext cx="990600" cy="116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/>
          <p:cNvCxnSpPr>
            <a:endCxn id="31" idx="0"/>
          </p:cNvCxnSpPr>
          <p:nvPr/>
        </p:nvCxnSpPr>
        <p:spPr>
          <a:xfrm rot="5400000">
            <a:off x="4819760" y="5135433"/>
            <a:ext cx="1486476" cy="7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Wrapping it all up…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219201" y="1828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Theory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1219201" y="37338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Sample</a:t>
            </a:r>
          </a:p>
          <a:p>
            <a:r>
              <a:rPr lang="en-US" b="1" dirty="0" smtClean="0"/>
              <a:t>data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219201" y="5867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“Reality”</a:t>
            </a:r>
            <a:endParaRPr lang="en-US" b="1" dirty="0"/>
          </a:p>
        </p:txBody>
      </p:sp>
      <p:cxnSp>
        <p:nvCxnSpPr>
          <p:cNvPr id="56" name="Straight Arrow Connector 55"/>
          <p:cNvCxnSpPr>
            <a:stCxn id="52" idx="2"/>
            <a:endCxn id="53" idx="0"/>
          </p:cNvCxnSpPr>
          <p:nvPr/>
        </p:nvCxnSpPr>
        <p:spPr>
          <a:xfrm rot="5400000">
            <a:off x="1060967" y="2965966"/>
            <a:ext cx="1535668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2"/>
            <a:endCxn id="54" idx="0"/>
          </p:cNvCxnSpPr>
          <p:nvPr/>
        </p:nvCxnSpPr>
        <p:spPr>
          <a:xfrm rot="5400000">
            <a:off x="1085167" y="5123765"/>
            <a:ext cx="1487269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38"/>
          <p:cNvGrpSpPr/>
          <p:nvPr/>
        </p:nvGrpSpPr>
        <p:grpSpPr>
          <a:xfrm>
            <a:off x="2438401" y="3745468"/>
            <a:ext cx="2133599" cy="646331"/>
            <a:chOff x="4038601" y="3745468"/>
            <a:chExt cx="2133599" cy="646331"/>
          </a:xfrm>
        </p:grpSpPr>
        <p:sp>
          <p:nvSpPr>
            <p:cNvPr id="30" name="TextBox 29"/>
            <p:cNvSpPr txBox="1"/>
            <p:nvPr/>
          </p:nvSpPr>
          <p:spPr>
            <a:xfrm>
              <a:off x="4953000" y="3745468"/>
              <a:ext cx="1219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Sample</a:t>
              </a:r>
            </a:p>
            <a:p>
              <a:r>
                <a:rPr lang="en-US" b="1" dirty="0" smtClean="0"/>
                <a:t>statistic</a:t>
              </a:r>
              <a:endParaRPr lang="en-US" b="1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4038601" y="4105366"/>
              <a:ext cx="761999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3200400" y="5879068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Population statistic</a:t>
            </a:r>
            <a:endParaRPr lang="en-US" b="1" dirty="0"/>
          </a:p>
        </p:txBody>
      </p:sp>
      <p:grpSp>
        <p:nvGrpSpPr>
          <p:cNvPr id="3" name="Group 46"/>
          <p:cNvGrpSpPr/>
          <p:nvPr/>
        </p:nvGrpSpPr>
        <p:grpSpPr>
          <a:xfrm>
            <a:off x="2438401" y="1840468"/>
            <a:ext cx="2895599" cy="646331"/>
            <a:chOff x="4038601" y="1840468"/>
            <a:chExt cx="2895599" cy="646331"/>
          </a:xfrm>
        </p:grpSpPr>
        <p:sp>
          <p:nvSpPr>
            <p:cNvPr id="27" name="TextBox 26"/>
            <p:cNvSpPr txBox="1"/>
            <p:nvPr/>
          </p:nvSpPr>
          <p:spPr>
            <a:xfrm>
              <a:off x="4953000" y="1840468"/>
              <a:ext cx="1981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Statistical model</a:t>
              </a:r>
              <a:endParaRPr lang="en-US" b="1" dirty="0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4038601" y="2196544"/>
              <a:ext cx="761999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66"/>
          <p:cNvGrpSpPr/>
          <p:nvPr/>
        </p:nvGrpSpPr>
        <p:grpSpPr>
          <a:xfrm>
            <a:off x="4572000" y="2013466"/>
            <a:ext cx="2514600" cy="3486581"/>
            <a:chOff x="6400800" y="893550"/>
            <a:chExt cx="2514600" cy="3486581"/>
          </a:xfrm>
        </p:grpSpPr>
        <p:cxnSp>
          <p:nvCxnSpPr>
            <p:cNvPr id="57" name="Shape 56"/>
            <p:cNvCxnSpPr>
              <a:endCxn id="59" idx="0"/>
            </p:cNvCxnSpPr>
            <p:nvPr/>
          </p:nvCxnSpPr>
          <p:spPr>
            <a:xfrm rot="16200000" flipH="1">
              <a:off x="6066525" y="1761225"/>
              <a:ext cx="2840250" cy="1104900"/>
            </a:xfrm>
            <a:prstGeom prst="bentConnector3">
              <a:avLst>
                <a:gd name="adj1" fmla="val 56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7162800" y="3733800"/>
              <a:ext cx="1752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Hypothesis testing</a:t>
              </a:r>
              <a:endParaRPr lang="en-US" b="1" dirty="0"/>
            </a:p>
          </p:txBody>
        </p:sp>
        <p:cxnSp>
          <p:nvCxnSpPr>
            <p:cNvPr id="66" name="Straight Arrow Connector 65"/>
            <p:cNvCxnSpPr>
              <a:stCxn id="59" idx="1"/>
            </p:cNvCxnSpPr>
            <p:nvPr/>
          </p:nvCxnSpPr>
          <p:spPr>
            <a:xfrm rot="10800000">
              <a:off x="6400800" y="4056966"/>
              <a:ext cx="762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/>
          <p:cNvCxnSpPr/>
          <p:nvPr/>
        </p:nvCxnSpPr>
        <p:spPr>
          <a:xfrm rot="5400000">
            <a:off x="3219560" y="5135433"/>
            <a:ext cx="1486476" cy="7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1"/>
          <p:cNvGrpSpPr/>
          <p:nvPr/>
        </p:nvGrpSpPr>
        <p:grpSpPr>
          <a:xfrm>
            <a:off x="4343400" y="1840468"/>
            <a:ext cx="4343400" cy="727790"/>
            <a:chOff x="4343400" y="1840468"/>
            <a:chExt cx="4343400" cy="727790"/>
          </a:xfrm>
        </p:grpSpPr>
        <p:sp>
          <p:nvSpPr>
            <p:cNvPr id="36" name="TextBox 35"/>
            <p:cNvSpPr txBox="1"/>
            <p:nvPr/>
          </p:nvSpPr>
          <p:spPr>
            <a:xfrm>
              <a:off x="6934200" y="2198926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smtClean="0"/>
                <a:t>GLM</a:t>
              </a:r>
              <a:endParaRPr lang="en-US" b="1" dirty="0"/>
            </a:p>
          </p:txBody>
        </p:sp>
        <p:cxnSp>
          <p:nvCxnSpPr>
            <p:cNvPr id="40" name="Elbow Connector 39"/>
            <p:cNvCxnSpPr>
              <a:stCxn id="36" idx="0"/>
              <a:endCxn id="27" idx="0"/>
            </p:cNvCxnSpPr>
            <p:nvPr/>
          </p:nvCxnSpPr>
          <p:spPr>
            <a:xfrm rot="16200000" flipV="1">
              <a:off x="5897721" y="286147"/>
              <a:ext cx="358458" cy="3467100"/>
            </a:xfrm>
            <a:prstGeom prst="bentConnector3">
              <a:avLst>
                <a:gd name="adj1" fmla="val 163773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Lecture 1 – Basics of quantitative methods</a:t>
            </a:r>
          </a:p>
          <a:p>
            <a:pPr lvl="1"/>
            <a:r>
              <a:rPr lang="en-US" dirty="0" smtClean="0"/>
              <a:t>Philosophical assumptions</a:t>
            </a:r>
          </a:p>
          <a:p>
            <a:pPr lvl="1"/>
            <a:r>
              <a:rPr lang="en-US" dirty="0" smtClean="0"/>
              <a:t>Research design</a:t>
            </a:r>
          </a:p>
          <a:p>
            <a:pPr marL="342900" lvl="1" indent="-342900">
              <a:buFont typeface="Arial"/>
              <a:buChar char="•"/>
            </a:pPr>
            <a:r>
              <a:rPr lang="en-US" sz="3243" dirty="0" smtClean="0"/>
              <a:t>Lecture 2 – Basic concepts for statistics</a:t>
            </a:r>
          </a:p>
          <a:p>
            <a:pPr lvl="1"/>
            <a:r>
              <a:rPr lang="en-US" dirty="0" smtClean="0"/>
              <a:t>Samples and populations</a:t>
            </a:r>
          </a:p>
          <a:p>
            <a:pPr lvl="1"/>
            <a:r>
              <a:rPr lang="en-US" dirty="0" smtClean="0"/>
              <a:t>Models and hypothesis testing</a:t>
            </a:r>
          </a:p>
          <a:p>
            <a:r>
              <a:rPr lang="en-US" dirty="0" smtClean="0"/>
              <a:t>Lecture 3 – towards the general linear model</a:t>
            </a:r>
          </a:p>
          <a:p>
            <a:pPr lvl="1"/>
            <a:r>
              <a:rPr lang="en-US" dirty="0" smtClean="0"/>
              <a:t>Correlation</a:t>
            </a:r>
          </a:p>
          <a:p>
            <a:pPr lvl="1"/>
            <a:r>
              <a:rPr lang="en-US" dirty="0" smtClean="0"/>
              <a:t>Regression</a:t>
            </a:r>
          </a:p>
          <a:p>
            <a:pPr lvl="1"/>
            <a:r>
              <a:rPr lang="en-US" dirty="0" smtClean="0"/>
              <a:t>General linear 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Lecture 4 – the general linear model</a:t>
            </a:r>
          </a:p>
          <a:p>
            <a:pPr lvl="1"/>
            <a:r>
              <a:rPr lang="en-US" dirty="0" smtClean="0"/>
              <a:t>ANOVA</a:t>
            </a:r>
          </a:p>
          <a:p>
            <a:pPr lvl="1"/>
            <a:r>
              <a:rPr lang="en-US" dirty="0" smtClean="0"/>
              <a:t>Factorial ANOVA</a:t>
            </a:r>
          </a:p>
          <a:p>
            <a:pPr lvl="1"/>
            <a:r>
              <a:rPr lang="en-US" dirty="0" smtClean="0"/>
              <a:t>Repeated measures </a:t>
            </a:r>
            <a:r>
              <a:rPr lang="en-US" dirty="0" smtClean="0"/>
              <a:t>ANOVA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3174" y="1214422"/>
            <a:ext cx="44291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FF0000"/>
                </a:solidFill>
              </a:rPr>
              <a:t>X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endParaRPr lang="en-GB" sz="3200" dirty="0" smtClean="0">
              <a:solidFill>
                <a:srgbClr val="FF0000"/>
              </a:solidFill>
            </a:endParaRPr>
          </a:p>
          <a:p>
            <a:r>
              <a:rPr lang="en-GB" sz="3200" dirty="0" smtClean="0">
                <a:solidFill>
                  <a:srgbClr val="FF0000"/>
                </a:solidFill>
              </a:rPr>
              <a:t>X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endParaRPr lang="en-GB" sz="3200" dirty="0" smtClean="0">
              <a:solidFill>
                <a:srgbClr val="FF0000"/>
              </a:solidFill>
            </a:endParaRPr>
          </a:p>
          <a:p>
            <a:r>
              <a:rPr lang="en-GB" sz="3200" dirty="0" smtClean="0">
                <a:solidFill>
                  <a:srgbClr val="FF0000"/>
                </a:solidFill>
              </a:rPr>
              <a:t>X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endParaRPr lang="en-GB" sz="3200" dirty="0" smtClean="0">
              <a:solidFill>
                <a:srgbClr val="FF0000"/>
              </a:solidFill>
            </a:endParaRPr>
          </a:p>
          <a:p>
            <a:r>
              <a:rPr lang="en-GB" sz="3200" dirty="0" smtClean="0">
                <a:solidFill>
                  <a:srgbClr val="FF0000"/>
                </a:solidFill>
              </a:rPr>
              <a:t>X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endParaRPr lang="en-GB" sz="3200" dirty="0" smtClean="0">
              <a:solidFill>
                <a:srgbClr val="FF0000"/>
              </a:solidFill>
            </a:endParaRPr>
          </a:p>
          <a:p>
            <a:r>
              <a:rPr lang="en-GB" sz="3200" dirty="0" smtClean="0">
                <a:solidFill>
                  <a:srgbClr val="FF0000"/>
                </a:solidFill>
              </a:rPr>
              <a:t>X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endParaRPr lang="en-GB" sz="3200" dirty="0" smtClean="0">
              <a:solidFill>
                <a:srgbClr val="FF0000"/>
              </a:solidFill>
            </a:endParaRPr>
          </a:p>
          <a:p>
            <a:r>
              <a:rPr lang="en-GB" sz="3200" dirty="0" smtClean="0">
                <a:solidFill>
                  <a:srgbClr val="FF0000"/>
                </a:solidFill>
              </a:rPr>
              <a:t>X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</a:t>
            </a:r>
            <a:r>
              <a:rPr lang="en-GB" sz="3200" dirty="0" smtClean="0">
                <a:solidFill>
                  <a:srgbClr val="00B050"/>
                </a:solidFill>
              </a:rPr>
              <a:t> </a:t>
            </a:r>
            <a:r>
              <a:rPr lang="en-GB" sz="3200" dirty="0" err="1" smtClean="0">
                <a:solidFill>
                  <a:srgbClr val="00B050"/>
                </a:solidFill>
              </a:rPr>
              <a:t>X</a:t>
            </a:r>
            <a:r>
              <a:rPr lang="en-GB" sz="3200" dirty="0" smtClean="0">
                <a:solidFill>
                  <a:srgbClr val="00B05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endParaRPr lang="en-GB" sz="3200" dirty="0" smtClean="0">
              <a:solidFill>
                <a:srgbClr val="FF0000"/>
              </a:solidFill>
            </a:endParaRPr>
          </a:p>
          <a:p>
            <a:r>
              <a:rPr lang="en-GB" sz="3200" dirty="0" smtClean="0">
                <a:solidFill>
                  <a:srgbClr val="FF0000"/>
                </a:solidFill>
              </a:rPr>
              <a:t>X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endParaRPr lang="en-GB" sz="3200" dirty="0" smtClean="0">
              <a:solidFill>
                <a:srgbClr val="FF0000"/>
              </a:solidFill>
            </a:endParaRPr>
          </a:p>
          <a:p>
            <a:r>
              <a:rPr lang="en-GB" sz="3200" dirty="0" smtClean="0">
                <a:solidFill>
                  <a:srgbClr val="FF0000"/>
                </a:solidFill>
              </a:rPr>
              <a:t>X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endParaRPr lang="en-GB" sz="3200" dirty="0" smtClean="0">
              <a:solidFill>
                <a:srgbClr val="FF0000"/>
              </a:solidFill>
            </a:endParaRPr>
          </a:p>
          <a:p>
            <a:endParaRPr lang="en-GB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68" y="2357430"/>
            <a:ext cx="207170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FF0000"/>
                </a:solidFill>
              </a:rPr>
              <a:t>X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endParaRPr lang="en-GB" sz="3200" dirty="0" smtClean="0">
              <a:solidFill>
                <a:srgbClr val="FF0000"/>
              </a:solidFill>
            </a:endParaRPr>
          </a:p>
          <a:p>
            <a:r>
              <a:rPr lang="en-GB" sz="3200" dirty="0" smtClean="0">
                <a:solidFill>
                  <a:srgbClr val="FF0000"/>
                </a:solidFill>
              </a:rPr>
              <a:t>X   S   X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endParaRPr lang="en-GB" sz="3200" dirty="0" smtClean="0">
              <a:solidFill>
                <a:srgbClr val="FF0000"/>
              </a:solidFill>
            </a:endParaRPr>
          </a:p>
          <a:p>
            <a:r>
              <a:rPr lang="en-GB" sz="3200" dirty="0" smtClean="0">
                <a:solidFill>
                  <a:srgbClr val="FF0000"/>
                </a:solidFill>
              </a:rPr>
              <a:t>X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endParaRPr lang="en-GB" sz="3200" dirty="0" smtClean="0">
              <a:solidFill>
                <a:srgbClr val="FF0000"/>
              </a:solidFill>
            </a:endParaRPr>
          </a:p>
          <a:p>
            <a:r>
              <a:rPr lang="en-GB" sz="3200" dirty="0" smtClean="0">
                <a:solidFill>
                  <a:srgbClr val="FF0000"/>
                </a:solidFill>
              </a:rPr>
              <a:t>X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3174" y="1214422"/>
            <a:ext cx="44291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FF0000"/>
                </a:solidFill>
              </a:rPr>
              <a:t>X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endParaRPr lang="en-GB" sz="3200" dirty="0" smtClean="0">
              <a:solidFill>
                <a:srgbClr val="FF0000"/>
              </a:solidFill>
            </a:endParaRPr>
          </a:p>
          <a:p>
            <a:r>
              <a:rPr lang="en-GB" sz="3200" dirty="0" smtClean="0">
                <a:solidFill>
                  <a:srgbClr val="FF0000"/>
                </a:solidFill>
              </a:rPr>
              <a:t>X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S  X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endParaRPr lang="en-GB" sz="3200" dirty="0" smtClean="0">
              <a:solidFill>
                <a:srgbClr val="FF0000"/>
              </a:solidFill>
            </a:endParaRPr>
          </a:p>
          <a:p>
            <a:r>
              <a:rPr lang="en-GB" sz="3200" dirty="0" smtClean="0">
                <a:solidFill>
                  <a:srgbClr val="FF0000"/>
                </a:solidFill>
              </a:rPr>
              <a:t>X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endParaRPr lang="en-GB" sz="3200" dirty="0" smtClean="0">
              <a:solidFill>
                <a:srgbClr val="FF0000"/>
              </a:solidFill>
            </a:endParaRPr>
          </a:p>
          <a:p>
            <a:r>
              <a:rPr lang="en-GB" sz="3200" dirty="0" smtClean="0">
                <a:solidFill>
                  <a:srgbClr val="FF0000"/>
                </a:solidFill>
              </a:rPr>
              <a:t>X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endParaRPr lang="en-GB" sz="3200" dirty="0" smtClean="0">
              <a:solidFill>
                <a:srgbClr val="FF0000"/>
              </a:solidFill>
            </a:endParaRPr>
          </a:p>
          <a:p>
            <a:r>
              <a:rPr lang="en-GB" sz="3200" dirty="0" smtClean="0">
                <a:solidFill>
                  <a:srgbClr val="FF0000"/>
                </a:solidFill>
              </a:rPr>
              <a:t>X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endParaRPr lang="en-GB" sz="3200" dirty="0" smtClean="0">
              <a:solidFill>
                <a:srgbClr val="FF0000"/>
              </a:solidFill>
            </a:endParaRPr>
          </a:p>
          <a:p>
            <a:r>
              <a:rPr lang="en-GB" sz="3200" dirty="0" smtClean="0">
                <a:solidFill>
                  <a:srgbClr val="FF0000"/>
                </a:solidFill>
              </a:rPr>
              <a:t>X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endParaRPr lang="en-GB" sz="3200" dirty="0" smtClean="0">
              <a:solidFill>
                <a:srgbClr val="FF0000"/>
              </a:solidFill>
            </a:endParaRPr>
          </a:p>
          <a:p>
            <a:r>
              <a:rPr lang="en-GB" sz="3200" dirty="0" smtClean="0">
                <a:solidFill>
                  <a:srgbClr val="FF0000"/>
                </a:solidFill>
              </a:rPr>
              <a:t>X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endParaRPr lang="en-GB" sz="3200" dirty="0" smtClean="0">
              <a:solidFill>
                <a:srgbClr val="FF0000"/>
              </a:solidFill>
            </a:endParaRPr>
          </a:p>
          <a:p>
            <a:r>
              <a:rPr lang="en-GB" sz="3200" dirty="0" smtClean="0">
                <a:solidFill>
                  <a:srgbClr val="FF0000"/>
                </a:solidFill>
              </a:rPr>
              <a:t>X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endParaRPr lang="en-GB" sz="3200" dirty="0" smtClean="0">
              <a:solidFill>
                <a:srgbClr val="FF0000"/>
              </a:solidFill>
            </a:endParaRPr>
          </a:p>
          <a:p>
            <a:endParaRPr lang="en-GB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68" y="2357430"/>
            <a:ext cx="207170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FF0000"/>
                </a:solidFill>
              </a:rPr>
              <a:t>X   </a:t>
            </a:r>
            <a:r>
              <a:rPr lang="en-GB" sz="3200" dirty="0" smtClean="0">
                <a:solidFill>
                  <a:srgbClr val="00B050"/>
                </a:solidFill>
              </a:rPr>
              <a:t>S   </a:t>
            </a:r>
            <a:r>
              <a:rPr lang="en-GB" sz="3200" dirty="0" err="1" smtClean="0">
                <a:solidFill>
                  <a:srgbClr val="00B050"/>
                </a:solidFill>
              </a:rPr>
              <a:t>S</a:t>
            </a:r>
            <a:r>
              <a:rPr lang="en-GB" sz="3200" dirty="0" smtClean="0">
                <a:solidFill>
                  <a:srgbClr val="00B050"/>
                </a:solidFill>
              </a:rPr>
              <a:t>   </a:t>
            </a:r>
            <a:r>
              <a:rPr lang="en-GB" sz="3200" dirty="0" smtClean="0">
                <a:solidFill>
                  <a:srgbClr val="FF0000"/>
                </a:solidFill>
              </a:rPr>
              <a:t>X</a:t>
            </a:r>
          </a:p>
          <a:p>
            <a:r>
              <a:rPr lang="en-GB" sz="3200" dirty="0" smtClean="0">
                <a:solidFill>
                  <a:srgbClr val="00B050"/>
                </a:solidFill>
              </a:rPr>
              <a:t>S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smtClean="0">
                <a:solidFill>
                  <a:srgbClr val="00B05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endParaRPr lang="en-GB" sz="3200" dirty="0" smtClean="0">
              <a:solidFill>
                <a:srgbClr val="FF0000"/>
              </a:solidFill>
            </a:endParaRPr>
          </a:p>
          <a:p>
            <a:r>
              <a:rPr lang="en-GB" sz="3200" dirty="0" smtClean="0">
                <a:solidFill>
                  <a:srgbClr val="FF0000"/>
                </a:solidFill>
              </a:rPr>
              <a:t>X   </a:t>
            </a:r>
            <a:r>
              <a:rPr lang="en-GB" sz="3200" dirty="0" smtClean="0">
                <a:solidFill>
                  <a:srgbClr val="00B050"/>
                </a:solidFill>
              </a:rPr>
              <a:t>S</a:t>
            </a:r>
            <a:r>
              <a:rPr lang="en-GB" sz="3200" dirty="0" smtClean="0">
                <a:solidFill>
                  <a:srgbClr val="FF0000"/>
                </a:solidFill>
              </a:rPr>
              <a:t>   X   </a:t>
            </a:r>
            <a:r>
              <a:rPr lang="en-GB" sz="3200" dirty="0" smtClean="0">
                <a:solidFill>
                  <a:srgbClr val="00B050"/>
                </a:solidFill>
              </a:rPr>
              <a:t>S</a:t>
            </a:r>
          </a:p>
          <a:p>
            <a:r>
              <a:rPr lang="en-GB" sz="3200" dirty="0" smtClean="0">
                <a:solidFill>
                  <a:srgbClr val="00B050"/>
                </a:solidFill>
              </a:rPr>
              <a:t>S</a:t>
            </a:r>
            <a:r>
              <a:rPr lang="en-GB" sz="3200" dirty="0" smtClean="0">
                <a:solidFill>
                  <a:srgbClr val="FF0000"/>
                </a:solidFill>
              </a:rPr>
              <a:t>   X   </a:t>
            </a:r>
            <a:r>
              <a:rPr lang="en-GB" sz="3200" dirty="0" smtClean="0">
                <a:solidFill>
                  <a:srgbClr val="00B050"/>
                </a:solidFill>
              </a:rPr>
              <a:t>S</a:t>
            </a:r>
            <a:r>
              <a:rPr lang="en-GB" sz="3200" dirty="0" smtClean="0">
                <a:solidFill>
                  <a:srgbClr val="FF0000"/>
                </a:solidFill>
              </a:rPr>
              <a:t>   X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Lecture 1 – Basics of quantitative methods</a:t>
            </a:r>
          </a:p>
          <a:p>
            <a:pPr lvl="1"/>
            <a:r>
              <a:rPr lang="en-US" dirty="0" smtClean="0"/>
              <a:t>Philosophical assumptions</a:t>
            </a:r>
          </a:p>
          <a:p>
            <a:pPr lvl="1"/>
            <a:r>
              <a:rPr lang="en-US" dirty="0" smtClean="0"/>
              <a:t>Research design</a:t>
            </a:r>
          </a:p>
          <a:p>
            <a:pPr lvl="1"/>
            <a:r>
              <a:rPr lang="en-US" b="1" i="1" dirty="0" smtClean="0"/>
              <a:t>Lab 1 – how to approach a data set</a:t>
            </a:r>
          </a:p>
          <a:p>
            <a:pPr marL="342900" lvl="1" indent="-342900">
              <a:buFont typeface="Arial"/>
              <a:buChar char="•"/>
            </a:pPr>
            <a:r>
              <a:rPr lang="en-US" sz="3243" dirty="0" smtClean="0"/>
              <a:t>Lecture 2 – Basic concepts for statistics</a:t>
            </a:r>
          </a:p>
          <a:p>
            <a:pPr lvl="1"/>
            <a:r>
              <a:rPr lang="en-US" dirty="0" smtClean="0"/>
              <a:t>Samples and populations</a:t>
            </a:r>
          </a:p>
          <a:p>
            <a:pPr lvl="1"/>
            <a:r>
              <a:rPr lang="en-US" dirty="0" smtClean="0"/>
              <a:t>Models and hypothesis testing</a:t>
            </a:r>
          </a:p>
          <a:p>
            <a:pPr lvl="1"/>
            <a:r>
              <a:rPr lang="en-US" b="1" i="1" dirty="0" smtClean="0"/>
              <a:t>Lab 2 – testing assumptions and hypotheses</a:t>
            </a:r>
          </a:p>
          <a:p>
            <a:r>
              <a:rPr lang="en-US" dirty="0" smtClean="0"/>
              <a:t>Lecture 3 – towards the general linear model</a:t>
            </a:r>
          </a:p>
          <a:p>
            <a:pPr lvl="1"/>
            <a:r>
              <a:rPr lang="en-US" dirty="0" smtClean="0"/>
              <a:t>Correlation</a:t>
            </a:r>
          </a:p>
          <a:p>
            <a:pPr lvl="1"/>
            <a:r>
              <a:rPr lang="en-US" dirty="0" smtClean="0"/>
              <a:t>Regression</a:t>
            </a:r>
          </a:p>
          <a:p>
            <a:pPr lvl="1"/>
            <a:r>
              <a:rPr lang="en-US" dirty="0" smtClean="0"/>
              <a:t>General linear model</a:t>
            </a:r>
          </a:p>
          <a:p>
            <a:pPr lvl="1"/>
            <a:r>
              <a:rPr lang="en-US" b="1" i="1" dirty="0" smtClean="0"/>
              <a:t>Lab 3 – correlation and regression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Lecture 4 – the general linear model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ANOVA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Factorial ANOVA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Repeated measures ANOVA</a:t>
            </a:r>
          </a:p>
          <a:p>
            <a:pPr lvl="1"/>
            <a:r>
              <a:rPr lang="en-US" b="1" i="1" dirty="0" smtClean="0">
                <a:solidFill>
                  <a:srgbClr val="FF0000"/>
                </a:solidFill>
              </a:rPr>
              <a:t>Lab 4 - ANOVA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3174" y="1214422"/>
            <a:ext cx="44291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FF0000"/>
                </a:solidFill>
              </a:rPr>
              <a:t>X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endParaRPr lang="en-GB" sz="3200" dirty="0" smtClean="0">
              <a:solidFill>
                <a:srgbClr val="FF0000"/>
              </a:solidFill>
            </a:endParaRPr>
          </a:p>
          <a:p>
            <a:r>
              <a:rPr lang="en-GB" sz="3200" dirty="0" smtClean="0">
                <a:solidFill>
                  <a:srgbClr val="00B050"/>
                </a:solidFill>
              </a:rPr>
              <a:t>S   </a:t>
            </a:r>
            <a:r>
              <a:rPr lang="en-GB" sz="3200" dirty="0" err="1" smtClean="0">
                <a:solidFill>
                  <a:srgbClr val="00B050"/>
                </a:solidFill>
              </a:rPr>
              <a:t>S</a:t>
            </a:r>
            <a:r>
              <a:rPr lang="en-GB" sz="3200" dirty="0" smtClean="0">
                <a:solidFill>
                  <a:srgbClr val="00B050"/>
                </a:solidFill>
              </a:rPr>
              <a:t>   </a:t>
            </a:r>
            <a:r>
              <a:rPr lang="en-GB" sz="3200" dirty="0" smtClean="0">
                <a:solidFill>
                  <a:srgbClr val="FF0000"/>
                </a:solidFill>
              </a:rPr>
              <a:t>X   </a:t>
            </a:r>
            <a:r>
              <a:rPr lang="en-GB" sz="3200" dirty="0" smtClean="0">
                <a:solidFill>
                  <a:srgbClr val="00B050"/>
                </a:solidFill>
              </a:rPr>
              <a:t>S</a:t>
            </a:r>
            <a:r>
              <a:rPr lang="en-GB" sz="3200" dirty="0" smtClean="0">
                <a:solidFill>
                  <a:srgbClr val="FF0000"/>
                </a:solidFill>
              </a:rPr>
              <a:t>   X  </a:t>
            </a:r>
            <a:r>
              <a:rPr lang="en-GB" sz="3200" dirty="0" smtClean="0">
                <a:solidFill>
                  <a:srgbClr val="00B050"/>
                </a:solidFill>
              </a:rPr>
              <a:t>S</a:t>
            </a:r>
            <a:r>
              <a:rPr lang="en-GB" sz="3200" dirty="0" smtClean="0">
                <a:solidFill>
                  <a:srgbClr val="FF0000"/>
                </a:solidFill>
              </a:rPr>
              <a:t>  X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endParaRPr lang="en-GB" sz="3200" dirty="0" smtClean="0">
              <a:solidFill>
                <a:srgbClr val="FF0000"/>
              </a:solidFill>
            </a:endParaRPr>
          </a:p>
          <a:p>
            <a:r>
              <a:rPr lang="en-GB" sz="3200" dirty="0" smtClean="0">
                <a:solidFill>
                  <a:srgbClr val="FF0000"/>
                </a:solidFill>
              </a:rPr>
              <a:t>X   </a:t>
            </a:r>
            <a:r>
              <a:rPr lang="en-GB" sz="3200" dirty="0" smtClean="0">
                <a:solidFill>
                  <a:srgbClr val="00B050"/>
                </a:solidFill>
              </a:rPr>
              <a:t>S</a:t>
            </a:r>
            <a:r>
              <a:rPr lang="en-GB" sz="3200" dirty="0" smtClean="0">
                <a:solidFill>
                  <a:srgbClr val="FF0000"/>
                </a:solidFill>
              </a:rPr>
              <a:t>   X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endParaRPr lang="en-GB" sz="3200" dirty="0" smtClean="0">
              <a:solidFill>
                <a:srgbClr val="FF0000"/>
              </a:solidFill>
            </a:endParaRPr>
          </a:p>
          <a:p>
            <a:r>
              <a:rPr lang="en-GB" sz="3200" dirty="0" smtClean="0">
                <a:solidFill>
                  <a:srgbClr val="FF0000"/>
                </a:solidFill>
              </a:rPr>
              <a:t>X   X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smtClean="0">
                <a:solidFill>
                  <a:srgbClr val="00B050"/>
                </a:solidFill>
              </a:rPr>
              <a:t>S   </a:t>
            </a:r>
            <a:r>
              <a:rPr lang="en-GB" sz="3200" dirty="0" err="1" smtClean="0">
                <a:solidFill>
                  <a:srgbClr val="00B050"/>
                </a:solidFill>
              </a:rPr>
              <a:t>S</a:t>
            </a:r>
            <a:r>
              <a:rPr lang="en-GB" sz="3200" dirty="0" smtClean="0">
                <a:solidFill>
                  <a:srgbClr val="00B050"/>
                </a:solidFill>
              </a:rPr>
              <a:t>   </a:t>
            </a:r>
            <a:r>
              <a:rPr lang="en-GB" sz="3200" dirty="0" err="1" smtClean="0">
                <a:solidFill>
                  <a:srgbClr val="00B050"/>
                </a:solidFill>
              </a:rPr>
              <a:t>S</a:t>
            </a:r>
            <a:r>
              <a:rPr lang="en-GB" sz="3200" dirty="0" smtClean="0">
                <a:solidFill>
                  <a:srgbClr val="00B050"/>
                </a:solidFill>
              </a:rPr>
              <a:t>  </a:t>
            </a:r>
            <a:r>
              <a:rPr lang="en-GB" sz="3200" dirty="0" smtClean="0">
                <a:solidFill>
                  <a:srgbClr val="FF0000"/>
                </a:solidFill>
              </a:rPr>
              <a:t>X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endParaRPr lang="en-GB" sz="3200" dirty="0" smtClean="0">
              <a:solidFill>
                <a:srgbClr val="FF0000"/>
              </a:solidFill>
            </a:endParaRPr>
          </a:p>
          <a:p>
            <a:r>
              <a:rPr lang="en-GB" sz="3200" dirty="0" smtClean="0">
                <a:solidFill>
                  <a:srgbClr val="00B050"/>
                </a:solidFill>
              </a:rPr>
              <a:t>S   </a:t>
            </a:r>
            <a:r>
              <a:rPr lang="en-GB" sz="3200" dirty="0" err="1" smtClean="0">
                <a:solidFill>
                  <a:srgbClr val="00B050"/>
                </a:solidFill>
              </a:rPr>
              <a:t>S</a:t>
            </a:r>
            <a:r>
              <a:rPr lang="en-GB" sz="3200" dirty="0" smtClean="0">
                <a:solidFill>
                  <a:srgbClr val="00B050"/>
                </a:solidFill>
              </a:rPr>
              <a:t>   </a:t>
            </a:r>
            <a:r>
              <a:rPr lang="en-GB" sz="3200" dirty="0" smtClean="0">
                <a:solidFill>
                  <a:srgbClr val="FF0000"/>
                </a:solidFill>
              </a:rPr>
              <a:t>X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smtClean="0">
                <a:solidFill>
                  <a:srgbClr val="00B050"/>
                </a:solidFill>
              </a:rPr>
              <a:t>S</a:t>
            </a:r>
            <a:r>
              <a:rPr lang="en-GB" sz="3200" dirty="0" smtClean="0">
                <a:solidFill>
                  <a:srgbClr val="FF0000"/>
                </a:solidFill>
              </a:rPr>
              <a:t>  X</a:t>
            </a:r>
          </a:p>
          <a:p>
            <a:r>
              <a:rPr lang="en-GB" sz="3200" dirty="0" smtClean="0">
                <a:solidFill>
                  <a:srgbClr val="FF0000"/>
                </a:solidFill>
              </a:rPr>
              <a:t>X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smtClean="0">
                <a:solidFill>
                  <a:srgbClr val="00B050"/>
                </a:solidFill>
              </a:rPr>
              <a:t>S</a:t>
            </a:r>
            <a:r>
              <a:rPr lang="en-GB" sz="3200" dirty="0" smtClean="0">
                <a:solidFill>
                  <a:srgbClr val="FF0000"/>
                </a:solidFill>
              </a:rPr>
              <a:t>   X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endParaRPr lang="en-GB" sz="3200" dirty="0" smtClean="0">
              <a:solidFill>
                <a:srgbClr val="FF0000"/>
              </a:solidFill>
            </a:endParaRPr>
          </a:p>
          <a:p>
            <a:r>
              <a:rPr lang="en-GB" sz="3200" dirty="0" smtClean="0">
                <a:solidFill>
                  <a:srgbClr val="FF0000"/>
                </a:solidFill>
              </a:rPr>
              <a:t>X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00B05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smtClean="0">
                <a:solidFill>
                  <a:srgbClr val="00B050"/>
                </a:solidFill>
              </a:rPr>
              <a:t>S  </a:t>
            </a:r>
            <a:r>
              <a:rPr lang="en-GB" sz="3200" dirty="0" err="1" smtClean="0">
                <a:solidFill>
                  <a:srgbClr val="00B050"/>
                </a:solidFill>
              </a:rPr>
              <a:t>S</a:t>
            </a:r>
            <a:r>
              <a:rPr lang="en-GB" sz="3200" dirty="0" smtClean="0">
                <a:solidFill>
                  <a:srgbClr val="00B050"/>
                </a:solidFill>
              </a:rPr>
              <a:t>  </a:t>
            </a:r>
            <a:r>
              <a:rPr lang="en-GB" sz="3200" dirty="0" smtClean="0">
                <a:solidFill>
                  <a:srgbClr val="FF0000"/>
                </a:solidFill>
              </a:rPr>
              <a:t>X</a:t>
            </a:r>
          </a:p>
          <a:p>
            <a:r>
              <a:rPr lang="en-GB" sz="3200" dirty="0" smtClean="0">
                <a:solidFill>
                  <a:srgbClr val="FF0000"/>
                </a:solidFill>
              </a:rPr>
              <a:t>X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smtClean="0">
                <a:solidFill>
                  <a:srgbClr val="00B050"/>
                </a:solidFill>
              </a:rPr>
              <a:t>S</a:t>
            </a:r>
            <a:r>
              <a:rPr lang="en-GB" sz="3200" dirty="0" smtClean="0">
                <a:solidFill>
                  <a:srgbClr val="FF0000"/>
                </a:solidFill>
              </a:rPr>
              <a:t>   X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endParaRPr lang="en-GB" sz="3200" dirty="0" smtClean="0">
              <a:solidFill>
                <a:srgbClr val="FF0000"/>
              </a:solidFill>
            </a:endParaRPr>
          </a:p>
          <a:p>
            <a:endParaRPr lang="en-GB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Imaginary experiment –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Subjects</a:t>
            </a:r>
          </a:p>
          <a:p>
            <a:pPr lvl="1"/>
            <a:r>
              <a:rPr lang="en-US" dirty="0" smtClean="0"/>
              <a:t>5 typically developed individuals</a:t>
            </a:r>
          </a:p>
          <a:p>
            <a:pPr lvl="1"/>
            <a:r>
              <a:rPr lang="en-US" dirty="0" smtClean="0"/>
              <a:t>5 individuals with ASD</a:t>
            </a:r>
          </a:p>
          <a:p>
            <a:pPr lvl="1"/>
            <a:r>
              <a:rPr lang="en-US" b="1" i="1" dirty="0" smtClean="0">
                <a:solidFill>
                  <a:schemeClr val="bg1"/>
                </a:solidFill>
              </a:rPr>
              <a:t>5 individuals with ADHD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/>
              <a:t>Stimuli</a:t>
            </a:r>
          </a:p>
          <a:p>
            <a:pPr lvl="1"/>
            <a:r>
              <a:rPr lang="en-US" dirty="0" smtClean="0"/>
              <a:t>Previous slide</a:t>
            </a:r>
          </a:p>
          <a:p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Independent variable: diagnosis</a:t>
            </a:r>
          </a:p>
          <a:p>
            <a:pPr lvl="1"/>
            <a:r>
              <a:rPr lang="en-US" dirty="0" smtClean="0"/>
              <a:t>Dependent variable: search time</a:t>
            </a:r>
          </a:p>
          <a:p>
            <a:r>
              <a:rPr lang="en-US" dirty="0" smtClean="0"/>
              <a:t>Analysis??</a:t>
            </a:r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problems?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Subjects</a:t>
            </a:r>
          </a:p>
          <a:p>
            <a:pPr lvl="1"/>
            <a:r>
              <a:rPr lang="en-US" dirty="0" smtClean="0"/>
              <a:t>5 typically developed individuals</a:t>
            </a:r>
          </a:p>
          <a:p>
            <a:pPr lvl="1"/>
            <a:r>
              <a:rPr lang="en-US" dirty="0" smtClean="0"/>
              <a:t>5 individuals with ASD</a:t>
            </a:r>
          </a:p>
          <a:p>
            <a:pPr lvl="1"/>
            <a:r>
              <a:rPr lang="en-US" b="1" i="1" dirty="0" smtClean="0">
                <a:solidFill>
                  <a:schemeClr val="bg1"/>
                </a:solidFill>
              </a:rPr>
              <a:t>5 individuals with ADHD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/>
              <a:t>Stimuli</a:t>
            </a:r>
          </a:p>
          <a:p>
            <a:pPr lvl="1"/>
            <a:r>
              <a:rPr lang="en-US" dirty="0" smtClean="0"/>
              <a:t>Previous slide</a:t>
            </a:r>
          </a:p>
          <a:p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Independent variable: diagnosis</a:t>
            </a:r>
          </a:p>
          <a:p>
            <a:pPr lvl="1"/>
            <a:r>
              <a:rPr lang="en-US" dirty="0" smtClean="0"/>
              <a:t>Dependent variable: search time</a:t>
            </a:r>
          </a:p>
          <a:p>
            <a:r>
              <a:rPr lang="en-US" dirty="0" smtClean="0"/>
              <a:t>Analysis??</a:t>
            </a:r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How do we know the effect is specific to ASD?</a:t>
            </a:r>
          </a:p>
          <a:p>
            <a:pPr lvl="1"/>
            <a:r>
              <a:rPr lang="en-US" dirty="0" smtClean="0"/>
              <a:t>Visual search </a:t>
            </a:r>
            <a:r>
              <a:rPr lang="en-US" dirty="0" err="1" smtClean="0"/>
              <a:t>behaviour</a:t>
            </a:r>
            <a:r>
              <a:rPr lang="en-US" dirty="0" smtClean="0"/>
              <a:t> is related to visual attention</a:t>
            </a:r>
          </a:p>
          <a:p>
            <a:pPr lvl="1"/>
            <a:r>
              <a:rPr lang="en-US" dirty="0" smtClean="0"/>
              <a:t>The effect might be general to visual attention disorders, like what is also found in ADHD… </a:t>
            </a:r>
          </a:p>
          <a:p>
            <a:pPr lvl="1"/>
            <a:r>
              <a:rPr lang="en-US" dirty="0" smtClean="0"/>
              <a:t>….ASD is often co-morbid with ADHD, and similar drugs are often prescribed</a:t>
            </a:r>
          </a:p>
          <a:p>
            <a:pPr lvl="1"/>
            <a:r>
              <a:rPr lang="en-US" dirty="0" smtClean="0"/>
              <a:t>We need to add a new group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problems?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Subjects</a:t>
            </a:r>
          </a:p>
          <a:p>
            <a:pPr lvl="1"/>
            <a:r>
              <a:rPr lang="en-US" dirty="0" smtClean="0"/>
              <a:t>5 typically developed individuals</a:t>
            </a:r>
          </a:p>
          <a:p>
            <a:pPr lvl="1"/>
            <a:r>
              <a:rPr lang="en-US" dirty="0" smtClean="0"/>
              <a:t>5 individuals with ASD</a:t>
            </a:r>
          </a:p>
          <a:p>
            <a:pPr lvl="1"/>
            <a:r>
              <a:rPr lang="en-US" b="1" i="1" dirty="0" smtClean="0">
                <a:solidFill>
                  <a:srgbClr val="FF0000"/>
                </a:solidFill>
              </a:rPr>
              <a:t>5 individuals with ADHD</a:t>
            </a:r>
          </a:p>
          <a:p>
            <a:r>
              <a:rPr lang="en-US" dirty="0" smtClean="0"/>
              <a:t>Stimuli</a:t>
            </a:r>
          </a:p>
          <a:p>
            <a:pPr lvl="1"/>
            <a:r>
              <a:rPr lang="en-US" dirty="0" smtClean="0"/>
              <a:t>Previous slide</a:t>
            </a:r>
          </a:p>
          <a:p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Independent variable: diagnosis</a:t>
            </a:r>
          </a:p>
          <a:p>
            <a:pPr lvl="1"/>
            <a:r>
              <a:rPr lang="en-US" dirty="0" smtClean="0"/>
              <a:t>Dependent variable: search time</a:t>
            </a:r>
          </a:p>
          <a:p>
            <a:r>
              <a:rPr lang="en-US" dirty="0" smtClean="0"/>
              <a:t>Analysis??</a:t>
            </a:r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How do we know the effect is specific to ASD?</a:t>
            </a:r>
          </a:p>
          <a:p>
            <a:pPr lvl="1"/>
            <a:r>
              <a:rPr lang="en-US" dirty="0" smtClean="0"/>
              <a:t>Visual search </a:t>
            </a:r>
            <a:r>
              <a:rPr lang="en-US" dirty="0" err="1" smtClean="0"/>
              <a:t>behaviour</a:t>
            </a:r>
            <a:r>
              <a:rPr lang="en-US" dirty="0" smtClean="0"/>
              <a:t> is related to visual attention</a:t>
            </a:r>
          </a:p>
          <a:p>
            <a:pPr lvl="1"/>
            <a:r>
              <a:rPr lang="en-US" dirty="0" smtClean="0"/>
              <a:t>The effect might be general to visual attention disorders, like what is also found in ADHD… </a:t>
            </a:r>
          </a:p>
          <a:p>
            <a:pPr lvl="1"/>
            <a:r>
              <a:rPr lang="en-US" dirty="0" smtClean="0"/>
              <a:t>….ASD is often co-morbid with ADHD, and similar drugs are often prescribed</a:t>
            </a:r>
          </a:p>
          <a:p>
            <a:pPr lvl="1"/>
            <a:r>
              <a:rPr lang="en-US" dirty="0" smtClean="0"/>
              <a:t>We need to add a new group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fresh example</a:t>
            </a:r>
          </a:p>
          <a:p>
            <a:r>
              <a:rPr lang="en-US" dirty="0" smtClean="0"/>
              <a:t>ANOVA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Why do ANOVA?</a:t>
            </a:r>
          </a:p>
          <a:p>
            <a:pPr lvl="1"/>
            <a:r>
              <a:rPr lang="en-US" dirty="0" smtClean="0"/>
              <a:t>GLM - ANOVA as regression</a:t>
            </a:r>
          </a:p>
          <a:p>
            <a:pPr lvl="1"/>
            <a:r>
              <a:rPr lang="en-US" dirty="0" smtClean="0"/>
              <a:t>Testing specific effects</a:t>
            </a:r>
          </a:p>
          <a:p>
            <a:r>
              <a:rPr lang="en-US" dirty="0" smtClean="0"/>
              <a:t>Factorial ANOVA</a:t>
            </a:r>
          </a:p>
          <a:p>
            <a:pPr lvl="1"/>
            <a:r>
              <a:rPr lang="en-US" dirty="0" smtClean="0"/>
              <a:t>Factorial designs</a:t>
            </a:r>
          </a:p>
          <a:p>
            <a:pPr lvl="1"/>
            <a:r>
              <a:rPr lang="en-US" dirty="0" smtClean="0"/>
              <a:t>Interactions</a:t>
            </a:r>
          </a:p>
          <a:p>
            <a:r>
              <a:rPr lang="en-US" dirty="0" smtClean="0"/>
              <a:t>Repeated measures ANOVA</a:t>
            </a:r>
          </a:p>
          <a:p>
            <a:pPr lvl="1"/>
            <a:r>
              <a:rPr lang="en-US" dirty="0" smtClean="0"/>
              <a:t>Repeated measures </a:t>
            </a:r>
          </a:p>
          <a:p>
            <a:pPr lvl="1"/>
            <a:r>
              <a:rPr lang="en-US" dirty="0" smtClean="0"/>
              <a:t>Mixed designs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ADHDs and ASDs will be faster than TDs</a:t>
            </a:r>
          </a:p>
          <a:p>
            <a:pPr lvl="1"/>
            <a:r>
              <a:rPr lang="en-US" dirty="0" smtClean="0"/>
              <a:t>There is a general effect of visual attention disorders</a:t>
            </a:r>
          </a:p>
          <a:p>
            <a:r>
              <a:rPr lang="en-US" dirty="0" smtClean="0"/>
              <a:t>ASDs will be faster than TDs</a:t>
            </a:r>
          </a:p>
          <a:p>
            <a:pPr lvl="1"/>
            <a:r>
              <a:rPr lang="en-US" dirty="0" smtClean="0"/>
              <a:t>There is an effect of having autism</a:t>
            </a:r>
          </a:p>
          <a:p>
            <a:r>
              <a:rPr lang="en-US" dirty="0" smtClean="0"/>
              <a:t>ASDs will be faster than ADHDs</a:t>
            </a:r>
          </a:p>
          <a:p>
            <a:pPr lvl="1"/>
            <a:r>
              <a:rPr lang="en-US" dirty="0" smtClean="0"/>
              <a:t>The effect of having autism is bigger than the general effect of visual attention disorders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241" y="304800"/>
            <a:ext cx="2482627" cy="17825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241" y="2087308"/>
            <a:ext cx="2482627" cy="17825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400" y="592301"/>
            <a:ext cx="137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" y="2556115"/>
            <a:ext cx="137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ADHD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31218" y="5579195"/>
            <a:ext cx="1378818" cy="278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Null hypothesis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85" y="3869816"/>
            <a:ext cx="2482627" cy="178250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42844" y="4338623"/>
            <a:ext cx="137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ASD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446" y="233362"/>
            <a:ext cx="2482627" cy="17825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322" y="2015870"/>
            <a:ext cx="2482627" cy="178250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228423" y="5507757"/>
            <a:ext cx="1378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Alternative hypotheses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215" y="3798378"/>
            <a:ext cx="2482627" cy="1782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would we test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ASDs will be faster than TDs</a:t>
            </a:r>
          </a:p>
          <a:p>
            <a:pPr lvl="1"/>
            <a:r>
              <a:rPr lang="en-US" dirty="0" smtClean="0"/>
              <a:t>There is an effect of having autism</a:t>
            </a:r>
          </a:p>
          <a:p>
            <a:r>
              <a:rPr lang="en-US" dirty="0" smtClean="0"/>
              <a:t>ASDs will be faster than ADHDs</a:t>
            </a:r>
          </a:p>
          <a:p>
            <a:pPr lvl="1"/>
            <a:r>
              <a:rPr lang="en-US" dirty="0" smtClean="0"/>
              <a:t>The effect of having autism is bigger than the general effect of visual attention disorders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t </a:t>
            </a:r>
            <a:r>
              <a:rPr lang="en-US" dirty="0" smtClean="0"/>
              <a:t>tests comparing </a:t>
            </a:r>
          </a:p>
          <a:p>
            <a:pPr lvl="1"/>
            <a:r>
              <a:rPr lang="en-US" dirty="0" smtClean="0"/>
              <a:t>ADHDs and TDs</a:t>
            </a:r>
          </a:p>
          <a:p>
            <a:pPr lvl="1"/>
            <a:r>
              <a:rPr lang="en-US" dirty="0" smtClean="0"/>
              <a:t>ASDs and TDs</a:t>
            </a:r>
          </a:p>
          <a:p>
            <a:pPr lvl="1"/>
            <a:r>
              <a:rPr lang="en-US" dirty="0" smtClean="0"/>
              <a:t>ASDs and ADHDs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What could go wrong with this?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Revision – what do these stats mean?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smtClean="0"/>
              <a:t>t </a:t>
            </a:r>
            <a:r>
              <a:rPr lang="en-US" dirty="0" smtClean="0"/>
              <a:t>statistic</a:t>
            </a:r>
          </a:p>
          <a:p>
            <a:pPr lvl="1"/>
            <a:r>
              <a:rPr lang="en-US" dirty="0" smtClean="0"/>
              <a:t>Size of the difference/degree of uncertainty</a:t>
            </a:r>
          </a:p>
          <a:p>
            <a:r>
              <a:rPr lang="en-US" i="1" dirty="0" smtClean="0"/>
              <a:t>p </a:t>
            </a:r>
            <a:r>
              <a:rPr lang="en-US" dirty="0" smtClean="0"/>
              <a:t>value</a:t>
            </a:r>
          </a:p>
          <a:p>
            <a:pPr lvl="1"/>
            <a:r>
              <a:rPr lang="en-US" dirty="0" smtClean="0"/>
              <a:t>Probability of getting a </a:t>
            </a:r>
            <a:r>
              <a:rPr lang="en-US" i="1" dirty="0" smtClean="0"/>
              <a:t>t</a:t>
            </a:r>
            <a:r>
              <a:rPr lang="en-US" dirty="0" smtClean="0"/>
              <a:t> statistics so extreme, given that the null hypothesis is true</a:t>
            </a:r>
          </a:p>
          <a:p>
            <a:r>
              <a:rPr lang="en-US" dirty="0" smtClean="0"/>
              <a:t>Standards for interpretation</a:t>
            </a:r>
            <a:r>
              <a:rPr lang="en-US" i="1" dirty="0" smtClean="0"/>
              <a:t> </a:t>
            </a:r>
          </a:p>
          <a:p>
            <a:pPr lvl="1"/>
            <a:r>
              <a:rPr lang="en-US" i="1" dirty="0" smtClean="0"/>
              <a:t>p </a:t>
            </a:r>
            <a:r>
              <a:rPr lang="en-US" dirty="0" smtClean="0"/>
              <a:t>&lt; .05</a:t>
            </a:r>
          </a:p>
          <a:p>
            <a:pPr lvl="1"/>
            <a:r>
              <a:rPr lang="en-US" dirty="0" smtClean="0"/>
              <a:t>1 in 20 (i.e. 5/100) </a:t>
            </a:r>
            <a:r>
              <a:rPr lang="en-US" i="1" dirty="0" smtClean="0"/>
              <a:t>t</a:t>
            </a:r>
            <a:r>
              <a:rPr lang="en-US" dirty="0" smtClean="0"/>
              <a:t> tests will find an effect when there isn’t 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could go wrong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Adhering to </a:t>
            </a:r>
            <a:r>
              <a:rPr lang="en-US" i="1" dirty="0" smtClean="0"/>
              <a:t>p </a:t>
            </a:r>
            <a:r>
              <a:rPr lang="en-US" dirty="0" smtClean="0"/>
              <a:t>&lt; .05,</a:t>
            </a:r>
            <a:r>
              <a:rPr lang="en-US" i="1" dirty="0" smtClean="0"/>
              <a:t> </a:t>
            </a:r>
            <a:r>
              <a:rPr lang="en-US" dirty="0" smtClean="0"/>
              <a:t>for every 100 experiments, 5 will find an effect when there isn’t one</a:t>
            </a:r>
          </a:p>
          <a:p>
            <a:endParaRPr lang="en-US" dirty="0" smtClean="0"/>
          </a:p>
          <a:p>
            <a:r>
              <a:rPr lang="en-US" dirty="0" smtClean="0"/>
              <a:t>For any </a:t>
            </a:r>
            <a:r>
              <a:rPr lang="en-US" i="1" dirty="0" smtClean="0"/>
              <a:t>t </a:t>
            </a:r>
            <a:r>
              <a:rPr lang="en-US" dirty="0" smtClean="0"/>
              <a:t>test, there is a 95% chance of correctly rejecting the null</a:t>
            </a:r>
          </a:p>
          <a:p>
            <a:endParaRPr lang="en-US" dirty="0" smtClean="0"/>
          </a:p>
          <a:p>
            <a:r>
              <a:rPr lang="en-US" dirty="0" smtClean="0"/>
              <a:t>So for 3 </a:t>
            </a:r>
            <a:r>
              <a:rPr lang="en-US" i="1" dirty="0" smtClean="0"/>
              <a:t>t</a:t>
            </a:r>
            <a:r>
              <a:rPr lang="en-US" dirty="0" smtClean="0"/>
              <a:t> tests, there is a 95% x 95% x 95% = .875% chance of correctly rejecting the null</a:t>
            </a:r>
          </a:p>
          <a:p>
            <a:endParaRPr lang="en-US" dirty="0" smtClean="0"/>
          </a:p>
          <a:p>
            <a:r>
              <a:rPr lang="en-US" dirty="0" smtClean="0"/>
              <a:t>So for 3 </a:t>
            </a:r>
            <a:r>
              <a:rPr lang="en-US" i="1" dirty="0" smtClean="0"/>
              <a:t>t</a:t>
            </a:r>
            <a:r>
              <a:rPr lang="en-US" dirty="0" smtClean="0"/>
              <a:t> tests, there is a 100 – 87.5 = 14.3% chance of </a:t>
            </a:r>
            <a:r>
              <a:rPr lang="en-US" b="1" i="1" dirty="0" smtClean="0"/>
              <a:t>falsely</a:t>
            </a:r>
            <a:r>
              <a:rPr lang="en-US" dirty="0" smtClean="0"/>
              <a:t> rejecting the null</a:t>
            </a:r>
          </a:p>
          <a:p>
            <a:endParaRPr lang="en-US" dirty="0" smtClean="0"/>
          </a:p>
          <a:p>
            <a:r>
              <a:rPr lang="en-US" dirty="0" smtClean="0"/>
              <a:t>  </a:t>
            </a:r>
            <a:r>
              <a:rPr lang="en-US" strike="sngStrike" dirty="0" smtClean="0"/>
              <a:t>3 x p &lt; .05 </a:t>
            </a:r>
          </a:p>
          <a:p>
            <a:endParaRPr lang="en-US" dirty="0" smtClean="0"/>
          </a:p>
          <a:p>
            <a:r>
              <a:rPr lang="en-US" i="1" dirty="0" smtClean="0"/>
              <a:t>p </a:t>
            </a:r>
            <a:r>
              <a:rPr lang="en-US" dirty="0" smtClean="0"/>
              <a:t>= 14.3%  </a:t>
            </a:r>
          </a:p>
          <a:p>
            <a:endParaRPr lang="en-US" dirty="0" smtClean="0"/>
          </a:p>
          <a:p>
            <a:r>
              <a:rPr lang="en-US" dirty="0" smtClean="0"/>
              <a:t>For every 100 </a:t>
            </a:r>
            <a:r>
              <a:rPr lang="en-US" dirty="0" err="1" smtClean="0"/>
              <a:t>experimens</a:t>
            </a:r>
            <a:r>
              <a:rPr lang="en-US" dirty="0" smtClean="0"/>
              <a:t>, </a:t>
            </a:r>
            <a:r>
              <a:rPr lang="en-US" i="1" dirty="0" smtClean="0"/>
              <a:t>more than 14 </a:t>
            </a:r>
            <a:r>
              <a:rPr lang="en-US" dirty="0" smtClean="0"/>
              <a:t>will find an effect when there isn’t one</a:t>
            </a:r>
          </a:p>
          <a:p>
            <a:endParaRPr lang="en-US" dirty="0"/>
          </a:p>
        </p:txBody>
      </p:sp>
      <p:pic>
        <p:nvPicPr>
          <p:cNvPr id="241670" name="Picture 6" descr="http://news.silveroakcasino.com/wp-content/uploads/2009/02/deer-hunter-roulette.jpg"/>
          <p:cNvPicPr>
            <a:picLocks noChangeAspect="1" noChangeArrowheads="1"/>
          </p:cNvPicPr>
          <p:nvPr/>
        </p:nvPicPr>
        <p:blipFill>
          <a:blip r:embed="rId2"/>
          <a:srcRect l="11771" t="15075" r="14237" b="15402"/>
          <a:stretch>
            <a:fillRect/>
          </a:stretch>
        </p:blipFill>
        <p:spPr bwMode="auto">
          <a:xfrm>
            <a:off x="5643570" y="3768709"/>
            <a:ext cx="3143272" cy="2357454"/>
          </a:xfrm>
          <a:prstGeom prst="rect">
            <a:avLst/>
          </a:prstGeom>
          <a:noFill/>
        </p:spPr>
      </p:pic>
      <p:pic>
        <p:nvPicPr>
          <p:cNvPr id="241666" name="Picture 2" descr="http://m.vimukti.com/bb/RevolverTheme/image1.png"/>
          <p:cNvPicPr>
            <a:picLocks noChangeAspect="1" noChangeArrowheads="1"/>
          </p:cNvPicPr>
          <p:nvPr/>
        </p:nvPicPr>
        <p:blipFill>
          <a:blip r:embed="rId3"/>
          <a:srcRect t="16667"/>
          <a:stretch>
            <a:fillRect/>
          </a:stretch>
        </p:blipFill>
        <p:spPr bwMode="auto">
          <a:xfrm>
            <a:off x="4495800" y="1417638"/>
            <a:ext cx="3428991" cy="21431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fresh example</a:t>
            </a:r>
          </a:p>
          <a:p>
            <a:r>
              <a:rPr lang="en-US" dirty="0" smtClean="0"/>
              <a:t>ANOVA</a:t>
            </a:r>
          </a:p>
          <a:p>
            <a:pPr lvl="1"/>
            <a:r>
              <a:rPr lang="en-US" dirty="0" smtClean="0"/>
              <a:t>Why do ANOVA?</a:t>
            </a:r>
          </a:p>
          <a:p>
            <a:pPr lvl="1"/>
            <a:r>
              <a:rPr lang="en-US" dirty="0" smtClean="0"/>
              <a:t>GLM - ANOVA as regression</a:t>
            </a:r>
          </a:p>
          <a:p>
            <a:pPr lvl="1"/>
            <a:r>
              <a:rPr lang="en-US" dirty="0" smtClean="0"/>
              <a:t>Testing specific effects</a:t>
            </a:r>
          </a:p>
          <a:p>
            <a:r>
              <a:rPr lang="en-US" dirty="0" smtClean="0"/>
              <a:t>Factorial ANOVA</a:t>
            </a:r>
          </a:p>
          <a:p>
            <a:pPr lvl="1"/>
            <a:r>
              <a:rPr lang="en-US" dirty="0" smtClean="0"/>
              <a:t>Factorial designs</a:t>
            </a:r>
          </a:p>
          <a:p>
            <a:pPr lvl="1"/>
            <a:r>
              <a:rPr lang="en-US" dirty="0" smtClean="0"/>
              <a:t>Interactions</a:t>
            </a:r>
          </a:p>
          <a:p>
            <a:r>
              <a:rPr lang="en-US" dirty="0" smtClean="0"/>
              <a:t>Repeated measures ANOVA</a:t>
            </a:r>
          </a:p>
          <a:p>
            <a:pPr lvl="1"/>
            <a:r>
              <a:rPr lang="en-US" dirty="0" smtClean="0"/>
              <a:t>Repeated measures </a:t>
            </a:r>
          </a:p>
          <a:p>
            <a:pPr lvl="1"/>
            <a:r>
              <a:rPr lang="en-US" dirty="0" smtClean="0"/>
              <a:t>Mixed designs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FAMILY WISE ERROR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Adhering to </a:t>
            </a:r>
            <a:r>
              <a:rPr lang="en-US" i="1" dirty="0" smtClean="0"/>
              <a:t>p </a:t>
            </a:r>
            <a:r>
              <a:rPr lang="en-US" dirty="0" smtClean="0"/>
              <a:t>&lt; .05,</a:t>
            </a:r>
            <a:r>
              <a:rPr lang="en-US" i="1" dirty="0" smtClean="0"/>
              <a:t> </a:t>
            </a:r>
            <a:r>
              <a:rPr lang="en-US" dirty="0" smtClean="0"/>
              <a:t>for every 100 experiments, 5 will find an effect when there isn’t one</a:t>
            </a:r>
          </a:p>
          <a:p>
            <a:endParaRPr lang="en-US" dirty="0" smtClean="0"/>
          </a:p>
          <a:p>
            <a:r>
              <a:rPr lang="en-US" dirty="0" smtClean="0"/>
              <a:t>For any </a:t>
            </a:r>
            <a:r>
              <a:rPr lang="en-US" i="1" dirty="0" smtClean="0"/>
              <a:t>t </a:t>
            </a:r>
            <a:r>
              <a:rPr lang="en-US" dirty="0" smtClean="0"/>
              <a:t>test, there is a 95% chance of correctly rejecting the null</a:t>
            </a:r>
          </a:p>
          <a:p>
            <a:endParaRPr lang="en-US" dirty="0" smtClean="0"/>
          </a:p>
          <a:p>
            <a:r>
              <a:rPr lang="en-US" dirty="0" smtClean="0"/>
              <a:t>So for 3 </a:t>
            </a:r>
            <a:r>
              <a:rPr lang="en-US" i="1" dirty="0" smtClean="0"/>
              <a:t>t</a:t>
            </a:r>
            <a:r>
              <a:rPr lang="en-US" dirty="0" smtClean="0"/>
              <a:t> tests, there is a 95% x 95% x 95% = .875% chance of correctly rejecting the null</a:t>
            </a:r>
          </a:p>
          <a:p>
            <a:endParaRPr lang="en-US" dirty="0" smtClean="0"/>
          </a:p>
          <a:p>
            <a:r>
              <a:rPr lang="en-US" dirty="0" smtClean="0"/>
              <a:t>So for 3 </a:t>
            </a:r>
            <a:r>
              <a:rPr lang="en-US" i="1" dirty="0" smtClean="0"/>
              <a:t>t</a:t>
            </a:r>
            <a:r>
              <a:rPr lang="en-US" dirty="0" smtClean="0"/>
              <a:t> tests, there is a 100 – 87.5 = 14.3% chance of </a:t>
            </a:r>
            <a:r>
              <a:rPr lang="en-US" b="1" i="1" dirty="0" smtClean="0"/>
              <a:t>falsely</a:t>
            </a:r>
            <a:r>
              <a:rPr lang="en-US" dirty="0" smtClean="0"/>
              <a:t> rejecting the null</a:t>
            </a:r>
          </a:p>
          <a:p>
            <a:endParaRPr lang="en-US" dirty="0" smtClean="0"/>
          </a:p>
          <a:p>
            <a:r>
              <a:rPr lang="en-US" dirty="0" smtClean="0"/>
              <a:t>  </a:t>
            </a:r>
            <a:r>
              <a:rPr lang="en-US" strike="sngStrike" dirty="0" smtClean="0"/>
              <a:t>3 x p &lt; .05 </a:t>
            </a:r>
          </a:p>
          <a:p>
            <a:endParaRPr lang="en-US" dirty="0" smtClean="0"/>
          </a:p>
          <a:p>
            <a:r>
              <a:rPr lang="en-US" i="1" dirty="0" smtClean="0"/>
              <a:t>p </a:t>
            </a:r>
            <a:r>
              <a:rPr lang="en-US" dirty="0" smtClean="0"/>
              <a:t>= 14.3%  </a:t>
            </a:r>
          </a:p>
          <a:p>
            <a:endParaRPr lang="en-US" dirty="0" smtClean="0"/>
          </a:p>
          <a:p>
            <a:r>
              <a:rPr lang="en-US" dirty="0" smtClean="0"/>
              <a:t>For every 100 </a:t>
            </a:r>
            <a:r>
              <a:rPr lang="en-US" dirty="0" err="1" smtClean="0"/>
              <a:t>experimens</a:t>
            </a:r>
            <a:r>
              <a:rPr lang="en-US" dirty="0" smtClean="0"/>
              <a:t>, </a:t>
            </a:r>
            <a:r>
              <a:rPr lang="en-US" i="1" dirty="0" smtClean="0"/>
              <a:t>more than 14 </a:t>
            </a:r>
            <a:r>
              <a:rPr lang="en-US" dirty="0" smtClean="0"/>
              <a:t>will find an effect when there isn’t one</a:t>
            </a:r>
          </a:p>
          <a:p>
            <a:endParaRPr lang="en-US" dirty="0"/>
          </a:p>
        </p:txBody>
      </p:sp>
      <p:pic>
        <p:nvPicPr>
          <p:cNvPr id="241670" name="Picture 6" descr="http://news.silveroakcasino.com/wp-content/uploads/2009/02/deer-hunter-roulette.jpg"/>
          <p:cNvPicPr>
            <a:picLocks noChangeAspect="1" noChangeArrowheads="1"/>
          </p:cNvPicPr>
          <p:nvPr/>
        </p:nvPicPr>
        <p:blipFill>
          <a:blip r:embed="rId2"/>
          <a:srcRect l="11771" t="15075" r="14237" b="15402"/>
          <a:stretch>
            <a:fillRect/>
          </a:stretch>
        </p:blipFill>
        <p:spPr bwMode="auto">
          <a:xfrm>
            <a:off x="5643570" y="3768709"/>
            <a:ext cx="3143272" cy="2357454"/>
          </a:xfrm>
          <a:prstGeom prst="rect">
            <a:avLst/>
          </a:prstGeom>
          <a:noFill/>
        </p:spPr>
      </p:pic>
      <p:pic>
        <p:nvPicPr>
          <p:cNvPr id="241666" name="Picture 2" descr="http://m.vimukti.com/bb/RevolverTheme/image1.png"/>
          <p:cNvPicPr>
            <a:picLocks noChangeAspect="1" noChangeArrowheads="1"/>
          </p:cNvPicPr>
          <p:nvPr/>
        </p:nvPicPr>
        <p:blipFill>
          <a:blip r:embed="rId3"/>
          <a:srcRect t="16667"/>
          <a:stretch>
            <a:fillRect/>
          </a:stretch>
        </p:blipFill>
        <p:spPr bwMode="auto">
          <a:xfrm>
            <a:off x="4495800" y="1417638"/>
            <a:ext cx="3428991" cy="2143117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857224" y="6126163"/>
            <a:ext cx="71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We can address this if we return to the GLM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fresh example</a:t>
            </a:r>
          </a:p>
          <a:p>
            <a:r>
              <a:rPr lang="en-US" dirty="0" smtClean="0"/>
              <a:t>ANOVA</a:t>
            </a:r>
          </a:p>
          <a:p>
            <a:pPr lvl="1"/>
            <a:r>
              <a:rPr lang="en-US" dirty="0" smtClean="0"/>
              <a:t>Why do ANOVA?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GLM - ANOVA as regression</a:t>
            </a:r>
          </a:p>
          <a:p>
            <a:pPr lvl="1"/>
            <a:r>
              <a:rPr lang="en-US" dirty="0" smtClean="0"/>
              <a:t>Testing specific effects</a:t>
            </a:r>
          </a:p>
          <a:p>
            <a:r>
              <a:rPr lang="en-US" dirty="0" smtClean="0"/>
              <a:t>Factorial ANOVA</a:t>
            </a:r>
          </a:p>
          <a:p>
            <a:pPr lvl="1"/>
            <a:r>
              <a:rPr lang="en-US" dirty="0" smtClean="0"/>
              <a:t>Factorial designs</a:t>
            </a:r>
          </a:p>
          <a:p>
            <a:pPr lvl="1"/>
            <a:r>
              <a:rPr lang="en-US" dirty="0" smtClean="0"/>
              <a:t>Interactions</a:t>
            </a:r>
          </a:p>
          <a:p>
            <a:r>
              <a:rPr lang="en-US" dirty="0" smtClean="0"/>
              <a:t>Repeated measures ANOVA</a:t>
            </a:r>
          </a:p>
          <a:p>
            <a:pPr lvl="1"/>
            <a:r>
              <a:rPr lang="en-US" dirty="0" smtClean="0"/>
              <a:t>Repeated measures </a:t>
            </a:r>
          </a:p>
          <a:p>
            <a:pPr lvl="1"/>
            <a:r>
              <a:rPr lang="en-US" dirty="0" smtClean="0"/>
              <a:t>Mixed designs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762000" y="685800"/>
            <a:ext cx="5486400" cy="5029200"/>
            <a:chOff x="4189413" y="1676401"/>
            <a:chExt cx="4800603" cy="4496588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189413" y="5258589"/>
              <a:ext cx="4800603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rot="5400000" flipH="1" flipV="1">
              <a:off x="2857507" y="3923507"/>
              <a:ext cx="4496588" cy="2376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 flipH="1" flipV="1">
              <a:off x="5450294" y="5220100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 flipH="1" flipV="1">
              <a:off x="59059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3631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 flipH="1" flipV="1">
              <a:off x="68203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 flipH="1" flipV="1">
              <a:off x="72775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 flipV="1">
              <a:off x="7734699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954589" y="48006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953000" y="43434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953000" y="38862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953000" y="34290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953000" y="29718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953000" y="25114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953000" y="20542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953000" y="57118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953000" y="61690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 flipH="1" flipV="1">
              <a:off x="4535888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4" name="Picture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949600">
            <a:off x="1123738" y="3094432"/>
            <a:ext cx="1473200" cy="1473200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grpSp>
        <p:nvGrpSpPr>
          <p:cNvPr id="3" name="Group 36"/>
          <p:cNvGrpSpPr/>
          <p:nvPr/>
        </p:nvGrpSpPr>
        <p:grpSpPr>
          <a:xfrm>
            <a:off x="1295400" y="1371600"/>
            <a:ext cx="3886200" cy="3822297"/>
            <a:chOff x="1295400" y="1371600"/>
            <a:chExt cx="3886200" cy="3822297"/>
          </a:xfrm>
        </p:grpSpPr>
        <p:grpSp>
          <p:nvGrpSpPr>
            <p:cNvPr id="4" name="Group 36"/>
            <p:cNvGrpSpPr/>
            <p:nvPr/>
          </p:nvGrpSpPr>
          <p:grpSpPr>
            <a:xfrm>
              <a:off x="2133600" y="4776635"/>
              <a:ext cx="3048000" cy="417262"/>
              <a:chOff x="2133600" y="4776635"/>
              <a:chExt cx="3048000" cy="417262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2133600" y="477663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6670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2004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3733800" y="482456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2672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800600" y="482456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</p:grpSp>
        <p:grpSp>
          <p:nvGrpSpPr>
            <p:cNvPr id="5" name="Group 37"/>
            <p:cNvGrpSpPr/>
            <p:nvPr/>
          </p:nvGrpSpPr>
          <p:grpSpPr>
            <a:xfrm rot="16200000">
              <a:off x="18131" y="2648871"/>
              <a:ext cx="2971800" cy="417262"/>
              <a:chOff x="2209800" y="4776635"/>
              <a:chExt cx="2971800" cy="417262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2209800" y="477663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7432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2004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733800" y="482456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2672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800600" y="482456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 rot="16200000">
            <a:off x="-872230" y="2167632"/>
            <a:ext cx="388252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bg1"/>
                </a:solidFill>
              </a:rPr>
              <a:t>Northward component (km)</a:t>
            </a:r>
            <a:endParaRPr lang="en-US" sz="2400" i="1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31362" y="5177135"/>
            <a:ext cx="4069438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bg1"/>
                </a:solidFill>
              </a:rPr>
              <a:t>Eastward component (km)</a:t>
            </a:r>
            <a:endParaRPr lang="en-US" sz="2400" i="1" dirty="0">
              <a:solidFill>
                <a:schemeClr val="bg1"/>
              </a:solidFill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852" y="4708005"/>
            <a:ext cx="996950" cy="1006995"/>
          </a:xfrm>
          <a:prstGeom prst="rect">
            <a:avLst/>
          </a:prstGeom>
        </p:spPr>
      </p:pic>
      <p:grpSp>
        <p:nvGrpSpPr>
          <p:cNvPr id="24" name="Group 67"/>
          <p:cNvGrpSpPr/>
          <p:nvPr/>
        </p:nvGrpSpPr>
        <p:grpSpPr>
          <a:xfrm>
            <a:off x="2959126" y="115290"/>
            <a:ext cx="1019474" cy="5486400"/>
            <a:chOff x="2959126" y="115290"/>
            <a:chExt cx="1019474" cy="5486400"/>
          </a:xfrm>
        </p:grpSpPr>
        <p:grpSp>
          <p:nvGrpSpPr>
            <p:cNvPr id="25" name="Group 62"/>
            <p:cNvGrpSpPr/>
            <p:nvPr/>
          </p:nvGrpSpPr>
          <p:grpSpPr>
            <a:xfrm rot="18375801">
              <a:off x="343765" y="2730651"/>
              <a:ext cx="5486400" cy="255677"/>
              <a:chOff x="866805" y="4352295"/>
              <a:chExt cx="5486400" cy="255677"/>
            </a:xfrm>
          </p:grpSpPr>
          <p:cxnSp>
            <p:nvCxnSpPr>
              <p:cNvPr id="55" name="Straight Arrow Connector 54"/>
              <p:cNvCxnSpPr/>
              <p:nvPr/>
            </p:nvCxnSpPr>
            <p:spPr>
              <a:xfrm>
                <a:off x="866805" y="4523628"/>
                <a:ext cx="5486400" cy="1776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 flipH="1" flipV="1">
                <a:off x="2310572" y="4480561"/>
                <a:ext cx="253006" cy="18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5400000" flipH="1" flipV="1">
                <a:off x="2831264" y="4477890"/>
                <a:ext cx="253006" cy="18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5400000" flipH="1" flipV="1">
                <a:off x="3353778" y="4477890"/>
                <a:ext cx="253006" cy="18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rot="5400000" flipH="1" flipV="1">
                <a:off x="3876292" y="4477890"/>
                <a:ext cx="253006" cy="18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rot="5400000" flipH="1" flipV="1">
                <a:off x="4398806" y="4477890"/>
                <a:ext cx="253006" cy="18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rot="5400000" flipH="1" flipV="1">
                <a:off x="4921319" y="4477890"/>
                <a:ext cx="253006" cy="18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rot="5400000" flipH="1" flipV="1">
                <a:off x="1265537" y="4477890"/>
                <a:ext cx="253006" cy="18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TextBox 66"/>
            <p:cNvSpPr txBox="1"/>
            <p:nvPr/>
          </p:nvSpPr>
          <p:spPr>
            <a:xfrm rot="18382098">
              <a:off x="1713049" y="2418722"/>
              <a:ext cx="4069438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chemeClr val="bg1"/>
                  </a:solidFill>
                </a:rPr>
                <a:t>Vertical component (km)</a:t>
              </a:r>
              <a:endParaRPr lang="en-US" sz="2400" i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762000" y="685800"/>
            <a:ext cx="5486400" cy="5029200"/>
            <a:chOff x="4189413" y="1676401"/>
            <a:chExt cx="4800603" cy="4496588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189413" y="5258589"/>
              <a:ext cx="4800603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rot="5400000" flipH="1" flipV="1">
              <a:off x="2857507" y="3923507"/>
              <a:ext cx="4496588" cy="2376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 flipH="1" flipV="1">
              <a:off x="5450294" y="5220100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 flipH="1" flipV="1">
              <a:off x="59059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3631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 flipH="1" flipV="1">
              <a:off x="68203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 flipH="1" flipV="1">
              <a:off x="72775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 flipV="1">
              <a:off x="7734699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954589" y="48006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953000" y="43434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953000" y="38862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953000" y="34290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953000" y="29718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953000" y="25114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953000" y="20542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953000" y="57118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953000" y="61690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 flipH="1" flipV="1">
              <a:off x="4535888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4" name="Picture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949600">
            <a:off x="1999694" y="1549402"/>
            <a:ext cx="1473200" cy="1473200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grpSp>
        <p:nvGrpSpPr>
          <p:cNvPr id="3" name="Group 36"/>
          <p:cNvGrpSpPr/>
          <p:nvPr/>
        </p:nvGrpSpPr>
        <p:grpSpPr>
          <a:xfrm>
            <a:off x="1295400" y="1371600"/>
            <a:ext cx="3886200" cy="3822297"/>
            <a:chOff x="1295400" y="1371600"/>
            <a:chExt cx="3886200" cy="3822297"/>
          </a:xfrm>
        </p:grpSpPr>
        <p:grpSp>
          <p:nvGrpSpPr>
            <p:cNvPr id="4" name="Group 36"/>
            <p:cNvGrpSpPr/>
            <p:nvPr/>
          </p:nvGrpSpPr>
          <p:grpSpPr>
            <a:xfrm>
              <a:off x="2133600" y="4776635"/>
              <a:ext cx="3048000" cy="417262"/>
              <a:chOff x="2133600" y="4776635"/>
              <a:chExt cx="3048000" cy="417262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2133600" y="477663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6670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2004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3733800" y="482456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2672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800600" y="482456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</p:grpSp>
        <p:grpSp>
          <p:nvGrpSpPr>
            <p:cNvPr id="5" name="Group 37"/>
            <p:cNvGrpSpPr/>
            <p:nvPr/>
          </p:nvGrpSpPr>
          <p:grpSpPr>
            <a:xfrm rot="16200000">
              <a:off x="18131" y="2648871"/>
              <a:ext cx="2971800" cy="417262"/>
              <a:chOff x="2209800" y="4776635"/>
              <a:chExt cx="2971800" cy="417262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2209800" y="477663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7432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2004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733800" y="482456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2672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800600" y="482456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 rot="16200000">
            <a:off x="-872230" y="2167632"/>
            <a:ext cx="388252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bg1"/>
                </a:solidFill>
              </a:rPr>
              <a:t>Northward component (km)</a:t>
            </a:r>
            <a:endParaRPr lang="en-US" sz="2400" i="1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31362" y="5177135"/>
            <a:ext cx="4069438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bg1"/>
                </a:solidFill>
              </a:rPr>
              <a:t>Eastward component (km)</a:t>
            </a:r>
            <a:endParaRPr lang="en-US" sz="2400" i="1" dirty="0">
              <a:solidFill>
                <a:schemeClr val="bg1"/>
              </a:solidFill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852" y="4708005"/>
            <a:ext cx="996950" cy="1006995"/>
          </a:xfrm>
          <a:prstGeom prst="rect">
            <a:avLst/>
          </a:prstGeom>
        </p:spPr>
      </p:pic>
      <p:grpSp>
        <p:nvGrpSpPr>
          <p:cNvPr id="24" name="Group 67"/>
          <p:cNvGrpSpPr/>
          <p:nvPr/>
        </p:nvGrpSpPr>
        <p:grpSpPr>
          <a:xfrm>
            <a:off x="2959126" y="115290"/>
            <a:ext cx="1019474" cy="5486400"/>
            <a:chOff x="2959126" y="115290"/>
            <a:chExt cx="1019474" cy="5486400"/>
          </a:xfrm>
        </p:grpSpPr>
        <p:grpSp>
          <p:nvGrpSpPr>
            <p:cNvPr id="25" name="Group 62"/>
            <p:cNvGrpSpPr/>
            <p:nvPr/>
          </p:nvGrpSpPr>
          <p:grpSpPr>
            <a:xfrm rot="18375801">
              <a:off x="343765" y="2730651"/>
              <a:ext cx="5486400" cy="255677"/>
              <a:chOff x="866805" y="4352295"/>
              <a:chExt cx="5486400" cy="255677"/>
            </a:xfrm>
          </p:grpSpPr>
          <p:cxnSp>
            <p:nvCxnSpPr>
              <p:cNvPr id="55" name="Straight Arrow Connector 54"/>
              <p:cNvCxnSpPr/>
              <p:nvPr/>
            </p:nvCxnSpPr>
            <p:spPr>
              <a:xfrm>
                <a:off x="866805" y="4523628"/>
                <a:ext cx="5486400" cy="1776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 flipH="1" flipV="1">
                <a:off x="2310572" y="4480561"/>
                <a:ext cx="253006" cy="18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5400000" flipH="1" flipV="1">
                <a:off x="2831264" y="4477890"/>
                <a:ext cx="253006" cy="18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5400000" flipH="1" flipV="1">
                <a:off x="3353778" y="4477890"/>
                <a:ext cx="253006" cy="18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rot="5400000" flipH="1" flipV="1">
                <a:off x="3876292" y="4477890"/>
                <a:ext cx="253006" cy="18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rot="5400000" flipH="1" flipV="1">
                <a:off x="4398806" y="4477890"/>
                <a:ext cx="253006" cy="18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rot="5400000" flipH="1" flipV="1">
                <a:off x="4921319" y="4477890"/>
                <a:ext cx="253006" cy="18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rot="5400000" flipH="1" flipV="1">
                <a:off x="1265537" y="4477890"/>
                <a:ext cx="253006" cy="18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TextBox 66"/>
            <p:cNvSpPr txBox="1"/>
            <p:nvPr/>
          </p:nvSpPr>
          <p:spPr>
            <a:xfrm rot="18382098">
              <a:off x="1713049" y="2418722"/>
              <a:ext cx="4069438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chemeClr val="bg1"/>
                  </a:solidFill>
                </a:rPr>
                <a:t>Vertical component (km)</a:t>
              </a:r>
              <a:endParaRPr lang="en-US" sz="2400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3" name="Multiply 62"/>
          <p:cNvSpPr/>
          <p:nvPr/>
        </p:nvSpPr>
        <p:spPr>
          <a:xfrm>
            <a:off x="1634670" y="3962402"/>
            <a:ext cx="498930" cy="462431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>
            <a:stCxn id="63" idx="1"/>
            <a:endCxn id="54" idx="1"/>
          </p:cNvCxnSpPr>
          <p:nvPr/>
        </p:nvCxnSpPr>
        <p:spPr>
          <a:xfrm rot="5400000" flipH="1" flipV="1">
            <a:off x="1324733" y="3315238"/>
            <a:ext cx="1447264" cy="69192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67"/>
          <p:cNvGrpSpPr/>
          <p:nvPr/>
        </p:nvGrpSpPr>
        <p:grpSpPr>
          <a:xfrm>
            <a:off x="3420760" y="3656024"/>
            <a:ext cx="5532346" cy="750332"/>
            <a:chOff x="3459254" y="2297668"/>
            <a:chExt cx="5532346" cy="750332"/>
          </a:xfrm>
        </p:grpSpPr>
        <p:grpSp>
          <p:nvGrpSpPr>
            <p:cNvPr id="27" name="Group 59"/>
            <p:cNvGrpSpPr/>
            <p:nvPr/>
          </p:nvGrpSpPr>
          <p:grpSpPr>
            <a:xfrm>
              <a:off x="3937392" y="2297668"/>
              <a:ext cx="5054208" cy="750332"/>
              <a:chOff x="3937392" y="2297668"/>
              <a:chExt cx="5054208" cy="750332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3937392" y="2438400"/>
                <a:ext cx="22348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Eastward Slope =</a:t>
                </a:r>
                <a:endParaRPr lang="en-US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6019800" y="2297668"/>
                <a:ext cx="1752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Change in </a:t>
                </a:r>
                <a:r>
                  <a:rPr lang="en-US" i="1" dirty="0" err="1" smtClean="0"/>
                  <a:t>y</a:t>
                </a:r>
                <a:endParaRPr lang="en-US" dirty="0"/>
              </a:p>
            </p:txBody>
          </p:sp>
          <p:cxnSp>
            <p:nvCxnSpPr>
              <p:cNvPr id="73" name="Straight Connector 72"/>
              <p:cNvCxnSpPr/>
              <p:nvPr/>
            </p:nvCxnSpPr>
            <p:spPr>
              <a:xfrm>
                <a:off x="6019800" y="2645991"/>
                <a:ext cx="1752600" cy="35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/>
              <p:cNvSpPr txBox="1"/>
              <p:nvPr/>
            </p:nvSpPr>
            <p:spPr>
              <a:xfrm>
                <a:off x="6019800" y="2678668"/>
                <a:ext cx="1752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Change in </a:t>
                </a:r>
                <a:r>
                  <a:rPr lang="en-US" i="1" dirty="0" err="1" smtClean="0"/>
                  <a:t>x</a:t>
                </a:r>
                <a:endParaRPr lang="en-US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7924800" y="2438400"/>
                <a:ext cx="106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=4 </a:t>
                </a:r>
                <a:endParaRPr lang="en-US" dirty="0"/>
              </a:p>
            </p:txBody>
          </p:sp>
        </p:grpSp>
        <p:cxnSp>
          <p:nvCxnSpPr>
            <p:cNvPr id="70" name="Straight Arrow Connector 69"/>
            <p:cNvCxnSpPr>
              <a:stCxn id="71" idx="1"/>
            </p:cNvCxnSpPr>
            <p:nvPr/>
          </p:nvCxnSpPr>
          <p:spPr>
            <a:xfrm rot="10800000" flipV="1">
              <a:off x="3459254" y="2623065"/>
              <a:ext cx="478138" cy="35830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79"/>
          <p:cNvGrpSpPr/>
          <p:nvPr/>
        </p:nvGrpSpPr>
        <p:grpSpPr>
          <a:xfrm>
            <a:off x="4421413" y="1623282"/>
            <a:ext cx="5255988" cy="891318"/>
            <a:chOff x="3494414" y="2156682"/>
            <a:chExt cx="5497186" cy="891318"/>
          </a:xfrm>
        </p:grpSpPr>
        <p:grpSp>
          <p:nvGrpSpPr>
            <p:cNvPr id="29" name="Group 59"/>
            <p:cNvGrpSpPr/>
            <p:nvPr/>
          </p:nvGrpSpPr>
          <p:grpSpPr>
            <a:xfrm>
              <a:off x="3937392" y="2297668"/>
              <a:ext cx="5054208" cy="750332"/>
              <a:chOff x="3937392" y="2297668"/>
              <a:chExt cx="5054208" cy="750332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3937392" y="2438400"/>
                <a:ext cx="22348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Vertical Slope =</a:t>
                </a:r>
                <a:endParaRPr lang="en-US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6019800" y="2297668"/>
                <a:ext cx="1752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Change in </a:t>
                </a:r>
                <a:r>
                  <a:rPr lang="en-US" i="1" dirty="0" err="1" smtClean="0"/>
                  <a:t>y</a:t>
                </a:r>
                <a:endParaRPr lang="en-US" dirty="0"/>
              </a:p>
            </p:txBody>
          </p:sp>
          <p:cxnSp>
            <p:nvCxnSpPr>
              <p:cNvPr id="85" name="Straight Connector 84"/>
              <p:cNvCxnSpPr/>
              <p:nvPr/>
            </p:nvCxnSpPr>
            <p:spPr>
              <a:xfrm>
                <a:off x="6019800" y="2645991"/>
                <a:ext cx="1752600" cy="35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6019800" y="2678668"/>
                <a:ext cx="1752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Change in </a:t>
                </a:r>
                <a:r>
                  <a:rPr lang="en-US" i="1" dirty="0" err="1" smtClean="0"/>
                  <a:t>z</a:t>
                </a:r>
                <a:endParaRPr lang="en-US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7924800" y="2438400"/>
                <a:ext cx="106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=1 </a:t>
                </a:r>
                <a:endParaRPr lang="en-US" dirty="0"/>
              </a:p>
            </p:txBody>
          </p:sp>
        </p:grpSp>
        <p:cxnSp>
          <p:nvCxnSpPr>
            <p:cNvPr id="82" name="Straight Arrow Connector 81"/>
            <p:cNvCxnSpPr>
              <a:stCxn id="83" idx="1"/>
            </p:cNvCxnSpPr>
            <p:nvPr/>
          </p:nvCxnSpPr>
          <p:spPr>
            <a:xfrm rot="10800000">
              <a:off x="3494414" y="2156682"/>
              <a:ext cx="442978" cy="46638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762000" y="685800"/>
            <a:ext cx="5486400" cy="5029200"/>
            <a:chOff x="4189413" y="1676401"/>
            <a:chExt cx="4800603" cy="4496588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189413" y="5258589"/>
              <a:ext cx="4800603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rot="5400000" flipH="1" flipV="1">
              <a:off x="2857507" y="3923507"/>
              <a:ext cx="4496588" cy="2376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 flipH="1" flipV="1">
              <a:off x="5450294" y="5220100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 flipH="1" flipV="1">
              <a:off x="59059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3631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 flipH="1" flipV="1">
              <a:off x="68203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 flipH="1" flipV="1">
              <a:off x="72775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 flipV="1">
              <a:off x="7734699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954589" y="48006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953000" y="43434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953000" y="38862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953000" y="34290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953000" y="29718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953000" y="25114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953000" y="20542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953000" y="57118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953000" y="61690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 flipH="1" flipV="1">
              <a:off x="4535888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4" name="Picture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949600">
            <a:off x="1999694" y="1549402"/>
            <a:ext cx="1473200" cy="1473200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grpSp>
        <p:nvGrpSpPr>
          <p:cNvPr id="3" name="Group 36"/>
          <p:cNvGrpSpPr/>
          <p:nvPr/>
        </p:nvGrpSpPr>
        <p:grpSpPr>
          <a:xfrm>
            <a:off x="1295400" y="1371600"/>
            <a:ext cx="3886200" cy="3822297"/>
            <a:chOff x="1295400" y="1371600"/>
            <a:chExt cx="3886200" cy="3822297"/>
          </a:xfrm>
        </p:grpSpPr>
        <p:grpSp>
          <p:nvGrpSpPr>
            <p:cNvPr id="4" name="Group 36"/>
            <p:cNvGrpSpPr/>
            <p:nvPr/>
          </p:nvGrpSpPr>
          <p:grpSpPr>
            <a:xfrm>
              <a:off x="2133600" y="4776635"/>
              <a:ext cx="3048000" cy="417262"/>
              <a:chOff x="2133600" y="4776635"/>
              <a:chExt cx="3048000" cy="417262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2133600" y="477663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6670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2004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3733800" y="482456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2672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800600" y="482456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</p:grpSp>
        <p:grpSp>
          <p:nvGrpSpPr>
            <p:cNvPr id="5" name="Group 37"/>
            <p:cNvGrpSpPr/>
            <p:nvPr/>
          </p:nvGrpSpPr>
          <p:grpSpPr>
            <a:xfrm rot="16200000">
              <a:off x="18131" y="2648871"/>
              <a:ext cx="2971800" cy="417262"/>
              <a:chOff x="2209800" y="4776635"/>
              <a:chExt cx="2971800" cy="417262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2209800" y="477663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7432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2004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733800" y="482456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2672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800600" y="482456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 rot="16200000">
            <a:off x="-872230" y="2167632"/>
            <a:ext cx="388252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bg1"/>
                </a:solidFill>
              </a:rPr>
              <a:t>Monthly income</a:t>
            </a:r>
            <a:endParaRPr lang="en-US" sz="2400" i="1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31362" y="5177135"/>
            <a:ext cx="4069438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bg1"/>
                </a:solidFill>
              </a:rPr>
              <a:t>Years after university</a:t>
            </a:r>
            <a:endParaRPr lang="en-US" sz="2400" i="1" dirty="0">
              <a:solidFill>
                <a:schemeClr val="bg1"/>
              </a:solidFill>
            </a:endParaRPr>
          </a:p>
        </p:txBody>
      </p:sp>
      <p:grpSp>
        <p:nvGrpSpPr>
          <p:cNvPr id="24" name="Group 62"/>
          <p:cNvGrpSpPr/>
          <p:nvPr/>
        </p:nvGrpSpPr>
        <p:grpSpPr>
          <a:xfrm rot="18375801">
            <a:off x="343765" y="2730651"/>
            <a:ext cx="5486400" cy="255677"/>
            <a:chOff x="866805" y="4352295"/>
            <a:chExt cx="5486400" cy="255677"/>
          </a:xfrm>
        </p:grpSpPr>
        <p:cxnSp>
          <p:nvCxnSpPr>
            <p:cNvPr id="55" name="Straight Arrow Connector 54"/>
            <p:cNvCxnSpPr/>
            <p:nvPr/>
          </p:nvCxnSpPr>
          <p:spPr>
            <a:xfrm>
              <a:off x="866805" y="4523628"/>
              <a:ext cx="5486400" cy="1776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 flipH="1" flipV="1">
              <a:off x="2310572" y="4480561"/>
              <a:ext cx="253006" cy="181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 flipH="1" flipV="1">
              <a:off x="2831264" y="4477890"/>
              <a:ext cx="253006" cy="181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 flipH="1" flipV="1">
              <a:off x="3353778" y="4477890"/>
              <a:ext cx="253006" cy="181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 flipH="1" flipV="1">
              <a:off x="3876292" y="4477890"/>
              <a:ext cx="253006" cy="181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 flipH="1" flipV="1">
              <a:off x="4398806" y="4477890"/>
              <a:ext cx="253006" cy="181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 flipH="1" flipV="1">
              <a:off x="4921319" y="4477890"/>
              <a:ext cx="253006" cy="181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 flipH="1" flipV="1">
              <a:off x="1265537" y="4477890"/>
              <a:ext cx="253006" cy="181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 rot="18382098">
            <a:off x="1713049" y="2418722"/>
            <a:ext cx="4069438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bg1"/>
                </a:solidFill>
              </a:rPr>
              <a:t>Length of education</a:t>
            </a:r>
            <a:endParaRPr lang="en-US" sz="2400" i="1" dirty="0">
              <a:solidFill>
                <a:schemeClr val="bg1"/>
              </a:solidFill>
            </a:endParaRPr>
          </a:p>
        </p:txBody>
      </p:sp>
      <p:sp>
        <p:nvSpPr>
          <p:cNvPr id="63" name="Multiply 62"/>
          <p:cNvSpPr/>
          <p:nvPr/>
        </p:nvSpPr>
        <p:spPr>
          <a:xfrm>
            <a:off x="1634670" y="3962402"/>
            <a:ext cx="498930" cy="462431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>
            <a:stCxn id="63" idx="1"/>
            <a:endCxn id="54" idx="1"/>
          </p:cNvCxnSpPr>
          <p:nvPr/>
        </p:nvCxnSpPr>
        <p:spPr>
          <a:xfrm rot="5400000" flipH="1" flipV="1">
            <a:off x="1324733" y="3315238"/>
            <a:ext cx="1447264" cy="69192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67"/>
          <p:cNvGrpSpPr/>
          <p:nvPr/>
        </p:nvGrpSpPr>
        <p:grpSpPr>
          <a:xfrm>
            <a:off x="3420760" y="3656024"/>
            <a:ext cx="5532346" cy="750332"/>
            <a:chOff x="3459254" y="2297668"/>
            <a:chExt cx="5532346" cy="750332"/>
          </a:xfrm>
        </p:grpSpPr>
        <p:grpSp>
          <p:nvGrpSpPr>
            <p:cNvPr id="26" name="Group 59"/>
            <p:cNvGrpSpPr/>
            <p:nvPr/>
          </p:nvGrpSpPr>
          <p:grpSpPr>
            <a:xfrm>
              <a:off x="3937392" y="2297668"/>
              <a:ext cx="5054208" cy="750332"/>
              <a:chOff x="3937392" y="2297668"/>
              <a:chExt cx="5054208" cy="750332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3937392" y="2438400"/>
                <a:ext cx="22348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Years after Slope =</a:t>
                </a:r>
                <a:endParaRPr lang="en-US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6019800" y="2297668"/>
                <a:ext cx="1752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Change in </a:t>
                </a:r>
                <a:r>
                  <a:rPr lang="en-US" i="1" dirty="0" err="1" smtClean="0"/>
                  <a:t>y</a:t>
                </a:r>
                <a:endParaRPr lang="en-US" dirty="0"/>
              </a:p>
            </p:txBody>
          </p:sp>
          <p:cxnSp>
            <p:nvCxnSpPr>
              <p:cNvPr id="73" name="Straight Connector 72"/>
              <p:cNvCxnSpPr/>
              <p:nvPr/>
            </p:nvCxnSpPr>
            <p:spPr>
              <a:xfrm>
                <a:off x="6019800" y="2645991"/>
                <a:ext cx="1752600" cy="35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/>
              <p:cNvSpPr txBox="1"/>
              <p:nvPr/>
            </p:nvSpPr>
            <p:spPr>
              <a:xfrm>
                <a:off x="6019800" y="2678668"/>
                <a:ext cx="1752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Change in </a:t>
                </a:r>
                <a:r>
                  <a:rPr lang="en-US" i="1" dirty="0" err="1" smtClean="0"/>
                  <a:t>x</a:t>
                </a:r>
                <a:endParaRPr lang="en-US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7924800" y="2438400"/>
                <a:ext cx="106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=4 </a:t>
                </a:r>
                <a:endParaRPr lang="en-US" dirty="0"/>
              </a:p>
            </p:txBody>
          </p:sp>
        </p:grpSp>
        <p:cxnSp>
          <p:nvCxnSpPr>
            <p:cNvPr id="70" name="Straight Arrow Connector 69"/>
            <p:cNvCxnSpPr>
              <a:stCxn id="71" idx="1"/>
            </p:cNvCxnSpPr>
            <p:nvPr/>
          </p:nvCxnSpPr>
          <p:spPr>
            <a:xfrm rot="10800000" flipV="1">
              <a:off x="3459254" y="2623065"/>
              <a:ext cx="478138" cy="35830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79"/>
          <p:cNvGrpSpPr/>
          <p:nvPr/>
        </p:nvGrpSpPr>
        <p:grpSpPr>
          <a:xfrm>
            <a:off x="4421413" y="1623282"/>
            <a:ext cx="5255988" cy="891318"/>
            <a:chOff x="3494414" y="2156682"/>
            <a:chExt cx="5497186" cy="891318"/>
          </a:xfrm>
        </p:grpSpPr>
        <p:grpSp>
          <p:nvGrpSpPr>
            <p:cNvPr id="28" name="Group 59"/>
            <p:cNvGrpSpPr/>
            <p:nvPr/>
          </p:nvGrpSpPr>
          <p:grpSpPr>
            <a:xfrm>
              <a:off x="3937392" y="2297668"/>
              <a:ext cx="5054208" cy="750332"/>
              <a:chOff x="3937392" y="2297668"/>
              <a:chExt cx="5054208" cy="750332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3937392" y="2438400"/>
                <a:ext cx="22348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Length Slope =</a:t>
                </a:r>
                <a:endParaRPr lang="en-US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6019800" y="2297668"/>
                <a:ext cx="1752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Change in </a:t>
                </a:r>
                <a:r>
                  <a:rPr lang="en-US" i="1" dirty="0" err="1" smtClean="0"/>
                  <a:t>y</a:t>
                </a:r>
                <a:endParaRPr lang="en-US" dirty="0"/>
              </a:p>
            </p:txBody>
          </p:sp>
          <p:cxnSp>
            <p:nvCxnSpPr>
              <p:cNvPr id="85" name="Straight Connector 84"/>
              <p:cNvCxnSpPr/>
              <p:nvPr/>
            </p:nvCxnSpPr>
            <p:spPr>
              <a:xfrm>
                <a:off x="6019800" y="2645991"/>
                <a:ext cx="1752600" cy="35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6019800" y="2678668"/>
                <a:ext cx="1752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Change in </a:t>
                </a:r>
                <a:r>
                  <a:rPr lang="en-US" i="1" dirty="0" err="1" smtClean="0"/>
                  <a:t>z</a:t>
                </a:r>
                <a:endParaRPr lang="en-US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7924800" y="2438400"/>
                <a:ext cx="106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=1 </a:t>
                </a:r>
                <a:endParaRPr lang="en-US" dirty="0"/>
              </a:p>
            </p:txBody>
          </p:sp>
        </p:grpSp>
        <p:cxnSp>
          <p:nvCxnSpPr>
            <p:cNvPr id="82" name="Straight Arrow Connector 81"/>
            <p:cNvCxnSpPr>
              <a:stCxn id="83" idx="1"/>
            </p:cNvCxnSpPr>
            <p:nvPr/>
          </p:nvCxnSpPr>
          <p:spPr>
            <a:xfrm rot="10800000">
              <a:off x="3494414" y="2156682"/>
              <a:ext cx="442978" cy="46638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/>
          <p:cNvSpPr/>
          <p:nvPr/>
        </p:nvSpPr>
        <p:spPr>
          <a:xfrm>
            <a:off x="174064" y="5678269"/>
            <a:ext cx="89699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-</a:t>
            </a:r>
            <a:r>
              <a:rPr lang="en-US" dirty="0" err="1" smtClean="0"/>
              <a:t>y</a:t>
            </a:r>
            <a:r>
              <a:rPr lang="en-US" dirty="0" smtClean="0"/>
              <a:t>-intercept tells us income when years after </a:t>
            </a:r>
            <a:r>
              <a:rPr lang="en-US" dirty="0" err="1" smtClean="0"/>
              <a:t>uni</a:t>
            </a:r>
            <a:r>
              <a:rPr lang="en-US" dirty="0" smtClean="0"/>
              <a:t>&amp; length of education = 0</a:t>
            </a:r>
          </a:p>
          <a:p>
            <a:r>
              <a:rPr lang="en-US" dirty="0" smtClean="0"/>
              <a:t>-”Years after” Slope tells how much income increases per year after </a:t>
            </a:r>
            <a:r>
              <a:rPr lang="en-US" dirty="0" err="1" smtClean="0"/>
              <a:t>uni</a:t>
            </a:r>
            <a:endParaRPr lang="en-US" dirty="0" smtClean="0"/>
          </a:p>
          <a:p>
            <a:r>
              <a:rPr lang="en-US" dirty="0" smtClean="0"/>
              <a:t>-”Length” Slope tells how much income increases as length of education increases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52" grpId="0" animBg="1"/>
      <p:bldP spid="67" grpId="0" animBg="1"/>
      <p:bldP spid="69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762000" y="685800"/>
            <a:ext cx="5486400" cy="5029200"/>
            <a:chOff x="4189413" y="1676401"/>
            <a:chExt cx="4800603" cy="4496588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189413" y="5258589"/>
              <a:ext cx="4800603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rot="5400000" flipH="1" flipV="1">
              <a:off x="2857507" y="3923507"/>
              <a:ext cx="4496588" cy="2376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 flipH="1" flipV="1">
              <a:off x="5450294" y="5220100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 flipH="1" flipV="1">
              <a:off x="59059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3631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 flipH="1" flipV="1">
              <a:off x="68203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 flipH="1" flipV="1">
              <a:off x="72775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 flipV="1">
              <a:off x="7734699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954589" y="48006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953000" y="43434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953000" y="38862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953000" y="34290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953000" y="29718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953000" y="25114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953000" y="20542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953000" y="57118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953000" y="61690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 flipH="1" flipV="1">
              <a:off x="4535888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4" name="Picture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949600">
            <a:off x="1999694" y="1549402"/>
            <a:ext cx="1473200" cy="1473200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grpSp>
        <p:nvGrpSpPr>
          <p:cNvPr id="3" name="Group 36"/>
          <p:cNvGrpSpPr/>
          <p:nvPr/>
        </p:nvGrpSpPr>
        <p:grpSpPr>
          <a:xfrm>
            <a:off x="1295400" y="1371600"/>
            <a:ext cx="3886200" cy="3822297"/>
            <a:chOff x="1295400" y="1371600"/>
            <a:chExt cx="3886200" cy="3822297"/>
          </a:xfrm>
        </p:grpSpPr>
        <p:grpSp>
          <p:nvGrpSpPr>
            <p:cNvPr id="4" name="Group 36"/>
            <p:cNvGrpSpPr/>
            <p:nvPr/>
          </p:nvGrpSpPr>
          <p:grpSpPr>
            <a:xfrm>
              <a:off x="2133600" y="4776635"/>
              <a:ext cx="3048000" cy="417262"/>
              <a:chOff x="2133600" y="4776635"/>
              <a:chExt cx="3048000" cy="417262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2133600" y="477663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6670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2004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3733800" y="482456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2672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800600" y="482456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</p:grpSp>
        <p:grpSp>
          <p:nvGrpSpPr>
            <p:cNvPr id="5" name="Group 37"/>
            <p:cNvGrpSpPr/>
            <p:nvPr/>
          </p:nvGrpSpPr>
          <p:grpSpPr>
            <a:xfrm rot="16200000">
              <a:off x="18131" y="2648871"/>
              <a:ext cx="2971800" cy="417262"/>
              <a:chOff x="2209800" y="4776635"/>
              <a:chExt cx="2971800" cy="417262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2209800" y="477663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7432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2004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733800" y="482456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2672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800600" y="482456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 rot="16200000">
            <a:off x="-872230" y="2167632"/>
            <a:ext cx="388252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bg1"/>
                </a:solidFill>
              </a:rPr>
              <a:t>Monthly income</a:t>
            </a:r>
            <a:endParaRPr lang="en-US" sz="2400" i="1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31362" y="5177135"/>
            <a:ext cx="4069438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bg1"/>
                </a:solidFill>
              </a:rPr>
              <a:t>Years after university</a:t>
            </a:r>
            <a:endParaRPr lang="en-US" sz="2400" i="1" dirty="0">
              <a:solidFill>
                <a:schemeClr val="bg1"/>
              </a:solidFill>
            </a:endParaRPr>
          </a:p>
        </p:txBody>
      </p:sp>
      <p:grpSp>
        <p:nvGrpSpPr>
          <p:cNvPr id="24" name="Group 62"/>
          <p:cNvGrpSpPr/>
          <p:nvPr/>
        </p:nvGrpSpPr>
        <p:grpSpPr>
          <a:xfrm rot="18375801">
            <a:off x="343765" y="2730651"/>
            <a:ext cx="5486400" cy="255677"/>
            <a:chOff x="866805" y="4352295"/>
            <a:chExt cx="5486400" cy="255677"/>
          </a:xfrm>
        </p:grpSpPr>
        <p:cxnSp>
          <p:nvCxnSpPr>
            <p:cNvPr id="55" name="Straight Arrow Connector 54"/>
            <p:cNvCxnSpPr/>
            <p:nvPr/>
          </p:nvCxnSpPr>
          <p:spPr>
            <a:xfrm>
              <a:off x="866805" y="4523628"/>
              <a:ext cx="5486400" cy="1776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 flipH="1" flipV="1">
              <a:off x="2310572" y="4480561"/>
              <a:ext cx="253006" cy="181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 flipH="1" flipV="1">
              <a:off x="2831264" y="4477890"/>
              <a:ext cx="253006" cy="181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 flipH="1" flipV="1">
              <a:off x="3353778" y="4477890"/>
              <a:ext cx="253006" cy="181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 flipH="1" flipV="1">
              <a:off x="3876292" y="4477890"/>
              <a:ext cx="253006" cy="181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 flipH="1" flipV="1">
              <a:off x="4398806" y="4477890"/>
              <a:ext cx="253006" cy="181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 flipH="1" flipV="1">
              <a:off x="4921319" y="4477890"/>
              <a:ext cx="253006" cy="181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 flipH="1" flipV="1">
              <a:off x="1265537" y="4477890"/>
              <a:ext cx="253006" cy="181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 rot="18382098">
            <a:off x="1713049" y="2418722"/>
            <a:ext cx="4069438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bg1"/>
                </a:solidFill>
              </a:rPr>
              <a:t>Length of education</a:t>
            </a:r>
            <a:endParaRPr lang="en-US" sz="2400" i="1" dirty="0">
              <a:solidFill>
                <a:schemeClr val="bg1"/>
              </a:solidFill>
            </a:endParaRPr>
          </a:p>
        </p:txBody>
      </p:sp>
      <p:sp>
        <p:nvSpPr>
          <p:cNvPr id="63" name="Multiply 62"/>
          <p:cNvSpPr/>
          <p:nvPr/>
        </p:nvSpPr>
        <p:spPr>
          <a:xfrm>
            <a:off x="1634670" y="3962402"/>
            <a:ext cx="498930" cy="462431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>
            <a:stCxn id="63" idx="1"/>
            <a:endCxn id="54" idx="1"/>
          </p:cNvCxnSpPr>
          <p:nvPr/>
        </p:nvCxnSpPr>
        <p:spPr>
          <a:xfrm rot="5400000" flipH="1" flipV="1">
            <a:off x="1324733" y="3315238"/>
            <a:ext cx="1447264" cy="69192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67"/>
          <p:cNvGrpSpPr/>
          <p:nvPr/>
        </p:nvGrpSpPr>
        <p:grpSpPr>
          <a:xfrm>
            <a:off x="3420760" y="3656024"/>
            <a:ext cx="5532346" cy="750332"/>
            <a:chOff x="3459254" y="2297668"/>
            <a:chExt cx="5532346" cy="750332"/>
          </a:xfrm>
        </p:grpSpPr>
        <p:grpSp>
          <p:nvGrpSpPr>
            <p:cNvPr id="26" name="Group 59"/>
            <p:cNvGrpSpPr/>
            <p:nvPr/>
          </p:nvGrpSpPr>
          <p:grpSpPr>
            <a:xfrm>
              <a:off x="3937392" y="2297668"/>
              <a:ext cx="5054208" cy="750332"/>
              <a:chOff x="3937392" y="2297668"/>
              <a:chExt cx="5054208" cy="750332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3937392" y="2438400"/>
                <a:ext cx="22348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Years after Slope =</a:t>
                </a:r>
                <a:endParaRPr lang="en-US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6019800" y="2297668"/>
                <a:ext cx="1752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Change in </a:t>
                </a:r>
                <a:r>
                  <a:rPr lang="en-US" i="1" dirty="0" err="1" smtClean="0"/>
                  <a:t>y</a:t>
                </a:r>
                <a:endParaRPr lang="en-US" dirty="0"/>
              </a:p>
            </p:txBody>
          </p:sp>
          <p:cxnSp>
            <p:nvCxnSpPr>
              <p:cNvPr id="73" name="Straight Connector 72"/>
              <p:cNvCxnSpPr/>
              <p:nvPr/>
            </p:nvCxnSpPr>
            <p:spPr>
              <a:xfrm>
                <a:off x="6019800" y="2645991"/>
                <a:ext cx="1752600" cy="35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/>
              <p:cNvSpPr txBox="1"/>
              <p:nvPr/>
            </p:nvSpPr>
            <p:spPr>
              <a:xfrm>
                <a:off x="6019800" y="2678668"/>
                <a:ext cx="1752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Change in </a:t>
                </a:r>
                <a:r>
                  <a:rPr lang="en-US" i="1" dirty="0" err="1" smtClean="0"/>
                  <a:t>x</a:t>
                </a:r>
                <a:endParaRPr lang="en-US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7924800" y="2438400"/>
                <a:ext cx="106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=4 </a:t>
                </a:r>
                <a:endParaRPr lang="en-US" dirty="0"/>
              </a:p>
            </p:txBody>
          </p:sp>
        </p:grpSp>
        <p:cxnSp>
          <p:nvCxnSpPr>
            <p:cNvPr id="70" name="Straight Arrow Connector 69"/>
            <p:cNvCxnSpPr>
              <a:stCxn id="71" idx="1"/>
            </p:cNvCxnSpPr>
            <p:nvPr/>
          </p:nvCxnSpPr>
          <p:spPr>
            <a:xfrm rot="10800000" flipV="1">
              <a:off x="3459254" y="2623065"/>
              <a:ext cx="478138" cy="35830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79"/>
          <p:cNvGrpSpPr/>
          <p:nvPr/>
        </p:nvGrpSpPr>
        <p:grpSpPr>
          <a:xfrm>
            <a:off x="4421413" y="1623282"/>
            <a:ext cx="5255988" cy="891318"/>
            <a:chOff x="3494414" y="2156682"/>
            <a:chExt cx="5497186" cy="891318"/>
          </a:xfrm>
        </p:grpSpPr>
        <p:grpSp>
          <p:nvGrpSpPr>
            <p:cNvPr id="28" name="Group 59"/>
            <p:cNvGrpSpPr/>
            <p:nvPr/>
          </p:nvGrpSpPr>
          <p:grpSpPr>
            <a:xfrm>
              <a:off x="3937392" y="2297668"/>
              <a:ext cx="5054208" cy="750332"/>
              <a:chOff x="3937392" y="2297668"/>
              <a:chExt cx="5054208" cy="750332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3937392" y="2438400"/>
                <a:ext cx="22348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Length Slope =</a:t>
                </a:r>
                <a:endParaRPr lang="en-US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6019800" y="2297668"/>
                <a:ext cx="1752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Change in </a:t>
                </a:r>
                <a:r>
                  <a:rPr lang="en-US" i="1" dirty="0" err="1" smtClean="0"/>
                  <a:t>y</a:t>
                </a:r>
                <a:endParaRPr lang="en-US" dirty="0"/>
              </a:p>
            </p:txBody>
          </p:sp>
          <p:cxnSp>
            <p:nvCxnSpPr>
              <p:cNvPr id="85" name="Straight Connector 84"/>
              <p:cNvCxnSpPr/>
              <p:nvPr/>
            </p:nvCxnSpPr>
            <p:spPr>
              <a:xfrm>
                <a:off x="6019800" y="2645991"/>
                <a:ext cx="1752600" cy="35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6019800" y="2678668"/>
                <a:ext cx="1752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Change in </a:t>
                </a:r>
                <a:r>
                  <a:rPr lang="en-US" i="1" dirty="0" err="1" smtClean="0"/>
                  <a:t>z</a:t>
                </a:r>
                <a:endParaRPr lang="en-US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7924800" y="2438400"/>
                <a:ext cx="106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=1 </a:t>
                </a:r>
                <a:endParaRPr lang="en-US" dirty="0"/>
              </a:p>
            </p:txBody>
          </p:sp>
        </p:grpSp>
        <p:cxnSp>
          <p:nvCxnSpPr>
            <p:cNvPr id="82" name="Straight Arrow Connector 81"/>
            <p:cNvCxnSpPr>
              <a:stCxn id="83" idx="1"/>
            </p:cNvCxnSpPr>
            <p:nvPr/>
          </p:nvCxnSpPr>
          <p:spPr>
            <a:xfrm rot="10800000">
              <a:off x="3494414" y="2156682"/>
              <a:ext cx="442978" cy="46638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>
            <a:off x="228600" y="5791200"/>
            <a:ext cx="8724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 err="1" smtClean="0"/>
              <a:t>y</a:t>
            </a:r>
            <a:r>
              <a:rPr lang="en-US" dirty="0" smtClean="0"/>
              <a:t>-intercept tells us baseline of outcome</a:t>
            </a:r>
          </a:p>
          <a:p>
            <a:r>
              <a:rPr lang="en-US" dirty="0" smtClean="0"/>
              <a:t>-Slope 1 tells how much outcome changes due to predictor 1 (effect of predictor 1)</a:t>
            </a:r>
          </a:p>
          <a:p>
            <a:r>
              <a:rPr lang="en-US" dirty="0" smtClean="0"/>
              <a:t>-Slope 2 tells how much outcome changes due to predictor 2 (effect of predictor 2)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model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524000"/>
            <a:ext cx="8229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6000" i="1" dirty="0" smtClean="0"/>
              <a:t>Y</a:t>
            </a:r>
            <a:r>
              <a:rPr lang="en-US" sz="6000" i="1" baseline="-25000" dirty="0" smtClean="0"/>
              <a:t>i</a:t>
            </a:r>
            <a:r>
              <a:rPr lang="en-US" sz="6000" i="1" dirty="0" smtClean="0"/>
              <a:t> = b</a:t>
            </a:r>
            <a:r>
              <a:rPr lang="en-US" sz="6000" i="1" baseline="-25000" dirty="0" smtClean="0"/>
              <a:t>0</a:t>
            </a:r>
            <a:r>
              <a:rPr lang="en-US" sz="6000" i="1" dirty="0" smtClean="0"/>
              <a:t>+b</a:t>
            </a:r>
            <a:r>
              <a:rPr lang="en-US" sz="6000" i="1" baseline="-25000" dirty="0" smtClean="0"/>
              <a:t>1</a:t>
            </a:r>
            <a:r>
              <a:rPr lang="en-US" sz="6000" i="1" dirty="0" smtClean="0"/>
              <a:t>X</a:t>
            </a:r>
            <a:r>
              <a:rPr lang="en-US" sz="6000" i="1" baseline="-25000" dirty="0" smtClean="0"/>
              <a:t>i,1</a:t>
            </a:r>
            <a:r>
              <a:rPr lang="en-US" sz="6000" i="1" dirty="0" smtClean="0"/>
              <a:t>+b</a:t>
            </a:r>
            <a:r>
              <a:rPr lang="en-US" sz="6000" i="1" baseline="-25000" dirty="0" smtClean="0"/>
              <a:t>2</a:t>
            </a:r>
            <a:r>
              <a:rPr lang="en-US" sz="6000" i="1" dirty="0" smtClean="0"/>
              <a:t>X</a:t>
            </a:r>
            <a:r>
              <a:rPr lang="en-US" sz="6000" i="1" baseline="-25000" dirty="0" smtClean="0"/>
              <a:t>i,2</a:t>
            </a:r>
            <a:r>
              <a:rPr lang="en-US" sz="6000" i="1" dirty="0" smtClean="0"/>
              <a:t>+ε</a:t>
            </a:r>
            <a:r>
              <a:rPr lang="en-US" sz="6000" i="1" baseline="-25000" dirty="0" smtClean="0"/>
              <a:t>i</a:t>
            </a:r>
            <a:endParaRPr lang="en-US" sz="6000" i="1" dirty="0" smtClean="0"/>
          </a:p>
        </p:txBody>
      </p:sp>
      <p:grpSp>
        <p:nvGrpSpPr>
          <p:cNvPr id="2" name="Group 11"/>
          <p:cNvGrpSpPr/>
          <p:nvPr/>
        </p:nvGrpSpPr>
        <p:grpSpPr>
          <a:xfrm>
            <a:off x="647700" y="1549063"/>
            <a:ext cx="1600200" cy="3005793"/>
            <a:chOff x="1600200" y="2032337"/>
            <a:chExt cx="1600200" cy="3005793"/>
          </a:xfrm>
        </p:grpSpPr>
        <p:sp>
          <p:nvSpPr>
            <p:cNvPr id="6" name="Oval 5"/>
            <p:cNvSpPr/>
            <p:nvPr/>
          </p:nvSpPr>
          <p:spPr>
            <a:xfrm>
              <a:off x="1600200" y="2032337"/>
              <a:ext cx="1295400" cy="101566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endCxn id="6" idx="4"/>
            </p:cNvCxnSpPr>
            <p:nvPr/>
          </p:nvCxnSpPr>
          <p:spPr>
            <a:xfrm rot="5400000" flipH="1" flipV="1">
              <a:off x="1695450" y="3562350"/>
              <a:ext cx="1066800" cy="381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600200" y="4114800"/>
              <a:ext cx="1600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Score on independent variable.</a:t>
              </a:r>
            </a:p>
          </p:txBody>
        </p:sp>
      </p:grpSp>
      <p:grpSp>
        <p:nvGrpSpPr>
          <p:cNvPr id="3" name="Group 12"/>
          <p:cNvGrpSpPr/>
          <p:nvPr/>
        </p:nvGrpSpPr>
        <p:grpSpPr>
          <a:xfrm>
            <a:off x="1785918" y="1524000"/>
            <a:ext cx="1600200" cy="3657600"/>
            <a:chOff x="1600200" y="2032337"/>
            <a:chExt cx="1600200" cy="2728794"/>
          </a:xfrm>
        </p:grpSpPr>
        <p:sp>
          <p:nvSpPr>
            <p:cNvPr id="14" name="Oval 13"/>
            <p:cNvSpPr/>
            <p:nvPr/>
          </p:nvSpPr>
          <p:spPr>
            <a:xfrm>
              <a:off x="1600200" y="2032337"/>
              <a:ext cx="1295400" cy="85274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endCxn id="14" idx="4"/>
            </p:cNvCxnSpPr>
            <p:nvPr/>
          </p:nvCxnSpPr>
          <p:spPr>
            <a:xfrm rot="5400000" flipH="1" flipV="1">
              <a:off x="1646650" y="3448236"/>
              <a:ext cx="1164402" cy="3809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600200" y="4114800"/>
              <a:ext cx="1600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y</a:t>
              </a:r>
              <a:r>
                <a:rPr lang="en-US" dirty="0" smtClean="0"/>
                <a:t>-intercept:</a:t>
              </a:r>
            </a:p>
            <a:p>
              <a:r>
                <a:rPr lang="en-US" dirty="0" smtClean="0"/>
                <a:t>baseline</a:t>
              </a:r>
              <a:endParaRPr lang="en-US" dirty="0"/>
            </a:p>
          </p:txBody>
        </p:sp>
      </p:grpSp>
      <p:grpSp>
        <p:nvGrpSpPr>
          <p:cNvPr id="7" name="Group 21"/>
          <p:cNvGrpSpPr/>
          <p:nvPr/>
        </p:nvGrpSpPr>
        <p:grpSpPr>
          <a:xfrm>
            <a:off x="2285984" y="1524000"/>
            <a:ext cx="1600200" cy="4805303"/>
            <a:chOff x="1066800" y="2032335"/>
            <a:chExt cx="1600200" cy="3585050"/>
          </a:xfrm>
        </p:grpSpPr>
        <p:sp>
          <p:nvSpPr>
            <p:cNvPr id="23" name="Oval 22"/>
            <p:cNvSpPr/>
            <p:nvPr/>
          </p:nvSpPr>
          <p:spPr>
            <a:xfrm>
              <a:off x="1600200" y="2032335"/>
              <a:ext cx="1066800" cy="85274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5" idx="0"/>
              <a:endCxn id="23" idx="4"/>
            </p:cNvCxnSpPr>
            <p:nvPr/>
          </p:nvCxnSpPr>
          <p:spPr>
            <a:xfrm rot="5400000" flipH="1" flipV="1">
              <a:off x="978529" y="3773453"/>
              <a:ext cx="2043442" cy="2667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066800" y="4928524"/>
              <a:ext cx="1600200" cy="688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slope:</a:t>
              </a:r>
            </a:p>
            <a:p>
              <a:pPr algn="ctr"/>
              <a:r>
                <a:rPr lang="en-US" dirty="0" smtClean="0"/>
                <a:t>Effect of predictor 1</a:t>
              </a:r>
            </a:p>
          </p:txBody>
        </p:sp>
      </p:grpSp>
      <p:grpSp>
        <p:nvGrpSpPr>
          <p:cNvPr id="8" name="Group 31"/>
          <p:cNvGrpSpPr/>
          <p:nvPr/>
        </p:nvGrpSpPr>
        <p:grpSpPr>
          <a:xfrm>
            <a:off x="3428992" y="1524000"/>
            <a:ext cx="1600200" cy="5391329"/>
            <a:chOff x="1447800" y="2032337"/>
            <a:chExt cx="1600200" cy="4022262"/>
          </a:xfrm>
        </p:grpSpPr>
        <p:sp>
          <p:nvSpPr>
            <p:cNvPr id="33" name="Oval 32"/>
            <p:cNvSpPr/>
            <p:nvPr/>
          </p:nvSpPr>
          <p:spPr>
            <a:xfrm>
              <a:off x="1676400" y="2032337"/>
              <a:ext cx="1066800" cy="85274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5" idx="0"/>
              <a:endCxn id="33" idx="4"/>
            </p:cNvCxnSpPr>
            <p:nvPr/>
          </p:nvCxnSpPr>
          <p:spPr>
            <a:xfrm rot="16200000" flipV="1">
              <a:off x="1091852" y="4003032"/>
              <a:ext cx="2273996" cy="381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447800" y="5159080"/>
              <a:ext cx="1600200" cy="895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Score on</a:t>
              </a:r>
            </a:p>
            <a:p>
              <a:pPr algn="ctr"/>
              <a:r>
                <a:rPr lang="en-US" dirty="0" smtClean="0"/>
                <a:t>dependent variable for predictor 1</a:t>
              </a:r>
              <a:endParaRPr lang="en-US" dirty="0"/>
            </a:p>
          </p:txBody>
        </p:sp>
      </p:grpSp>
      <p:grpSp>
        <p:nvGrpSpPr>
          <p:cNvPr id="9" name="Group 38"/>
          <p:cNvGrpSpPr/>
          <p:nvPr/>
        </p:nvGrpSpPr>
        <p:grpSpPr>
          <a:xfrm>
            <a:off x="6500826" y="1588533"/>
            <a:ext cx="1600200" cy="1752600"/>
            <a:chOff x="1409701" y="2032337"/>
            <a:chExt cx="1600200" cy="1307547"/>
          </a:xfrm>
        </p:grpSpPr>
        <p:sp>
          <p:nvSpPr>
            <p:cNvPr id="40" name="Oval 39"/>
            <p:cNvSpPr/>
            <p:nvPr/>
          </p:nvSpPr>
          <p:spPr>
            <a:xfrm>
              <a:off x="1676400" y="2032337"/>
              <a:ext cx="1066800" cy="85274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stCxn id="42" idx="0"/>
              <a:endCxn id="40" idx="4"/>
            </p:cNvCxnSpPr>
            <p:nvPr/>
          </p:nvCxnSpPr>
          <p:spPr>
            <a:xfrm rot="16200000" flipV="1">
              <a:off x="2120173" y="2974711"/>
              <a:ext cx="179256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409701" y="3064340"/>
              <a:ext cx="1600200" cy="275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error</a:t>
              </a:r>
              <a:endParaRPr lang="en-US" dirty="0"/>
            </a:p>
          </p:txBody>
        </p:sp>
      </p:grpSp>
      <p:grpSp>
        <p:nvGrpSpPr>
          <p:cNvPr id="12" name="Group 31"/>
          <p:cNvGrpSpPr/>
          <p:nvPr/>
        </p:nvGrpSpPr>
        <p:grpSpPr>
          <a:xfrm>
            <a:off x="5286380" y="1524000"/>
            <a:ext cx="1600200" cy="3303895"/>
            <a:chOff x="1371601" y="2032337"/>
            <a:chExt cx="1600200" cy="2464908"/>
          </a:xfrm>
        </p:grpSpPr>
        <p:sp>
          <p:nvSpPr>
            <p:cNvPr id="29" name="Oval 28"/>
            <p:cNvSpPr/>
            <p:nvPr/>
          </p:nvSpPr>
          <p:spPr>
            <a:xfrm>
              <a:off x="1676400" y="2032337"/>
              <a:ext cx="1066800" cy="85274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31" idx="0"/>
              <a:endCxn id="29" idx="4"/>
            </p:cNvCxnSpPr>
            <p:nvPr/>
          </p:nvCxnSpPr>
          <p:spPr>
            <a:xfrm rot="5400000" flipH="1" flipV="1">
              <a:off x="1832430" y="3224357"/>
              <a:ext cx="716642" cy="3809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371601" y="3601726"/>
              <a:ext cx="1600200" cy="895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Score on</a:t>
              </a:r>
            </a:p>
            <a:p>
              <a:pPr algn="ctr"/>
              <a:r>
                <a:rPr lang="en-US" dirty="0" smtClean="0"/>
                <a:t>dependent variable for predictor 2</a:t>
              </a:r>
              <a:endParaRPr lang="en-US" dirty="0"/>
            </a:p>
          </p:txBody>
        </p:sp>
      </p:grpSp>
      <p:grpSp>
        <p:nvGrpSpPr>
          <p:cNvPr id="13" name="Group 21"/>
          <p:cNvGrpSpPr/>
          <p:nvPr/>
        </p:nvGrpSpPr>
        <p:grpSpPr>
          <a:xfrm>
            <a:off x="4400560" y="1600200"/>
            <a:ext cx="1600200" cy="4267438"/>
            <a:chOff x="1257301" y="2032335"/>
            <a:chExt cx="1600200" cy="3183770"/>
          </a:xfrm>
        </p:grpSpPr>
        <p:sp>
          <p:nvSpPr>
            <p:cNvPr id="36" name="Oval 35"/>
            <p:cNvSpPr/>
            <p:nvPr/>
          </p:nvSpPr>
          <p:spPr>
            <a:xfrm>
              <a:off x="1600200" y="2032335"/>
              <a:ext cx="1066800" cy="85274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/>
            <p:cNvCxnSpPr>
              <a:stCxn id="38" idx="0"/>
              <a:endCxn id="36" idx="4"/>
            </p:cNvCxnSpPr>
            <p:nvPr/>
          </p:nvCxnSpPr>
          <p:spPr>
            <a:xfrm rot="5400000" flipH="1" flipV="1">
              <a:off x="1274419" y="3668065"/>
              <a:ext cx="1642162" cy="7619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257301" y="4527244"/>
              <a:ext cx="1600200" cy="688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slope:</a:t>
              </a:r>
            </a:p>
            <a:p>
              <a:pPr algn="ctr"/>
              <a:r>
                <a:rPr lang="en-US" dirty="0" smtClean="0"/>
                <a:t>Effect of predictor 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GLM: From regression to ANOVA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14348" y="5286388"/>
            <a:ext cx="37229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i="1" dirty="0" smtClean="0"/>
              <a:t>Model: Y</a:t>
            </a:r>
            <a:r>
              <a:rPr lang="en-US" i="1" baseline="-25000" dirty="0" smtClean="0"/>
              <a:t>i</a:t>
            </a:r>
            <a:r>
              <a:rPr lang="en-US" i="1" dirty="0" smtClean="0"/>
              <a:t> = b</a:t>
            </a:r>
            <a:r>
              <a:rPr lang="en-US" i="1" baseline="-25000" dirty="0" smtClean="0"/>
              <a:t>0</a:t>
            </a:r>
            <a:r>
              <a:rPr lang="en-US" i="1" dirty="0" smtClean="0"/>
              <a:t>+b</a:t>
            </a:r>
            <a:r>
              <a:rPr lang="en-US" i="1" baseline="-25000" dirty="0" smtClean="0"/>
              <a:t>1</a:t>
            </a:r>
            <a:r>
              <a:rPr lang="en-US" i="1" dirty="0" smtClean="0"/>
              <a:t>X</a:t>
            </a:r>
            <a:r>
              <a:rPr lang="en-US" i="1" baseline="-25000" dirty="0" smtClean="0"/>
              <a:t>i</a:t>
            </a:r>
            <a:r>
              <a:rPr lang="en-US" i="1" dirty="0" smtClean="0"/>
              <a:t> +</a:t>
            </a:r>
            <a:r>
              <a:rPr lang="en-US" i="1" dirty="0" err="1" smtClean="0"/>
              <a:t>ε</a:t>
            </a:r>
            <a:r>
              <a:rPr lang="en-US" i="1" baseline="-25000" dirty="0" err="1" smtClean="0"/>
              <a:t>i</a:t>
            </a:r>
            <a:r>
              <a:rPr lang="en-US" i="1" dirty="0" smtClean="0"/>
              <a:t>…</a:t>
            </a:r>
          </a:p>
        </p:txBody>
      </p:sp>
      <p:pic>
        <p:nvPicPr>
          <p:cNvPr id="9" name="Picture 8" descr="regression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2163790"/>
            <a:ext cx="3980058" cy="29797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71538" y="1500174"/>
            <a:ext cx="285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Imagine we have some visual search data…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72066" y="1496785"/>
            <a:ext cx="3357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…but we add diagnosis as a variable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929190" y="5274246"/>
            <a:ext cx="37229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i="1" dirty="0" smtClean="0"/>
              <a:t>… how do we model this..</a:t>
            </a:r>
          </a:p>
        </p:txBody>
      </p:sp>
      <p:pic>
        <p:nvPicPr>
          <p:cNvPr id="14" name="Picture 13" descr="one-way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163789"/>
            <a:ext cx="4080100" cy="30546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….new information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What do we need to know?</a:t>
            </a:r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Remember: models are for explanation (and prediction)</a:t>
            </a:r>
          </a:p>
          <a:p>
            <a:endParaRPr lang="en-US" dirty="0" smtClean="0"/>
          </a:p>
          <a:p>
            <a:r>
              <a:rPr lang="en-US" dirty="0" smtClean="0"/>
              <a:t>Intuitive question: do we improve our explanation by distinguishing diagnoses?</a:t>
            </a:r>
          </a:p>
          <a:p>
            <a:endParaRPr lang="en-US" dirty="0" smtClean="0"/>
          </a:p>
          <a:p>
            <a:r>
              <a:rPr lang="en-US" dirty="0" smtClean="0"/>
              <a:t>Statistical question: Is a model that also includes the means for the 3 groups, better than a model that only includes the grand mean?</a:t>
            </a:r>
          </a:p>
          <a:p>
            <a:endParaRPr lang="en-US" dirty="0" smtClean="0"/>
          </a:p>
          <a:p>
            <a:r>
              <a:rPr lang="en-US" dirty="0" smtClean="0"/>
              <a:t>Do we improve the model by adding diagnosis as a variable? </a:t>
            </a:r>
            <a:endParaRPr lang="en-US" dirty="0"/>
          </a:p>
        </p:txBody>
      </p:sp>
      <p:pic>
        <p:nvPicPr>
          <p:cNvPr id="6" name="Picture 5" descr="one-way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2163789"/>
            <a:ext cx="4080100" cy="305462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857224" y="3571876"/>
            <a:ext cx="4286280" cy="285752"/>
            <a:chOff x="857224" y="3571876"/>
            <a:chExt cx="4286280" cy="285752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857224" y="3571876"/>
              <a:ext cx="3214710" cy="158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000364" y="3580629"/>
              <a:ext cx="2143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/>
                <a:t>Grand mean</a:t>
              </a:r>
              <a:endParaRPr lang="en-US" sz="1200" i="1" dirty="0"/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857224" y="4286256"/>
            <a:ext cx="1143008" cy="1588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00232" y="3429000"/>
            <a:ext cx="1143008" cy="1588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928926" y="2928934"/>
            <a:ext cx="1143008" cy="158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  <p:bldP spid="20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762000" y="685800"/>
            <a:ext cx="5486400" cy="5029200"/>
            <a:chOff x="4189413" y="1676401"/>
            <a:chExt cx="4800603" cy="4496588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189413" y="5258589"/>
              <a:ext cx="4800603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rot="5400000" flipH="1" flipV="1">
              <a:off x="2857507" y="3923507"/>
              <a:ext cx="4496588" cy="2376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 flipH="1" flipV="1">
              <a:off x="5450294" y="5220100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 flipH="1" flipV="1">
              <a:off x="59059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3631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 flipH="1" flipV="1">
              <a:off x="68203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 flipH="1" flipV="1">
              <a:off x="72775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 flipV="1">
              <a:off x="7734699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954589" y="48006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953000" y="43434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953000" y="38862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953000" y="34290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953000" y="29718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953000" y="25114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953000" y="20542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953000" y="57118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953000" y="61690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 flipH="1" flipV="1">
              <a:off x="4535888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4" name="Picture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949600">
            <a:off x="1123738" y="3094432"/>
            <a:ext cx="1473200" cy="1473200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grpSp>
        <p:nvGrpSpPr>
          <p:cNvPr id="3" name="Group 36"/>
          <p:cNvGrpSpPr/>
          <p:nvPr/>
        </p:nvGrpSpPr>
        <p:grpSpPr>
          <a:xfrm>
            <a:off x="1295400" y="1371600"/>
            <a:ext cx="3886200" cy="3822297"/>
            <a:chOff x="1295400" y="1371600"/>
            <a:chExt cx="3886200" cy="3822297"/>
          </a:xfrm>
        </p:grpSpPr>
        <p:grpSp>
          <p:nvGrpSpPr>
            <p:cNvPr id="4" name="Group 36"/>
            <p:cNvGrpSpPr/>
            <p:nvPr/>
          </p:nvGrpSpPr>
          <p:grpSpPr>
            <a:xfrm>
              <a:off x="2133600" y="4776635"/>
              <a:ext cx="3048000" cy="417262"/>
              <a:chOff x="2133600" y="4776635"/>
              <a:chExt cx="3048000" cy="417262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2133600" y="477663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6670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2004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3733800" y="482456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2672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800600" y="482456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</p:grpSp>
        <p:grpSp>
          <p:nvGrpSpPr>
            <p:cNvPr id="5" name="Group 37"/>
            <p:cNvGrpSpPr/>
            <p:nvPr/>
          </p:nvGrpSpPr>
          <p:grpSpPr>
            <a:xfrm rot="16200000">
              <a:off x="18131" y="2648871"/>
              <a:ext cx="2971800" cy="417262"/>
              <a:chOff x="2209800" y="4776635"/>
              <a:chExt cx="2971800" cy="417262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2209800" y="477663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7432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2004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733800" y="482456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2672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800600" y="482456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 rot="16200000">
            <a:off x="-872230" y="2167632"/>
            <a:ext cx="388252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bg1"/>
                </a:solidFill>
              </a:rPr>
              <a:t>Northward component (km)</a:t>
            </a:r>
            <a:endParaRPr lang="en-US" sz="2400" i="1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31362" y="5177135"/>
            <a:ext cx="4069438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bg1"/>
                </a:solidFill>
              </a:rPr>
              <a:t>Eastward component (km)</a:t>
            </a:r>
            <a:endParaRPr lang="en-US" sz="2400" i="1" dirty="0">
              <a:solidFill>
                <a:schemeClr val="bg1"/>
              </a:solidFill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852" y="4708005"/>
            <a:ext cx="996950" cy="1006995"/>
          </a:xfrm>
          <a:prstGeom prst="rect">
            <a:avLst/>
          </a:prstGeom>
        </p:spPr>
      </p:pic>
      <p:grpSp>
        <p:nvGrpSpPr>
          <p:cNvPr id="24" name="Group 67"/>
          <p:cNvGrpSpPr/>
          <p:nvPr/>
        </p:nvGrpSpPr>
        <p:grpSpPr>
          <a:xfrm>
            <a:off x="2959126" y="115290"/>
            <a:ext cx="1019474" cy="5486400"/>
            <a:chOff x="2959126" y="115290"/>
            <a:chExt cx="1019474" cy="5486400"/>
          </a:xfrm>
        </p:grpSpPr>
        <p:grpSp>
          <p:nvGrpSpPr>
            <p:cNvPr id="25" name="Group 62"/>
            <p:cNvGrpSpPr/>
            <p:nvPr/>
          </p:nvGrpSpPr>
          <p:grpSpPr>
            <a:xfrm rot="18375801">
              <a:off x="343765" y="2730651"/>
              <a:ext cx="5486400" cy="255677"/>
              <a:chOff x="866805" y="4352295"/>
              <a:chExt cx="5486400" cy="255677"/>
            </a:xfrm>
          </p:grpSpPr>
          <p:cxnSp>
            <p:nvCxnSpPr>
              <p:cNvPr id="55" name="Straight Arrow Connector 54"/>
              <p:cNvCxnSpPr/>
              <p:nvPr/>
            </p:nvCxnSpPr>
            <p:spPr>
              <a:xfrm>
                <a:off x="866805" y="4523628"/>
                <a:ext cx="5486400" cy="1776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 flipH="1" flipV="1">
                <a:off x="2310572" y="4480561"/>
                <a:ext cx="253006" cy="18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5400000" flipH="1" flipV="1">
                <a:off x="2831264" y="4477890"/>
                <a:ext cx="253006" cy="18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5400000" flipH="1" flipV="1">
                <a:off x="3353778" y="4477890"/>
                <a:ext cx="253006" cy="18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rot="5400000" flipH="1" flipV="1">
                <a:off x="3876292" y="4477890"/>
                <a:ext cx="253006" cy="18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rot="5400000" flipH="1" flipV="1">
                <a:off x="4398806" y="4477890"/>
                <a:ext cx="253006" cy="18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rot="5400000" flipH="1" flipV="1">
                <a:off x="4921319" y="4477890"/>
                <a:ext cx="253006" cy="18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rot="5400000" flipH="1" flipV="1">
                <a:off x="1265537" y="4477890"/>
                <a:ext cx="253006" cy="18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TextBox 66"/>
            <p:cNvSpPr txBox="1"/>
            <p:nvPr/>
          </p:nvSpPr>
          <p:spPr>
            <a:xfrm rot="18382098">
              <a:off x="1713049" y="2418722"/>
              <a:ext cx="4069438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chemeClr val="bg1"/>
                  </a:solidFill>
                </a:rPr>
                <a:t>Vertical component (km)</a:t>
              </a:r>
              <a:endParaRPr lang="en-US" sz="2400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5643570" y="1371601"/>
            <a:ext cx="29289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We’ve been treating regression as though everything is </a:t>
            </a:r>
            <a:r>
              <a:rPr lang="en-US" b="1" i="1" dirty="0" smtClean="0"/>
              <a:t>interval</a:t>
            </a:r>
            <a:endParaRPr lang="en-US" b="1" dirty="0" smtClean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Diagnosis is </a:t>
            </a:r>
            <a:r>
              <a:rPr lang="en-US" b="1" i="1" dirty="0" smtClean="0"/>
              <a:t>nominal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How do we deal with nominal variables in GLM statistics?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 fresh example</a:t>
            </a:r>
          </a:p>
          <a:p>
            <a:r>
              <a:rPr lang="en-US" dirty="0" smtClean="0"/>
              <a:t>ANOVA</a:t>
            </a:r>
          </a:p>
          <a:p>
            <a:pPr lvl="1"/>
            <a:r>
              <a:rPr lang="en-US" dirty="0" smtClean="0"/>
              <a:t>Why do ANOVA?</a:t>
            </a:r>
          </a:p>
          <a:p>
            <a:pPr lvl="1"/>
            <a:r>
              <a:rPr lang="en-US" dirty="0" smtClean="0"/>
              <a:t>GLM - ANOVA as regression</a:t>
            </a:r>
          </a:p>
          <a:p>
            <a:pPr lvl="1"/>
            <a:r>
              <a:rPr lang="en-US" dirty="0" smtClean="0"/>
              <a:t>Testing specific effects</a:t>
            </a:r>
          </a:p>
          <a:p>
            <a:r>
              <a:rPr lang="en-US" dirty="0" smtClean="0"/>
              <a:t>Factorial ANOVA</a:t>
            </a:r>
          </a:p>
          <a:p>
            <a:pPr lvl="1"/>
            <a:r>
              <a:rPr lang="en-US" dirty="0" smtClean="0"/>
              <a:t>Factorial designs</a:t>
            </a:r>
          </a:p>
          <a:p>
            <a:pPr lvl="1"/>
            <a:r>
              <a:rPr lang="en-US" dirty="0" smtClean="0"/>
              <a:t>Interactions</a:t>
            </a:r>
          </a:p>
          <a:p>
            <a:r>
              <a:rPr lang="en-US" dirty="0" smtClean="0"/>
              <a:t>Repeated measures ANOVA</a:t>
            </a:r>
          </a:p>
          <a:p>
            <a:pPr lvl="1"/>
            <a:r>
              <a:rPr lang="en-US" dirty="0" smtClean="0"/>
              <a:t>Repeated measures </a:t>
            </a:r>
          </a:p>
          <a:p>
            <a:pPr lvl="1"/>
            <a:r>
              <a:rPr lang="en-US" dirty="0" smtClean="0"/>
              <a:t>Mixed designs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Dummy coding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Boolean variable</a:t>
            </a:r>
          </a:p>
          <a:p>
            <a:r>
              <a:rPr lang="en-US" dirty="0" smtClean="0"/>
              <a:t>Indicator variable</a:t>
            </a:r>
          </a:p>
          <a:p>
            <a:r>
              <a:rPr lang="en-US" dirty="0" smtClean="0"/>
              <a:t>Categorical variable</a:t>
            </a:r>
          </a:p>
          <a:p>
            <a:r>
              <a:rPr lang="en-US" dirty="0" smtClean="0"/>
              <a:t>Binary variable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(can only have two values…</a:t>
            </a:r>
          </a:p>
          <a:p>
            <a:r>
              <a:rPr lang="en-US" dirty="0" smtClean="0"/>
              <a:t>….yes or no….</a:t>
            </a:r>
          </a:p>
          <a:p>
            <a:r>
              <a:rPr lang="en-US" dirty="0" smtClean="0"/>
              <a:t>…true or false)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2918" y="4228935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/>
              <a:t>..add dummy code to regression model as a </a:t>
            </a:r>
            <a:r>
              <a:rPr lang="en-US" sz="2400" i="1" dirty="0" err="1" smtClean="0"/>
              <a:t>dichotmous</a:t>
            </a:r>
            <a:r>
              <a:rPr lang="en-US" sz="2400" i="1" dirty="0" smtClean="0"/>
              <a:t> dimension…</a:t>
            </a:r>
          </a:p>
          <a:p>
            <a:pPr algn="ctr"/>
            <a:r>
              <a:rPr lang="en-US" sz="2400" i="1" dirty="0" smtClean="0"/>
              <a:t>…but how?</a:t>
            </a:r>
          </a:p>
          <a:p>
            <a:pPr algn="ctr"/>
            <a:r>
              <a:rPr lang="en-US" sz="2400" i="1" dirty="0" smtClean="0"/>
              <a:t>(we can’t just use diagnosis, because it is not dichotomous)</a:t>
            </a:r>
            <a:endParaRPr lang="en-US" sz="24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5669837"/>
            <a:ext cx="7715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Tx/>
              <a:buChar char="-"/>
            </a:pPr>
            <a:r>
              <a:rPr lang="en-US" sz="2400" i="1" dirty="0" smtClean="0"/>
              <a:t>Include ASD as an on/off variable</a:t>
            </a:r>
          </a:p>
          <a:p>
            <a:pPr algn="ctr">
              <a:buFontTx/>
              <a:buChar char="-"/>
            </a:pPr>
            <a:r>
              <a:rPr lang="en-US" sz="2400" i="1" dirty="0" smtClean="0"/>
              <a:t>Include ADHD as an on/off variable</a:t>
            </a:r>
            <a:endParaRPr 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Dummy coding: Boolean expression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10039" y="3267911"/>
            <a:ext cx="149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TD (controls)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29124" y="3267911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ADHD group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57908" y="3267911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ASD group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00034" y="5792525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ASD diagnosis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7200" y="4309833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ADHD diagnosis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3000364" y="4071942"/>
            <a:ext cx="1000132" cy="928694"/>
            <a:chOff x="3000364" y="4071942"/>
            <a:chExt cx="1000132" cy="928694"/>
          </a:xfrm>
        </p:grpSpPr>
        <p:pic>
          <p:nvPicPr>
            <p:cNvPr id="15" name="Picture 2" descr="http://t2.gstatic.com/images?q=tbn:ANd9GcQvuivIK0wlZkD3tm5gZwLAtp0vQqTK9LFVHULNLvUx1i4NN1Ni"/>
            <p:cNvPicPr>
              <a:picLocks noChangeAspect="1" noChangeArrowheads="1"/>
            </p:cNvPicPr>
            <p:nvPr/>
          </p:nvPicPr>
          <p:blipFill>
            <a:blip r:embed="rId2"/>
            <a:srcRect l="5792" t="8333" r="47876" b="6615"/>
            <a:stretch>
              <a:fillRect/>
            </a:stretch>
          </p:blipFill>
          <p:spPr bwMode="auto">
            <a:xfrm>
              <a:off x="3000364" y="4071942"/>
              <a:ext cx="675414" cy="928694"/>
            </a:xfrm>
            <a:prstGeom prst="rect">
              <a:avLst/>
            </a:prstGeom>
            <a:noFill/>
          </p:spPr>
        </p:pic>
        <p:sp>
          <p:nvSpPr>
            <p:cNvPr id="19" name="TextBox 18"/>
            <p:cNvSpPr txBox="1"/>
            <p:nvPr/>
          </p:nvSpPr>
          <p:spPr>
            <a:xfrm>
              <a:off x="3675778" y="4309833"/>
              <a:ext cx="324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000364" y="5328178"/>
            <a:ext cx="1000132" cy="928694"/>
            <a:chOff x="3000364" y="5328178"/>
            <a:chExt cx="1000132" cy="928694"/>
          </a:xfrm>
        </p:grpSpPr>
        <p:pic>
          <p:nvPicPr>
            <p:cNvPr id="16" name="Picture 2" descr="http://t2.gstatic.com/images?q=tbn:ANd9GcQvuivIK0wlZkD3tm5gZwLAtp0vQqTK9LFVHULNLvUx1i4NN1Ni"/>
            <p:cNvPicPr>
              <a:picLocks noChangeAspect="1" noChangeArrowheads="1"/>
            </p:cNvPicPr>
            <p:nvPr/>
          </p:nvPicPr>
          <p:blipFill>
            <a:blip r:embed="rId2"/>
            <a:srcRect l="5792" t="8333" r="47876" b="6615"/>
            <a:stretch>
              <a:fillRect/>
            </a:stretch>
          </p:blipFill>
          <p:spPr bwMode="auto">
            <a:xfrm>
              <a:off x="3000364" y="5328178"/>
              <a:ext cx="675414" cy="928694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3675778" y="5566069"/>
              <a:ext cx="324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828527" y="5429264"/>
            <a:ext cx="957919" cy="928694"/>
            <a:chOff x="4828527" y="5429264"/>
            <a:chExt cx="957919" cy="928694"/>
          </a:xfrm>
        </p:grpSpPr>
        <p:pic>
          <p:nvPicPr>
            <p:cNvPr id="10" name="Picture 2" descr="http://t2.gstatic.com/images?q=tbn:ANd9GcQvuivIK0wlZkD3tm5gZwLAtp0vQqTK9LFVHULNLvUx1i4NN1Ni"/>
            <p:cNvPicPr>
              <a:picLocks noChangeAspect="1" noChangeArrowheads="1"/>
            </p:cNvPicPr>
            <p:nvPr/>
          </p:nvPicPr>
          <p:blipFill>
            <a:blip r:embed="rId2"/>
            <a:srcRect l="5792" t="8333" r="47876" b="6615"/>
            <a:stretch>
              <a:fillRect/>
            </a:stretch>
          </p:blipFill>
          <p:spPr bwMode="auto">
            <a:xfrm>
              <a:off x="4828527" y="5429264"/>
              <a:ext cx="675414" cy="928694"/>
            </a:xfrm>
            <a:prstGeom prst="rect">
              <a:avLst/>
            </a:prstGeom>
            <a:noFill/>
          </p:spPr>
        </p:pic>
        <p:sp>
          <p:nvSpPr>
            <p:cNvPr id="21" name="TextBox 20"/>
            <p:cNvSpPr txBox="1"/>
            <p:nvPr/>
          </p:nvSpPr>
          <p:spPr>
            <a:xfrm>
              <a:off x="5461728" y="5667155"/>
              <a:ext cx="324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543039" y="5429264"/>
            <a:ext cx="957919" cy="928694"/>
            <a:chOff x="6543039" y="5429264"/>
            <a:chExt cx="957919" cy="928694"/>
          </a:xfrm>
        </p:grpSpPr>
        <p:pic>
          <p:nvPicPr>
            <p:cNvPr id="6" name="Picture 2" descr="http://t2.gstatic.com/images?q=tbn:ANd9GcQvuivIK0wlZkD3tm5gZwLAtp0vQqTK9LFVHULNLvUx1i4NN1Ni"/>
            <p:cNvPicPr>
              <a:picLocks noChangeAspect="1" noChangeArrowheads="1"/>
            </p:cNvPicPr>
            <p:nvPr/>
          </p:nvPicPr>
          <p:blipFill>
            <a:blip r:embed="rId2"/>
            <a:srcRect l="46332" t="3866" r="10231" b="11082"/>
            <a:stretch>
              <a:fillRect/>
            </a:stretch>
          </p:blipFill>
          <p:spPr bwMode="auto">
            <a:xfrm>
              <a:off x="6543039" y="5429264"/>
              <a:ext cx="633201" cy="928694"/>
            </a:xfrm>
            <a:prstGeom prst="rect">
              <a:avLst/>
            </a:prstGeom>
            <a:noFill/>
          </p:spPr>
        </p:pic>
        <p:sp>
          <p:nvSpPr>
            <p:cNvPr id="22" name="TextBox 21"/>
            <p:cNvSpPr txBox="1"/>
            <p:nvPr/>
          </p:nvSpPr>
          <p:spPr>
            <a:xfrm>
              <a:off x="7176240" y="5667155"/>
              <a:ext cx="324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786314" y="4071942"/>
            <a:ext cx="957919" cy="928694"/>
            <a:chOff x="4786314" y="4071942"/>
            <a:chExt cx="957919" cy="928694"/>
          </a:xfrm>
        </p:grpSpPr>
        <p:pic>
          <p:nvPicPr>
            <p:cNvPr id="11" name="Picture 2" descr="http://t2.gstatic.com/images?q=tbn:ANd9GcQvuivIK0wlZkD3tm5gZwLAtp0vQqTK9LFVHULNLvUx1i4NN1Ni"/>
            <p:cNvPicPr>
              <a:picLocks noChangeAspect="1" noChangeArrowheads="1"/>
            </p:cNvPicPr>
            <p:nvPr/>
          </p:nvPicPr>
          <p:blipFill>
            <a:blip r:embed="rId2"/>
            <a:srcRect l="46332" t="3866" r="10231" b="11082"/>
            <a:stretch>
              <a:fillRect/>
            </a:stretch>
          </p:blipFill>
          <p:spPr bwMode="auto">
            <a:xfrm>
              <a:off x="4786314" y="4071942"/>
              <a:ext cx="633201" cy="928694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5419515" y="4357694"/>
              <a:ext cx="324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500826" y="4071942"/>
            <a:ext cx="957919" cy="928694"/>
            <a:chOff x="6500826" y="4071942"/>
            <a:chExt cx="957919" cy="928694"/>
          </a:xfrm>
        </p:grpSpPr>
        <p:pic>
          <p:nvPicPr>
            <p:cNvPr id="264194" name="Picture 2" descr="http://t2.gstatic.com/images?q=tbn:ANd9GcQvuivIK0wlZkD3tm5gZwLAtp0vQqTK9LFVHULNLvUx1i4NN1Ni"/>
            <p:cNvPicPr>
              <a:picLocks noChangeAspect="1" noChangeArrowheads="1"/>
            </p:cNvPicPr>
            <p:nvPr/>
          </p:nvPicPr>
          <p:blipFill>
            <a:blip r:embed="rId2"/>
            <a:srcRect l="5792" t="8333" r="47876" b="6615"/>
            <a:stretch>
              <a:fillRect/>
            </a:stretch>
          </p:blipFill>
          <p:spPr bwMode="auto">
            <a:xfrm>
              <a:off x="6500826" y="4071942"/>
              <a:ext cx="675414" cy="928694"/>
            </a:xfrm>
            <a:prstGeom prst="rect">
              <a:avLst/>
            </a:prstGeom>
            <a:noFill/>
          </p:spPr>
        </p:pic>
        <p:sp>
          <p:nvSpPr>
            <p:cNvPr id="24" name="TextBox 23"/>
            <p:cNvSpPr txBox="1"/>
            <p:nvPr/>
          </p:nvSpPr>
          <p:spPr>
            <a:xfrm>
              <a:off x="7134027" y="4357694"/>
              <a:ext cx="324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194" name="Picture 2" descr="http://t2.gstatic.com/images?q=tbn:ANd9GcQvuivIK0wlZkD3tm5gZwLAtp0vQqTK9LFVHULNLvUx1i4NN1Ni"/>
          <p:cNvPicPr>
            <a:picLocks noChangeAspect="1" noChangeArrowheads="1"/>
          </p:cNvPicPr>
          <p:nvPr/>
        </p:nvPicPr>
        <p:blipFill>
          <a:blip r:embed="rId2"/>
          <a:srcRect l="5792" t="8333" r="47876" b="6615"/>
          <a:stretch>
            <a:fillRect/>
          </a:stretch>
        </p:blipFill>
        <p:spPr bwMode="auto">
          <a:xfrm>
            <a:off x="6500826" y="4071942"/>
            <a:ext cx="675414" cy="928694"/>
          </a:xfrm>
          <a:prstGeom prst="rect">
            <a:avLst/>
          </a:prstGeom>
          <a:noFill/>
        </p:spPr>
      </p:pic>
      <p:pic>
        <p:nvPicPr>
          <p:cNvPr id="6" name="Picture 2" descr="http://t2.gstatic.com/images?q=tbn:ANd9GcQvuivIK0wlZkD3tm5gZwLAtp0vQqTK9LFVHULNLvUx1i4NN1Ni"/>
          <p:cNvPicPr>
            <a:picLocks noChangeAspect="1" noChangeArrowheads="1"/>
          </p:cNvPicPr>
          <p:nvPr/>
        </p:nvPicPr>
        <p:blipFill>
          <a:blip r:embed="rId2"/>
          <a:srcRect l="46332" t="3866" r="10231" b="11082"/>
          <a:stretch>
            <a:fillRect/>
          </a:stretch>
        </p:blipFill>
        <p:spPr bwMode="auto">
          <a:xfrm>
            <a:off x="6543039" y="5429264"/>
            <a:ext cx="633201" cy="928694"/>
          </a:xfrm>
          <a:prstGeom prst="rect">
            <a:avLst/>
          </a:prstGeom>
          <a:noFill/>
        </p:spPr>
      </p:pic>
      <p:pic>
        <p:nvPicPr>
          <p:cNvPr id="10" name="Picture 2" descr="http://t2.gstatic.com/images?q=tbn:ANd9GcQvuivIK0wlZkD3tm5gZwLAtp0vQqTK9LFVHULNLvUx1i4NN1Ni"/>
          <p:cNvPicPr>
            <a:picLocks noChangeAspect="1" noChangeArrowheads="1"/>
          </p:cNvPicPr>
          <p:nvPr/>
        </p:nvPicPr>
        <p:blipFill>
          <a:blip r:embed="rId2"/>
          <a:srcRect l="5792" t="8333" r="47876" b="6615"/>
          <a:stretch>
            <a:fillRect/>
          </a:stretch>
        </p:blipFill>
        <p:spPr bwMode="auto">
          <a:xfrm>
            <a:off x="4828527" y="5429264"/>
            <a:ext cx="675414" cy="928694"/>
          </a:xfrm>
          <a:prstGeom prst="rect">
            <a:avLst/>
          </a:prstGeom>
          <a:noFill/>
        </p:spPr>
      </p:pic>
      <p:pic>
        <p:nvPicPr>
          <p:cNvPr id="11" name="Picture 2" descr="http://t2.gstatic.com/images?q=tbn:ANd9GcQvuivIK0wlZkD3tm5gZwLAtp0vQqTK9LFVHULNLvUx1i4NN1Ni"/>
          <p:cNvPicPr>
            <a:picLocks noChangeAspect="1" noChangeArrowheads="1"/>
          </p:cNvPicPr>
          <p:nvPr/>
        </p:nvPicPr>
        <p:blipFill>
          <a:blip r:embed="rId2"/>
          <a:srcRect l="46332" t="3866" r="10231" b="11082"/>
          <a:stretch>
            <a:fillRect/>
          </a:stretch>
        </p:blipFill>
        <p:spPr bwMode="auto">
          <a:xfrm>
            <a:off x="4786314" y="4071942"/>
            <a:ext cx="633201" cy="928694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2510037" y="3267911"/>
            <a:ext cx="149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TD (controls)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29122" y="3267911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ADHD group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57906" y="3267911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ASD group</a:t>
            </a:r>
            <a:endParaRPr lang="en-US" dirty="0"/>
          </a:p>
        </p:txBody>
      </p:sp>
      <p:pic>
        <p:nvPicPr>
          <p:cNvPr id="15" name="Picture 2" descr="http://t2.gstatic.com/images?q=tbn:ANd9GcQvuivIK0wlZkD3tm5gZwLAtp0vQqTK9LFVHULNLvUx1i4NN1Ni"/>
          <p:cNvPicPr>
            <a:picLocks noChangeAspect="1" noChangeArrowheads="1"/>
          </p:cNvPicPr>
          <p:nvPr/>
        </p:nvPicPr>
        <p:blipFill>
          <a:blip r:embed="rId2"/>
          <a:srcRect l="5792" t="8333" r="47876" b="6615"/>
          <a:stretch>
            <a:fillRect/>
          </a:stretch>
        </p:blipFill>
        <p:spPr bwMode="auto">
          <a:xfrm>
            <a:off x="3000364" y="4071942"/>
            <a:ext cx="675414" cy="928694"/>
          </a:xfrm>
          <a:prstGeom prst="rect">
            <a:avLst/>
          </a:prstGeom>
          <a:noFill/>
        </p:spPr>
      </p:pic>
      <p:pic>
        <p:nvPicPr>
          <p:cNvPr id="16" name="Picture 2" descr="http://t2.gstatic.com/images?q=tbn:ANd9GcQvuivIK0wlZkD3tm5gZwLAtp0vQqTK9LFVHULNLvUx1i4NN1Ni"/>
          <p:cNvPicPr>
            <a:picLocks noChangeAspect="1" noChangeArrowheads="1"/>
          </p:cNvPicPr>
          <p:nvPr/>
        </p:nvPicPr>
        <p:blipFill>
          <a:blip r:embed="rId2"/>
          <a:srcRect l="5792" t="8333" r="47876" b="6615"/>
          <a:stretch>
            <a:fillRect/>
          </a:stretch>
        </p:blipFill>
        <p:spPr bwMode="auto">
          <a:xfrm>
            <a:off x="3000364" y="5328178"/>
            <a:ext cx="675414" cy="928694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500034" y="5792525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ASD diagnosis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7200" y="4309833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ADHD diagnosis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75778" y="4309833"/>
            <a:ext cx="32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675778" y="5566069"/>
            <a:ext cx="32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461728" y="5667155"/>
            <a:ext cx="32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176240" y="5667155"/>
            <a:ext cx="32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419515" y="4357694"/>
            <a:ext cx="32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134027" y="4357694"/>
            <a:ext cx="32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matrix (we’ll come back to this)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194" name="Picture 2" descr="http://t2.gstatic.com/images?q=tbn:ANd9GcQvuivIK0wlZkD3tm5gZwLAtp0vQqTK9LFVHULNLvUx1i4NN1Ni"/>
          <p:cNvPicPr>
            <a:picLocks noChangeAspect="1" noChangeArrowheads="1"/>
          </p:cNvPicPr>
          <p:nvPr/>
        </p:nvPicPr>
        <p:blipFill>
          <a:blip r:embed="rId2"/>
          <a:srcRect l="5792" t="8333" r="47876" b="6615"/>
          <a:stretch>
            <a:fillRect/>
          </a:stretch>
        </p:blipFill>
        <p:spPr bwMode="auto">
          <a:xfrm>
            <a:off x="6500826" y="4071942"/>
            <a:ext cx="675414" cy="928694"/>
          </a:xfrm>
          <a:prstGeom prst="rect">
            <a:avLst/>
          </a:prstGeom>
          <a:noFill/>
        </p:spPr>
      </p:pic>
      <p:pic>
        <p:nvPicPr>
          <p:cNvPr id="6" name="Picture 2" descr="http://t2.gstatic.com/images?q=tbn:ANd9GcQvuivIK0wlZkD3tm5gZwLAtp0vQqTK9LFVHULNLvUx1i4NN1Ni"/>
          <p:cNvPicPr>
            <a:picLocks noChangeAspect="1" noChangeArrowheads="1"/>
          </p:cNvPicPr>
          <p:nvPr/>
        </p:nvPicPr>
        <p:blipFill>
          <a:blip r:embed="rId2"/>
          <a:srcRect l="46332" t="3866" r="10231" b="11082"/>
          <a:stretch>
            <a:fillRect/>
          </a:stretch>
        </p:blipFill>
        <p:spPr bwMode="auto">
          <a:xfrm>
            <a:off x="6543039" y="5429264"/>
            <a:ext cx="633201" cy="928694"/>
          </a:xfrm>
          <a:prstGeom prst="rect">
            <a:avLst/>
          </a:prstGeom>
          <a:noFill/>
        </p:spPr>
      </p:pic>
      <p:pic>
        <p:nvPicPr>
          <p:cNvPr id="10" name="Picture 2" descr="http://t2.gstatic.com/images?q=tbn:ANd9GcQvuivIK0wlZkD3tm5gZwLAtp0vQqTK9LFVHULNLvUx1i4NN1Ni"/>
          <p:cNvPicPr>
            <a:picLocks noChangeAspect="1" noChangeArrowheads="1"/>
          </p:cNvPicPr>
          <p:nvPr/>
        </p:nvPicPr>
        <p:blipFill>
          <a:blip r:embed="rId2"/>
          <a:srcRect l="5792" t="8333" r="47876" b="6615"/>
          <a:stretch>
            <a:fillRect/>
          </a:stretch>
        </p:blipFill>
        <p:spPr bwMode="auto">
          <a:xfrm>
            <a:off x="4828527" y="5429264"/>
            <a:ext cx="675414" cy="928694"/>
          </a:xfrm>
          <a:prstGeom prst="rect">
            <a:avLst/>
          </a:prstGeom>
          <a:noFill/>
        </p:spPr>
      </p:pic>
      <p:pic>
        <p:nvPicPr>
          <p:cNvPr id="11" name="Picture 2" descr="http://t2.gstatic.com/images?q=tbn:ANd9GcQvuivIK0wlZkD3tm5gZwLAtp0vQqTK9LFVHULNLvUx1i4NN1Ni"/>
          <p:cNvPicPr>
            <a:picLocks noChangeAspect="1" noChangeArrowheads="1"/>
          </p:cNvPicPr>
          <p:nvPr/>
        </p:nvPicPr>
        <p:blipFill>
          <a:blip r:embed="rId2"/>
          <a:srcRect l="46332" t="3866" r="10231" b="11082"/>
          <a:stretch>
            <a:fillRect/>
          </a:stretch>
        </p:blipFill>
        <p:spPr bwMode="auto">
          <a:xfrm>
            <a:off x="4786314" y="4071942"/>
            <a:ext cx="633201" cy="928694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2510039" y="3267911"/>
            <a:ext cx="149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TD (controls)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29124" y="3267911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ADHD group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57908" y="3267911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ASD group</a:t>
            </a:r>
            <a:endParaRPr lang="en-US" dirty="0"/>
          </a:p>
        </p:txBody>
      </p:sp>
      <p:pic>
        <p:nvPicPr>
          <p:cNvPr id="15" name="Picture 2" descr="http://t2.gstatic.com/images?q=tbn:ANd9GcQvuivIK0wlZkD3tm5gZwLAtp0vQqTK9LFVHULNLvUx1i4NN1Ni"/>
          <p:cNvPicPr>
            <a:picLocks noChangeAspect="1" noChangeArrowheads="1"/>
          </p:cNvPicPr>
          <p:nvPr/>
        </p:nvPicPr>
        <p:blipFill>
          <a:blip r:embed="rId2"/>
          <a:srcRect l="5792" t="8333" r="47876" b="6615"/>
          <a:stretch>
            <a:fillRect/>
          </a:stretch>
        </p:blipFill>
        <p:spPr bwMode="auto">
          <a:xfrm>
            <a:off x="3000364" y="4071942"/>
            <a:ext cx="675414" cy="928694"/>
          </a:xfrm>
          <a:prstGeom prst="rect">
            <a:avLst/>
          </a:prstGeom>
          <a:noFill/>
        </p:spPr>
      </p:pic>
      <p:pic>
        <p:nvPicPr>
          <p:cNvPr id="16" name="Picture 2" descr="http://t2.gstatic.com/images?q=tbn:ANd9GcQvuivIK0wlZkD3tm5gZwLAtp0vQqTK9LFVHULNLvUx1i4NN1Ni"/>
          <p:cNvPicPr>
            <a:picLocks noChangeAspect="1" noChangeArrowheads="1"/>
          </p:cNvPicPr>
          <p:nvPr/>
        </p:nvPicPr>
        <p:blipFill>
          <a:blip r:embed="rId2"/>
          <a:srcRect l="5792" t="8333" r="47876" b="6615"/>
          <a:stretch>
            <a:fillRect/>
          </a:stretch>
        </p:blipFill>
        <p:spPr bwMode="auto">
          <a:xfrm>
            <a:off x="3000364" y="5328178"/>
            <a:ext cx="675414" cy="928694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500034" y="5792525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ASD diagnosis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7200" y="4309833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ADHD diagnosis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75778" y="4309833"/>
            <a:ext cx="32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675778" y="5566069"/>
            <a:ext cx="32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461728" y="5667155"/>
            <a:ext cx="32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176240" y="5667155"/>
            <a:ext cx="32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419515" y="4357694"/>
            <a:ext cx="32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134027" y="4357694"/>
            <a:ext cx="32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071538" y="1928802"/>
            <a:ext cx="76152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3200" i="1" dirty="0" smtClean="0"/>
              <a:t>    Y</a:t>
            </a:r>
            <a:r>
              <a:rPr lang="en-US" sz="3200" i="1" baseline="-25000" dirty="0" smtClean="0"/>
              <a:t>i</a:t>
            </a:r>
            <a:r>
              <a:rPr lang="en-US" sz="3200" i="1" dirty="0" smtClean="0"/>
              <a:t> =      b</a:t>
            </a:r>
            <a:r>
              <a:rPr lang="en-US" sz="3200" i="1" baseline="-25000" dirty="0" smtClean="0"/>
              <a:t>0         </a:t>
            </a:r>
            <a:r>
              <a:rPr lang="en-US" sz="3200" i="1" dirty="0" smtClean="0"/>
              <a:t>+      b</a:t>
            </a:r>
            <a:r>
              <a:rPr lang="en-US" sz="3200" i="1" baseline="-25000" dirty="0" smtClean="0"/>
              <a:t>1</a:t>
            </a:r>
            <a:r>
              <a:rPr lang="en-US" sz="3200" i="1" dirty="0" smtClean="0"/>
              <a:t>X</a:t>
            </a:r>
            <a:r>
              <a:rPr lang="en-US" sz="3200" i="1" baseline="-25000" dirty="0" smtClean="0"/>
              <a:t>i1          </a:t>
            </a:r>
            <a:r>
              <a:rPr lang="en-US" sz="3200" i="1" dirty="0" smtClean="0"/>
              <a:t>+  b</a:t>
            </a:r>
            <a:r>
              <a:rPr lang="en-US" sz="3200" i="1" baseline="-25000" dirty="0" smtClean="0"/>
              <a:t>2</a:t>
            </a:r>
            <a:r>
              <a:rPr lang="en-US" sz="3200" i="1" dirty="0" smtClean="0"/>
              <a:t>X</a:t>
            </a:r>
            <a:r>
              <a:rPr lang="en-US" sz="3200" i="1" baseline="-25000" dirty="0" smtClean="0"/>
              <a:t>i2</a:t>
            </a:r>
            <a:r>
              <a:rPr lang="en-US" sz="3200" i="1" dirty="0" smtClean="0"/>
              <a:t>    + </a:t>
            </a:r>
            <a:r>
              <a:rPr lang="en-US" sz="3200" i="1" dirty="0" err="1" smtClean="0"/>
              <a:t>ε</a:t>
            </a:r>
            <a:r>
              <a:rPr lang="en-US" sz="3200" i="1" baseline="-25000" dirty="0" err="1" smtClean="0"/>
              <a:t>i</a:t>
            </a:r>
            <a:r>
              <a:rPr lang="en-US" sz="3200" i="1" dirty="0" smtClean="0"/>
              <a:t>…</a:t>
            </a:r>
          </a:p>
        </p:txBody>
      </p:sp>
      <p:sp>
        <p:nvSpPr>
          <p:cNvPr id="27" name="Oval 26"/>
          <p:cNvSpPr/>
          <p:nvPr/>
        </p:nvSpPr>
        <p:spPr>
          <a:xfrm>
            <a:off x="7500958" y="1714488"/>
            <a:ext cx="1185842" cy="1214446"/>
          </a:xfrm>
          <a:prstGeom prst="ellipse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the model…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2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</a:t>
            </a:r>
            <a:r>
              <a:rPr lang="en-US" i="1" dirty="0" err="1" smtClean="0"/>
              <a:t>ε</a:t>
            </a:r>
            <a:r>
              <a:rPr lang="en-US" i="1" baseline="-25000" dirty="0" err="1" smtClean="0"/>
              <a:t>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Tells you the difference between your linear model and your real data</a:t>
            </a:r>
          </a:p>
          <a:p>
            <a:r>
              <a:rPr lang="en-US" dirty="0" smtClean="0"/>
              <a:t>Tells you how well your model </a:t>
            </a:r>
            <a:r>
              <a:rPr lang="en-US" i="1" dirty="0" smtClean="0">
                <a:solidFill>
                  <a:srgbClr val="FF0000"/>
                </a:solidFill>
              </a:rPr>
              <a:t>explains </a:t>
            </a:r>
            <a:r>
              <a:rPr lang="en-US" dirty="0" smtClean="0"/>
              <a:t>the data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Tells you how well your model </a:t>
            </a:r>
            <a:r>
              <a:rPr lang="en-US" i="1" dirty="0" smtClean="0">
                <a:solidFill>
                  <a:srgbClr val="FF0000"/>
                </a:solidFill>
              </a:rPr>
              <a:t>fits </a:t>
            </a:r>
            <a:r>
              <a:rPr lang="en-US" dirty="0" smtClean="0"/>
              <a:t>the data</a:t>
            </a:r>
          </a:p>
          <a:p>
            <a:r>
              <a:rPr lang="en-US" dirty="0" smtClean="0"/>
              <a:t>Error term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Residual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</a:t>
            </a:r>
            <a:r>
              <a:rPr lang="en-US" i="1" dirty="0" err="1" smtClean="0"/>
              <a:t>ε</a:t>
            </a:r>
            <a:r>
              <a:rPr lang="en-US" i="1" baseline="-25000" dirty="0" err="1" smtClean="0"/>
              <a:t>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528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Tells you how well your model </a:t>
            </a:r>
            <a:r>
              <a:rPr lang="en-US" i="1" dirty="0" smtClean="0">
                <a:solidFill>
                  <a:srgbClr val="FF0000"/>
                </a:solidFill>
              </a:rPr>
              <a:t>fits </a:t>
            </a:r>
            <a:r>
              <a:rPr lang="en-US" dirty="0" smtClean="0"/>
              <a:t>the data</a:t>
            </a:r>
          </a:p>
          <a:p>
            <a:r>
              <a:rPr lang="en-US" i="1" dirty="0" err="1" smtClean="0"/>
              <a:t>ε</a:t>
            </a:r>
            <a:r>
              <a:rPr lang="en-US" i="1" baseline="-25000" dirty="0" err="1" smtClean="0"/>
              <a:t>i</a:t>
            </a:r>
            <a:r>
              <a:rPr lang="en-US" dirty="0" smtClean="0"/>
              <a:t> tells you how well data point </a:t>
            </a:r>
            <a:r>
              <a:rPr lang="en-US" i="1" dirty="0" smtClean="0"/>
              <a:t>i</a:t>
            </a:r>
            <a:r>
              <a:rPr lang="en-US" dirty="0" smtClean="0"/>
              <a:t> follows the model 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Adding up the </a:t>
            </a:r>
            <a:r>
              <a:rPr lang="en-US" i="1" dirty="0" err="1" smtClean="0"/>
              <a:t>ε</a:t>
            </a:r>
            <a:r>
              <a:rPr lang="en-US" dirty="0" err="1" smtClean="0"/>
              <a:t>’s</a:t>
            </a:r>
            <a:r>
              <a:rPr lang="en-US" dirty="0" smtClean="0"/>
              <a:t>for each point tells you how well all the data follows the model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We can’t </a:t>
            </a:r>
            <a:r>
              <a:rPr lang="en-US" i="1" dirty="0" smtClean="0">
                <a:solidFill>
                  <a:srgbClr val="000000"/>
                </a:solidFill>
              </a:rPr>
              <a:t>just</a:t>
            </a:r>
            <a:r>
              <a:rPr lang="en-US" dirty="0" smtClean="0">
                <a:solidFill>
                  <a:srgbClr val="000000"/>
                </a:solidFill>
              </a:rPr>
              <a:t> add, the signs will cancel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4922837"/>
            <a:ext cx="8229600" cy="147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 the same as for standard deviation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 dirty="0" smtClean="0">
                <a:solidFill>
                  <a:srgbClr val="000000"/>
                </a:solidFill>
              </a:rPr>
              <a:t>Take the </a:t>
            </a:r>
            <a:r>
              <a:rPr lang="en-US" sz="3200" i="1" dirty="0" smtClean="0">
                <a:solidFill>
                  <a:srgbClr val="FF0000"/>
                </a:solidFill>
              </a:rPr>
              <a:t>sum of the squared residuals</a:t>
            </a:r>
            <a:endParaRPr kumimoji="0" lang="en-US" sz="3200" b="0" i="1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</a:t>
            </a:r>
            <a:r>
              <a:rPr lang="en-US" b="1" baseline="-25000" dirty="0" smtClean="0"/>
              <a:t>M </a:t>
            </a:r>
            <a:r>
              <a:rPr lang="en-US" dirty="0" smtClean="0"/>
              <a:t>(model sums of squares)</a:t>
            </a:r>
            <a:endParaRPr lang="en-US" dirty="0"/>
          </a:p>
        </p:txBody>
      </p:sp>
      <p:grpSp>
        <p:nvGrpSpPr>
          <p:cNvPr id="3" name="Group 3"/>
          <p:cNvGrpSpPr/>
          <p:nvPr/>
        </p:nvGrpSpPr>
        <p:grpSpPr>
          <a:xfrm>
            <a:off x="457200" y="1618904"/>
            <a:ext cx="2766043" cy="2394225"/>
            <a:chOff x="5904004" y="1603710"/>
            <a:chExt cx="2540655" cy="2151096"/>
          </a:xfrm>
        </p:grpSpPr>
        <p:grpSp>
          <p:nvGrpSpPr>
            <p:cNvPr id="4" name="Group 29"/>
            <p:cNvGrpSpPr/>
            <p:nvPr/>
          </p:nvGrpSpPr>
          <p:grpSpPr>
            <a:xfrm>
              <a:off x="5904004" y="1603710"/>
              <a:ext cx="2540655" cy="2151096"/>
              <a:chOff x="609601" y="152177"/>
              <a:chExt cx="8380416" cy="6019991"/>
            </a:xfrm>
          </p:grpSpPr>
          <p:grpSp>
            <p:nvGrpSpPr>
              <p:cNvPr id="5" name="Group 2"/>
              <p:cNvGrpSpPr/>
              <p:nvPr/>
            </p:nvGrpSpPr>
            <p:grpSpPr>
              <a:xfrm>
                <a:off x="609601" y="152177"/>
                <a:ext cx="8380416" cy="6019991"/>
                <a:chOff x="4189413" y="1676401"/>
                <a:chExt cx="4800603" cy="4496588"/>
              </a:xfrm>
            </p:grpSpPr>
            <p:cxnSp>
              <p:nvCxnSpPr>
                <p:cNvPr id="14" name="Straight Arrow Connector 13"/>
                <p:cNvCxnSpPr/>
                <p:nvPr/>
              </p:nvCxnSpPr>
              <p:spPr>
                <a:xfrm>
                  <a:off x="4189413" y="5258589"/>
                  <a:ext cx="4800603" cy="1588"/>
                </a:xfrm>
                <a:prstGeom prst="straightConnector1">
                  <a:avLst/>
                </a:prstGeom>
                <a:ln w="50800">
                  <a:solidFill>
                    <a:srgbClr val="FF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4"/>
                <p:cNvCxnSpPr/>
                <p:nvPr/>
              </p:nvCxnSpPr>
              <p:spPr>
                <a:xfrm rot="5400000" flipH="1" flipV="1">
                  <a:off x="2857507" y="3923507"/>
                  <a:ext cx="4496588" cy="2376"/>
                </a:xfrm>
                <a:prstGeom prst="straightConnector1">
                  <a:avLst/>
                </a:prstGeom>
                <a:ln w="50800">
                  <a:solidFill>
                    <a:srgbClr val="FF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5"/>
                <p:cNvCxnSpPr/>
                <p:nvPr/>
              </p:nvCxnSpPr>
              <p:spPr>
                <a:xfrm rot="5400000" flipH="1" flipV="1">
                  <a:off x="5450294" y="5220100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6"/>
                <p:cNvCxnSpPr/>
                <p:nvPr/>
              </p:nvCxnSpPr>
              <p:spPr>
                <a:xfrm rot="5400000" flipH="1" flipV="1">
                  <a:off x="5905900" y="5217712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7"/>
                <p:cNvCxnSpPr/>
                <p:nvPr/>
              </p:nvCxnSpPr>
              <p:spPr>
                <a:xfrm rot="5400000" flipH="1" flipV="1">
                  <a:off x="6363100" y="5217712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8"/>
                <p:cNvCxnSpPr/>
                <p:nvPr/>
              </p:nvCxnSpPr>
              <p:spPr>
                <a:xfrm rot="5400000" flipH="1" flipV="1">
                  <a:off x="6820300" y="5217712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9"/>
                <p:cNvCxnSpPr/>
                <p:nvPr/>
              </p:nvCxnSpPr>
              <p:spPr>
                <a:xfrm rot="5400000" flipH="1" flipV="1">
                  <a:off x="7277500" y="5217712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10"/>
                <p:cNvCxnSpPr/>
                <p:nvPr/>
              </p:nvCxnSpPr>
              <p:spPr>
                <a:xfrm rot="5400000" flipH="1" flipV="1">
                  <a:off x="7734699" y="5217712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11"/>
                <p:cNvCxnSpPr/>
                <p:nvPr/>
              </p:nvCxnSpPr>
              <p:spPr>
                <a:xfrm>
                  <a:off x="4954589" y="4800600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12"/>
                <p:cNvCxnSpPr/>
                <p:nvPr/>
              </p:nvCxnSpPr>
              <p:spPr>
                <a:xfrm>
                  <a:off x="4953000" y="4343400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13"/>
                <p:cNvCxnSpPr/>
                <p:nvPr/>
              </p:nvCxnSpPr>
              <p:spPr>
                <a:xfrm>
                  <a:off x="4953000" y="3886200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14"/>
                <p:cNvCxnSpPr/>
                <p:nvPr/>
              </p:nvCxnSpPr>
              <p:spPr>
                <a:xfrm>
                  <a:off x="4953000" y="3429000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15"/>
                <p:cNvCxnSpPr/>
                <p:nvPr/>
              </p:nvCxnSpPr>
              <p:spPr>
                <a:xfrm>
                  <a:off x="4953000" y="2971800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16"/>
                <p:cNvCxnSpPr/>
                <p:nvPr/>
              </p:nvCxnSpPr>
              <p:spPr>
                <a:xfrm>
                  <a:off x="4953000" y="2511413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17"/>
                <p:cNvCxnSpPr/>
                <p:nvPr/>
              </p:nvCxnSpPr>
              <p:spPr>
                <a:xfrm>
                  <a:off x="4953000" y="2054213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18"/>
                <p:cNvCxnSpPr/>
                <p:nvPr/>
              </p:nvCxnSpPr>
              <p:spPr>
                <a:xfrm>
                  <a:off x="4953000" y="5711813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19"/>
                <p:cNvCxnSpPr/>
                <p:nvPr/>
              </p:nvCxnSpPr>
              <p:spPr>
                <a:xfrm>
                  <a:off x="4953000" y="6169013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20"/>
                <p:cNvCxnSpPr/>
                <p:nvPr/>
              </p:nvCxnSpPr>
              <p:spPr>
                <a:xfrm rot="5400000" flipH="1" flipV="1">
                  <a:off x="4535888" y="5217712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23"/>
              <p:cNvGrpSpPr/>
              <p:nvPr/>
            </p:nvGrpSpPr>
            <p:grpSpPr>
              <a:xfrm>
                <a:off x="3733800" y="533400"/>
                <a:ext cx="3276600" cy="3886199"/>
                <a:chOff x="3733800" y="533400"/>
                <a:chExt cx="3276600" cy="3886199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3733800" y="2971801"/>
                  <a:ext cx="228600" cy="228599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  <a:effectLst/>
                <a:scene3d>
                  <a:camera prst="orthographicFront"/>
                  <a:lightRig rig="flood" dir="t"/>
                </a:scene3d>
                <a:sp3d prstMaterial="matte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5257800" y="3657601"/>
                  <a:ext cx="228600" cy="228599"/>
                </a:xfrm>
                <a:prstGeom prst="ellipse">
                  <a:avLst/>
                </a:prstGeom>
                <a:solidFill>
                  <a:schemeClr val="accent4"/>
                </a:solidFill>
                <a:effectLst/>
                <a:scene3d>
                  <a:camera prst="orthographicFront"/>
                  <a:lightRig rig="flood" dir="t"/>
                </a:scene3d>
                <a:sp3d prstMaterial="matte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4495800" y="4191000"/>
                  <a:ext cx="228600" cy="228599"/>
                </a:xfrm>
                <a:prstGeom prst="ellipse">
                  <a:avLst/>
                </a:prstGeom>
                <a:solidFill>
                  <a:schemeClr val="accent4"/>
                </a:solidFill>
                <a:effectLst/>
                <a:scene3d>
                  <a:camera prst="orthographicFront"/>
                  <a:lightRig rig="flood" dir="t"/>
                </a:scene3d>
                <a:sp3d prstMaterial="matte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6096000" y="2438401"/>
                  <a:ext cx="228600" cy="228599"/>
                </a:xfrm>
                <a:prstGeom prst="ellipse">
                  <a:avLst/>
                </a:prstGeom>
                <a:solidFill>
                  <a:schemeClr val="accent4"/>
                </a:solidFill>
                <a:effectLst/>
                <a:scene3d>
                  <a:camera prst="orthographicFront"/>
                  <a:lightRig rig="flood" dir="t"/>
                </a:scene3d>
                <a:sp3d prstMaterial="matte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6781800" y="533400"/>
                  <a:ext cx="228600" cy="228599"/>
                </a:xfrm>
                <a:prstGeom prst="ellipse">
                  <a:avLst/>
                </a:prstGeom>
                <a:solidFill>
                  <a:schemeClr val="accent4"/>
                </a:solidFill>
                <a:effectLst/>
                <a:scene3d>
                  <a:camera prst="orthographicFront"/>
                  <a:lightRig rig="flood" dir="t"/>
                </a:scene3d>
                <a:sp3d prstMaterial="matte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6" name="Straight Connector 5"/>
            <p:cNvCxnSpPr/>
            <p:nvPr/>
          </p:nvCxnSpPr>
          <p:spPr>
            <a:xfrm flipV="1">
              <a:off x="6389621" y="1867626"/>
              <a:ext cx="1763779" cy="13075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175244" y="4163280"/>
            <a:ext cx="434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b="1" dirty="0" smtClean="0"/>
              <a:t>SS</a:t>
            </a:r>
            <a:r>
              <a:rPr lang="en-US" b="1" baseline="-25000" dirty="0" smtClean="0"/>
              <a:t>M</a:t>
            </a:r>
            <a:endParaRPr lang="en-US" dirty="0" smtClean="0"/>
          </a:p>
          <a:p>
            <a:pPr marL="0" lvl="1"/>
            <a:r>
              <a:rPr lang="en-US" dirty="0" smtClean="0"/>
              <a:t>	= combined squared distance of all the data points from the line representing the model </a:t>
            </a:r>
            <a:r>
              <a:rPr lang="en-US" i="1" dirty="0" smtClean="0"/>
              <a:t>Y</a:t>
            </a:r>
            <a:r>
              <a:rPr lang="en-US" i="1" baseline="-25000" dirty="0" smtClean="0"/>
              <a:t>i</a:t>
            </a:r>
            <a:r>
              <a:rPr lang="en-US" i="1" dirty="0" smtClean="0"/>
              <a:t> = b</a:t>
            </a:r>
            <a:r>
              <a:rPr lang="en-US" i="1" baseline="-25000" dirty="0" smtClean="0"/>
              <a:t>0</a:t>
            </a:r>
            <a:r>
              <a:rPr lang="en-US" i="1" dirty="0" smtClean="0"/>
              <a:t>+b</a:t>
            </a:r>
            <a:r>
              <a:rPr lang="en-US" i="1" baseline="-25000" dirty="0" smtClean="0"/>
              <a:t>1</a:t>
            </a:r>
            <a:r>
              <a:rPr lang="en-US" i="1" dirty="0" smtClean="0"/>
              <a:t>X</a:t>
            </a:r>
            <a:r>
              <a:rPr lang="en-US" i="1" baseline="-25000" dirty="0" smtClean="0"/>
              <a:t>i</a:t>
            </a:r>
            <a:r>
              <a:rPr lang="en-US" i="1" dirty="0" smtClean="0"/>
              <a:t> +</a:t>
            </a:r>
            <a:r>
              <a:rPr lang="en-US" i="1" dirty="0" err="1" smtClean="0"/>
              <a:t>ε</a:t>
            </a:r>
            <a:endParaRPr lang="en-US" i="1" dirty="0" smtClean="0"/>
          </a:p>
          <a:p>
            <a:pPr marL="0" lvl="1"/>
            <a:r>
              <a:rPr lang="en-US" i="1" baseline="-25000" dirty="0" err="1" smtClean="0"/>
              <a:t>i</a:t>
            </a:r>
            <a:r>
              <a:rPr lang="en-US" i="1" dirty="0" smtClean="0"/>
              <a:t>= </a:t>
            </a:r>
            <a:r>
              <a:rPr lang="en-US" dirty="0" smtClean="0"/>
              <a:t>combined error of all the data points considering the influence of the predictor</a:t>
            </a:r>
          </a:p>
          <a:p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18644" y="2528163"/>
            <a:ext cx="4320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b="1" dirty="0" smtClean="0"/>
              <a:t>A measure of how good the model is</a:t>
            </a:r>
          </a:p>
          <a:p>
            <a:pPr>
              <a:buFontTx/>
              <a:buChar char="-"/>
            </a:pPr>
            <a:r>
              <a:rPr lang="en-US" b="1" dirty="0" smtClean="0"/>
              <a:t>But what does good mean?</a:t>
            </a:r>
          </a:p>
          <a:p>
            <a:pPr>
              <a:buFontTx/>
              <a:buChar char="-"/>
            </a:pPr>
            <a:r>
              <a:rPr lang="en-US" b="1" dirty="0" smtClean="0"/>
              <a:t>Good relative to what?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2"/>
          <p:cNvGrpSpPr/>
          <p:nvPr/>
        </p:nvGrpSpPr>
        <p:grpSpPr>
          <a:xfrm>
            <a:off x="1447801" y="152401"/>
            <a:ext cx="6781799" cy="4894050"/>
            <a:chOff x="609601" y="152400"/>
            <a:chExt cx="8380416" cy="6020589"/>
          </a:xfrm>
        </p:grpSpPr>
        <p:grpSp>
          <p:nvGrpSpPr>
            <p:cNvPr id="3" name="Group 3"/>
            <p:cNvGrpSpPr/>
            <p:nvPr/>
          </p:nvGrpSpPr>
          <p:grpSpPr>
            <a:xfrm>
              <a:off x="609601" y="152400"/>
              <a:ext cx="8380416" cy="6020589"/>
              <a:chOff x="4189413" y="1676401"/>
              <a:chExt cx="4800603" cy="4496588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>
                <a:off x="4189413" y="5258589"/>
                <a:ext cx="4800603" cy="1588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rot="5400000" flipH="1" flipV="1">
                <a:off x="2857507" y="3923507"/>
                <a:ext cx="4496588" cy="2376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5400000" flipH="1" flipV="1">
                <a:off x="5450294" y="5220100"/>
                <a:ext cx="226212" cy="15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5400000" flipH="1" flipV="1">
                <a:off x="5905900" y="5217712"/>
                <a:ext cx="226212" cy="15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5400000" flipH="1" flipV="1">
                <a:off x="6363100" y="5217712"/>
                <a:ext cx="226212" cy="15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rot="5400000" flipH="1" flipV="1">
                <a:off x="6820300" y="5217712"/>
                <a:ext cx="226212" cy="15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5400000" flipH="1" flipV="1">
                <a:off x="7277500" y="5217712"/>
                <a:ext cx="226212" cy="15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5400000" flipH="1" flipV="1">
                <a:off x="7734699" y="5217712"/>
                <a:ext cx="226212" cy="15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4954589" y="4800600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4953000" y="4343400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953000" y="3886200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953000" y="3429000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4953000" y="2971800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4953000" y="2511413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4953000" y="2054213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953000" y="5711813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953000" y="6169013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rot="5400000" flipH="1" flipV="1">
                <a:off x="4535888" y="5217712"/>
                <a:ext cx="226212" cy="15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24"/>
            <p:cNvGrpSpPr/>
            <p:nvPr/>
          </p:nvGrpSpPr>
          <p:grpSpPr>
            <a:xfrm>
              <a:off x="3733800" y="533400"/>
              <a:ext cx="3276600" cy="3886199"/>
              <a:chOff x="3733800" y="533400"/>
              <a:chExt cx="3276600" cy="3886199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3733800" y="2971801"/>
                <a:ext cx="228600" cy="228599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/>
              <a:scene3d>
                <a:camera prst="orthographicFront"/>
                <a:lightRig rig="flood" dir="t"/>
              </a:scene3d>
              <a:sp3d prstMaterial="matte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5257799" y="3767146"/>
                <a:ext cx="228600" cy="228599"/>
              </a:xfrm>
              <a:prstGeom prst="ellipse">
                <a:avLst/>
              </a:prstGeom>
              <a:solidFill>
                <a:schemeClr val="accent4"/>
              </a:solidFill>
              <a:effectLst/>
              <a:scene3d>
                <a:camera prst="orthographicFront"/>
                <a:lightRig rig="flood" dir="t"/>
              </a:scene3d>
              <a:sp3d prstMaterial="matte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4495800" y="4191000"/>
                <a:ext cx="228600" cy="228599"/>
              </a:xfrm>
              <a:prstGeom prst="ellipse">
                <a:avLst/>
              </a:prstGeom>
              <a:solidFill>
                <a:schemeClr val="accent4"/>
              </a:solidFill>
              <a:effectLst/>
              <a:scene3d>
                <a:camera prst="orthographicFront"/>
                <a:lightRig rig="flood" dir="t"/>
              </a:scene3d>
              <a:sp3d prstMaterial="matte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6096000" y="2438401"/>
                <a:ext cx="228600" cy="228599"/>
              </a:xfrm>
              <a:prstGeom prst="ellipse">
                <a:avLst/>
              </a:prstGeom>
              <a:solidFill>
                <a:schemeClr val="accent4"/>
              </a:solidFill>
              <a:effectLst/>
              <a:scene3d>
                <a:camera prst="orthographicFront"/>
                <a:lightRig rig="flood" dir="t"/>
              </a:scene3d>
              <a:sp3d prstMaterial="matte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781800" y="533400"/>
                <a:ext cx="228600" cy="228599"/>
              </a:xfrm>
              <a:prstGeom prst="ellipse">
                <a:avLst/>
              </a:prstGeom>
              <a:solidFill>
                <a:schemeClr val="accent4"/>
              </a:solidFill>
              <a:effectLst/>
              <a:scene3d>
                <a:camera prst="orthographicFront"/>
                <a:lightRig rig="flood" dir="t"/>
              </a:scene3d>
              <a:sp3d prstMaterial="matte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2" name="Straight Connector 31"/>
            <p:cNvCxnSpPr/>
            <p:nvPr/>
          </p:nvCxnSpPr>
          <p:spPr>
            <a:xfrm flipV="1">
              <a:off x="2211415" y="969664"/>
              <a:ext cx="5637185" cy="3449935"/>
            </a:xfrm>
            <a:prstGeom prst="line">
              <a:avLst/>
            </a:prstGeom>
            <a:ln w="508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/>
          <p:cNvSpPr/>
          <p:nvPr/>
        </p:nvSpPr>
        <p:spPr>
          <a:xfrm>
            <a:off x="228600" y="5029200"/>
            <a:ext cx="8686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Tx/>
              <a:buChar char="-"/>
            </a:pPr>
            <a:r>
              <a:rPr lang="en-US" sz="2400" dirty="0" smtClean="0"/>
              <a:t>Linear models can be better or worse fits to the data</a:t>
            </a:r>
          </a:p>
          <a:p>
            <a:pPr lvl="1">
              <a:buFontTx/>
              <a:buChar char="-"/>
            </a:pPr>
            <a:r>
              <a:rPr lang="en-US" sz="2400" dirty="0" smtClean="0"/>
              <a:t>The best model is the one with the lowest error term simultaneously for each data point</a:t>
            </a:r>
          </a:p>
          <a:p>
            <a:pPr lvl="1">
              <a:buFontTx/>
              <a:buChar char="-"/>
            </a:pPr>
            <a:r>
              <a:rPr lang="en-US" sz="2400" i="1" dirty="0" smtClean="0">
                <a:solidFill>
                  <a:srgbClr val="FF0000"/>
                </a:solidFill>
              </a:rPr>
              <a:t>Line of best fit, regression line, least squared line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2744059" y="2010658"/>
            <a:ext cx="4561857" cy="1265942"/>
          </a:xfrm>
          <a:prstGeom prst="line">
            <a:avLst/>
          </a:prstGeom>
          <a:ln w="3810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2744059" y="1562303"/>
            <a:ext cx="4561857" cy="600755"/>
          </a:xfrm>
          <a:prstGeom prst="line">
            <a:avLst/>
          </a:prstGeom>
          <a:ln w="3810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2744059" y="563609"/>
            <a:ext cx="4190141" cy="3984371"/>
          </a:xfrm>
          <a:prstGeom prst="line">
            <a:avLst/>
          </a:prstGeom>
          <a:ln w="3810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2"/>
          <p:cNvGrpSpPr/>
          <p:nvPr/>
        </p:nvGrpSpPr>
        <p:grpSpPr>
          <a:xfrm>
            <a:off x="1447801" y="152401"/>
            <a:ext cx="6781799" cy="4894050"/>
            <a:chOff x="609601" y="152400"/>
            <a:chExt cx="8380416" cy="6020589"/>
          </a:xfrm>
        </p:grpSpPr>
        <p:grpSp>
          <p:nvGrpSpPr>
            <p:cNvPr id="3" name="Group 3"/>
            <p:cNvGrpSpPr/>
            <p:nvPr/>
          </p:nvGrpSpPr>
          <p:grpSpPr>
            <a:xfrm>
              <a:off x="609601" y="152400"/>
              <a:ext cx="8380416" cy="6020589"/>
              <a:chOff x="4189413" y="1676401"/>
              <a:chExt cx="4800603" cy="4496588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>
                <a:off x="4189413" y="5258589"/>
                <a:ext cx="4800603" cy="1588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rot="5400000" flipH="1" flipV="1">
                <a:off x="2857507" y="3923507"/>
                <a:ext cx="4496588" cy="2376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5400000" flipH="1" flipV="1">
                <a:off x="5450294" y="5220100"/>
                <a:ext cx="226212" cy="15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5400000" flipH="1" flipV="1">
                <a:off x="5905900" y="5217712"/>
                <a:ext cx="226212" cy="15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5400000" flipH="1" flipV="1">
                <a:off x="6363100" y="5217712"/>
                <a:ext cx="226212" cy="15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rot="5400000" flipH="1" flipV="1">
                <a:off x="6820300" y="5217712"/>
                <a:ext cx="226212" cy="15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5400000" flipH="1" flipV="1">
                <a:off x="7277500" y="5217712"/>
                <a:ext cx="226212" cy="15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5400000" flipH="1" flipV="1">
                <a:off x="7734699" y="5217712"/>
                <a:ext cx="226212" cy="15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4954589" y="4800600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4953000" y="4343400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953000" y="3886200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953000" y="3429000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4953000" y="2971800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4953000" y="2511413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4953000" y="2054213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953000" y="5711813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953000" y="6169013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rot="5400000" flipH="1" flipV="1">
                <a:off x="4535888" y="5217712"/>
                <a:ext cx="226212" cy="15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24"/>
            <p:cNvGrpSpPr/>
            <p:nvPr/>
          </p:nvGrpSpPr>
          <p:grpSpPr>
            <a:xfrm>
              <a:off x="3733800" y="533400"/>
              <a:ext cx="3276600" cy="3886199"/>
              <a:chOff x="3733800" y="533400"/>
              <a:chExt cx="3276600" cy="3886199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3733800" y="2971801"/>
                <a:ext cx="228600" cy="228599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/>
              <a:scene3d>
                <a:camera prst="orthographicFront"/>
                <a:lightRig rig="flood" dir="t"/>
              </a:scene3d>
              <a:sp3d prstMaterial="matte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5257799" y="3767146"/>
                <a:ext cx="228600" cy="228599"/>
              </a:xfrm>
              <a:prstGeom prst="ellipse">
                <a:avLst/>
              </a:prstGeom>
              <a:solidFill>
                <a:schemeClr val="accent4"/>
              </a:solidFill>
              <a:effectLst/>
              <a:scene3d>
                <a:camera prst="orthographicFront"/>
                <a:lightRig rig="flood" dir="t"/>
              </a:scene3d>
              <a:sp3d prstMaterial="matte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4495800" y="4191000"/>
                <a:ext cx="228600" cy="228599"/>
              </a:xfrm>
              <a:prstGeom prst="ellipse">
                <a:avLst/>
              </a:prstGeom>
              <a:solidFill>
                <a:schemeClr val="accent4"/>
              </a:solidFill>
              <a:effectLst/>
              <a:scene3d>
                <a:camera prst="orthographicFront"/>
                <a:lightRig rig="flood" dir="t"/>
              </a:scene3d>
              <a:sp3d prstMaterial="matte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6096000" y="2438401"/>
                <a:ext cx="228600" cy="228599"/>
              </a:xfrm>
              <a:prstGeom prst="ellipse">
                <a:avLst/>
              </a:prstGeom>
              <a:solidFill>
                <a:schemeClr val="accent4"/>
              </a:solidFill>
              <a:effectLst/>
              <a:scene3d>
                <a:camera prst="orthographicFront"/>
                <a:lightRig rig="flood" dir="t"/>
              </a:scene3d>
              <a:sp3d prstMaterial="matte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781800" y="533400"/>
                <a:ext cx="228600" cy="228599"/>
              </a:xfrm>
              <a:prstGeom prst="ellipse">
                <a:avLst/>
              </a:prstGeom>
              <a:solidFill>
                <a:schemeClr val="accent4"/>
              </a:solidFill>
              <a:effectLst/>
              <a:scene3d>
                <a:camera prst="orthographicFront"/>
                <a:lightRig rig="flood" dir="t"/>
              </a:scene3d>
              <a:sp3d prstMaterial="matte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2" name="Straight Connector 31"/>
            <p:cNvCxnSpPr/>
            <p:nvPr/>
          </p:nvCxnSpPr>
          <p:spPr>
            <a:xfrm flipV="1">
              <a:off x="2211415" y="969664"/>
              <a:ext cx="5637185" cy="3449935"/>
            </a:xfrm>
            <a:prstGeom prst="line">
              <a:avLst/>
            </a:prstGeom>
            <a:ln w="508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/>
          <p:cNvSpPr/>
          <p:nvPr/>
        </p:nvSpPr>
        <p:spPr>
          <a:xfrm>
            <a:off x="228600" y="5373469"/>
            <a:ext cx="8610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3600" dirty="0" smtClean="0"/>
              <a:t>So how do we quantify the fit of a linear model???</a:t>
            </a:r>
            <a:endParaRPr lang="en-US" sz="3600" i="1" dirty="0" smtClean="0">
              <a:solidFill>
                <a:srgbClr val="FF0000"/>
              </a:solidFill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2744059" y="2010658"/>
            <a:ext cx="4561857" cy="1265942"/>
          </a:xfrm>
          <a:prstGeom prst="line">
            <a:avLst/>
          </a:prstGeom>
          <a:ln w="3810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2744059" y="1562303"/>
            <a:ext cx="4561857" cy="600755"/>
          </a:xfrm>
          <a:prstGeom prst="line">
            <a:avLst/>
          </a:prstGeom>
          <a:ln w="3810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2744059" y="563609"/>
            <a:ext cx="4190141" cy="3984371"/>
          </a:xfrm>
          <a:prstGeom prst="line">
            <a:avLst/>
          </a:prstGeom>
          <a:ln w="3810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2"/>
          <p:cNvGrpSpPr/>
          <p:nvPr/>
        </p:nvGrpSpPr>
        <p:grpSpPr>
          <a:xfrm>
            <a:off x="1447801" y="152401"/>
            <a:ext cx="6781799" cy="4894050"/>
            <a:chOff x="609601" y="152400"/>
            <a:chExt cx="8380416" cy="6020589"/>
          </a:xfrm>
        </p:grpSpPr>
        <p:grpSp>
          <p:nvGrpSpPr>
            <p:cNvPr id="3" name="Group 3"/>
            <p:cNvGrpSpPr/>
            <p:nvPr/>
          </p:nvGrpSpPr>
          <p:grpSpPr>
            <a:xfrm>
              <a:off x="609601" y="152400"/>
              <a:ext cx="8380416" cy="6020589"/>
              <a:chOff x="4189413" y="1676401"/>
              <a:chExt cx="4800603" cy="4496588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>
                <a:off x="4189413" y="5258589"/>
                <a:ext cx="4800603" cy="1588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rot="5400000" flipH="1" flipV="1">
                <a:off x="2857507" y="3923507"/>
                <a:ext cx="4496588" cy="2376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5400000" flipH="1" flipV="1">
                <a:off x="5450294" y="5220100"/>
                <a:ext cx="226212" cy="15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5400000" flipH="1" flipV="1">
                <a:off x="5905900" y="5217712"/>
                <a:ext cx="226212" cy="15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5400000" flipH="1" flipV="1">
                <a:off x="6363100" y="5217712"/>
                <a:ext cx="226212" cy="15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rot="5400000" flipH="1" flipV="1">
                <a:off x="6820300" y="5217712"/>
                <a:ext cx="226212" cy="15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5400000" flipH="1" flipV="1">
                <a:off x="7277500" y="5217712"/>
                <a:ext cx="226212" cy="15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5400000" flipH="1" flipV="1">
                <a:off x="7734699" y="5217712"/>
                <a:ext cx="226212" cy="15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4954589" y="4800600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4953000" y="4343400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953000" y="3886200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953000" y="3429000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4953000" y="2971800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4953000" y="2511413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4953000" y="2054213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953000" y="5711813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953000" y="6169013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rot="5400000" flipH="1" flipV="1">
                <a:off x="4535888" y="5217712"/>
                <a:ext cx="226212" cy="15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24"/>
            <p:cNvGrpSpPr/>
            <p:nvPr/>
          </p:nvGrpSpPr>
          <p:grpSpPr>
            <a:xfrm>
              <a:off x="3733800" y="533400"/>
              <a:ext cx="3276600" cy="3886199"/>
              <a:chOff x="3733800" y="533400"/>
              <a:chExt cx="3276600" cy="3886199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3733800" y="2971801"/>
                <a:ext cx="228600" cy="228599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/>
              <a:scene3d>
                <a:camera prst="orthographicFront"/>
                <a:lightRig rig="flood" dir="t"/>
              </a:scene3d>
              <a:sp3d prstMaterial="matte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5257799" y="3767146"/>
                <a:ext cx="228600" cy="228599"/>
              </a:xfrm>
              <a:prstGeom prst="ellipse">
                <a:avLst/>
              </a:prstGeom>
              <a:solidFill>
                <a:schemeClr val="accent4"/>
              </a:solidFill>
              <a:effectLst/>
              <a:scene3d>
                <a:camera prst="orthographicFront"/>
                <a:lightRig rig="flood" dir="t"/>
              </a:scene3d>
              <a:sp3d prstMaterial="matte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4495800" y="4191000"/>
                <a:ext cx="228600" cy="228599"/>
              </a:xfrm>
              <a:prstGeom prst="ellipse">
                <a:avLst/>
              </a:prstGeom>
              <a:solidFill>
                <a:schemeClr val="accent4"/>
              </a:solidFill>
              <a:effectLst/>
              <a:scene3d>
                <a:camera prst="orthographicFront"/>
                <a:lightRig rig="flood" dir="t"/>
              </a:scene3d>
              <a:sp3d prstMaterial="matte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6096000" y="2438401"/>
                <a:ext cx="228600" cy="228599"/>
              </a:xfrm>
              <a:prstGeom prst="ellipse">
                <a:avLst/>
              </a:prstGeom>
              <a:solidFill>
                <a:schemeClr val="accent4"/>
              </a:solidFill>
              <a:effectLst/>
              <a:scene3d>
                <a:camera prst="orthographicFront"/>
                <a:lightRig rig="flood" dir="t"/>
              </a:scene3d>
              <a:sp3d prstMaterial="matte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781800" y="533400"/>
                <a:ext cx="228600" cy="228599"/>
              </a:xfrm>
              <a:prstGeom prst="ellipse">
                <a:avLst/>
              </a:prstGeom>
              <a:solidFill>
                <a:schemeClr val="accent4"/>
              </a:solidFill>
              <a:effectLst/>
              <a:scene3d>
                <a:camera prst="orthographicFront"/>
                <a:lightRig rig="flood" dir="t"/>
              </a:scene3d>
              <a:sp3d prstMaterial="matte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2" name="Straight Connector 31"/>
            <p:cNvCxnSpPr/>
            <p:nvPr/>
          </p:nvCxnSpPr>
          <p:spPr>
            <a:xfrm flipV="1">
              <a:off x="2211415" y="969664"/>
              <a:ext cx="5637185" cy="3449935"/>
            </a:xfrm>
            <a:prstGeom prst="line">
              <a:avLst/>
            </a:prstGeom>
            <a:ln w="508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/>
          <p:cNvSpPr/>
          <p:nvPr/>
        </p:nvSpPr>
        <p:spPr>
          <a:xfrm>
            <a:off x="228600" y="5373469"/>
            <a:ext cx="8610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2800" dirty="0" smtClean="0"/>
              <a:t>We ask how much of the total variance (i.e. variability of outcome around its own mean) can be explained by the model </a:t>
            </a:r>
            <a:endParaRPr lang="en-US" sz="2800" i="1" dirty="0" smtClean="0">
              <a:solidFill>
                <a:srgbClr val="FF0000"/>
              </a:solidFill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2744059" y="2010658"/>
            <a:ext cx="4561857" cy="1265942"/>
          </a:xfrm>
          <a:prstGeom prst="line">
            <a:avLst/>
          </a:prstGeom>
          <a:ln w="3810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2744059" y="1562303"/>
            <a:ext cx="4561857" cy="600755"/>
          </a:xfrm>
          <a:prstGeom prst="line">
            <a:avLst/>
          </a:prstGeom>
          <a:ln w="3810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2744059" y="563609"/>
            <a:ext cx="4190141" cy="3984371"/>
          </a:xfrm>
          <a:prstGeom prst="line">
            <a:avLst/>
          </a:prstGeom>
          <a:ln w="3810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Perception in autism</a:t>
            </a:r>
          </a:p>
          <a:p>
            <a:pPr lvl="1"/>
            <a:r>
              <a:rPr lang="en-US" dirty="0" smtClean="0"/>
              <a:t>Higher rate of absolute pitch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Enhanced visual processing of local features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Resistance to illusions</a:t>
            </a:r>
          </a:p>
          <a:p>
            <a:pPr lvl="1"/>
            <a:endParaRPr lang="en-US" b="1" i="1" dirty="0" smtClean="0"/>
          </a:p>
          <a:p>
            <a:pPr lvl="1"/>
            <a:r>
              <a:rPr lang="en-US" b="1" i="1" dirty="0" smtClean="0">
                <a:solidFill>
                  <a:schemeClr val="bg1"/>
                </a:solidFill>
              </a:rPr>
              <a:t>Enhanced visual search</a:t>
            </a:r>
            <a:endParaRPr lang="en-US" b="1" i="1" dirty="0">
              <a:solidFill>
                <a:schemeClr val="bg1"/>
              </a:solidFill>
            </a:endParaRPr>
          </a:p>
        </p:txBody>
      </p:sp>
      <p:pic>
        <p:nvPicPr>
          <p:cNvPr id="234498" name="Picture 2" descr="http://musicpsychology.co.uk/wp-content/uploads/2012/11/Musi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1785926"/>
            <a:ext cx="1679217" cy="15112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801147" y="771305"/>
            <a:ext cx="2766043" cy="2394225"/>
            <a:chOff x="5904004" y="1603710"/>
            <a:chExt cx="2540655" cy="2151096"/>
          </a:xfrm>
        </p:grpSpPr>
        <p:grpSp>
          <p:nvGrpSpPr>
            <p:cNvPr id="3" name="Group 29"/>
            <p:cNvGrpSpPr/>
            <p:nvPr/>
          </p:nvGrpSpPr>
          <p:grpSpPr>
            <a:xfrm>
              <a:off x="5904004" y="1603710"/>
              <a:ext cx="2540655" cy="2151096"/>
              <a:chOff x="609601" y="152177"/>
              <a:chExt cx="8380416" cy="6019991"/>
            </a:xfrm>
          </p:grpSpPr>
          <p:grpSp>
            <p:nvGrpSpPr>
              <p:cNvPr id="4" name="Group 2"/>
              <p:cNvGrpSpPr/>
              <p:nvPr/>
            </p:nvGrpSpPr>
            <p:grpSpPr>
              <a:xfrm>
                <a:off x="609601" y="152177"/>
                <a:ext cx="8380416" cy="6019991"/>
                <a:chOff x="4189413" y="1676401"/>
                <a:chExt cx="4800603" cy="4496588"/>
              </a:xfrm>
            </p:grpSpPr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4189413" y="5258589"/>
                  <a:ext cx="4800603" cy="1588"/>
                </a:xfrm>
                <a:prstGeom prst="straightConnector1">
                  <a:avLst/>
                </a:prstGeom>
                <a:ln w="50800">
                  <a:solidFill>
                    <a:srgbClr val="FF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4"/>
                <p:cNvCxnSpPr/>
                <p:nvPr/>
              </p:nvCxnSpPr>
              <p:spPr>
                <a:xfrm rot="5400000" flipH="1" flipV="1">
                  <a:off x="2857507" y="3923507"/>
                  <a:ext cx="4496588" cy="2376"/>
                </a:xfrm>
                <a:prstGeom prst="straightConnector1">
                  <a:avLst/>
                </a:prstGeom>
                <a:ln w="50800">
                  <a:solidFill>
                    <a:srgbClr val="FF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5"/>
                <p:cNvCxnSpPr/>
                <p:nvPr/>
              </p:nvCxnSpPr>
              <p:spPr>
                <a:xfrm rot="5400000" flipH="1" flipV="1">
                  <a:off x="5450294" y="5220100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6"/>
                <p:cNvCxnSpPr/>
                <p:nvPr/>
              </p:nvCxnSpPr>
              <p:spPr>
                <a:xfrm rot="5400000" flipH="1" flipV="1">
                  <a:off x="5905900" y="5217712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7"/>
                <p:cNvCxnSpPr/>
                <p:nvPr/>
              </p:nvCxnSpPr>
              <p:spPr>
                <a:xfrm rot="5400000" flipH="1" flipV="1">
                  <a:off x="6363100" y="5217712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8"/>
                <p:cNvCxnSpPr/>
                <p:nvPr/>
              </p:nvCxnSpPr>
              <p:spPr>
                <a:xfrm rot="5400000" flipH="1" flipV="1">
                  <a:off x="6820300" y="5217712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9"/>
                <p:cNvCxnSpPr/>
                <p:nvPr/>
              </p:nvCxnSpPr>
              <p:spPr>
                <a:xfrm rot="5400000" flipH="1" flipV="1">
                  <a:off x="7277500" y="5217712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10"/>
                <p:cNvCxnSpPr/>
                <p:nvPr/>
              </p:nvCxnSpPr>
              <p:spPr>
                <a:xfrm rot="5400000" flipH="1" flipV="1">
                  <a:off x="7734699" y="5217712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11"/>
                <p:cNvCxnSpPr/>
                <p:nvPr/>
              </p:nvCxnSpPr>
              <p:spPr>
                <a:xfrm>
                  <a:off x="4954589" y="4800600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12"/>
                <p:cNvCxnSpPr/>
                <p:nvPr/>
              </p:nvCxnSpPr>
              <p:spPr>
                <a:xfrm>
                  <a:off x="4953000" y="4343400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13"/>
                <p:cNvCxnSpPr/>
                <p:nvPr/>
              </p:nvCxnSpPr>
              <p:spPr>
                <a:xfrm>
                  <a:off x="4953000" y="3886200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14"/>
                <p:cNvCxnSpPr/>
                <p:nvPr/>
              </p:nvCxnSpPr>
              <p:spPr>
                <a:xfrm>
                  <a:off x="4953000" y="3429000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15"/>
                <p:cNvCxnSpPr/>
                <p:nvPr/>
              </p:nvCxnSpPr>
              <p:spPr>
                <a:xfrm>
                  <a:off x="4953000" y="2971800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16"/>
                <p:cNvCxnSpPr/>
                <p:nvPr/>
              </p:nvCxnSpPr>
              <p:spPr>
                <a:xfrm>
                  <a:off x="4953000" y="2511413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17"/>
                <p:cNvCxnSpPr/>
                <p:nvPr/>
              </p:nvCxnSpPr>
              <p:spPr>
                <a:xfrm>
                  <a:off x="4953000" y="2054213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18"/>
                <p:cNvCxnSpPr/>
                <p:nvPr/>
              </p:nvCxnSpPr>
              <p:spPr>
                <a:xfrm>
                  <a:off x="4953000" y="5711813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19"/>
                <p:cNvCxnSpPr/>
                <p:nvPr/>
              </p:nvCxnSpPr>
              <p:spPr>
                <a:xfrm>
                  <a:off x="4953000" y="6169013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20"/>
                <p:cNvCxnSpPr/>
                <p:nvPr/>
              </p:nvCxnSpPr>
              <p:spPr>
                <a:xfrm rot="5400000" flipH="1" flipV="1">
                  <a:off x="4535888" y="5217712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" name="Group 23"/>
              <p:cNvGrpSpPr/>
              <p:nvPr/>
            </p:nvGrpSpPr>
            <p:grpSpPr>
              <a:xfrm>
                <a:off x="3733800" y="533400"/>
                <a:ext cx="3276600" cy="3886199"/>
                <a:chOff x="3733800" y="533400"/>
                <a:chExt cx="3276600" cy="3886199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3733800" y="2971801"/>
                  <a:ext cx="228600" cy="228599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  <a:effectLst/>
                <a:scene3d>
                  <a:camera prst="orthographicFront"/>
                  <a:lightRig rig="flood" dir="t"/>
                </a:scene3d>
                <a:sp3d prstMaterial="matte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5257800" y="3657601"/>
                  <a:ext cx="228600" cy="228599"/>
                </a:xfrm>
                <a:prstGeom prst="ellipse">
                  <a:avLst/>
                </a:prstGeom>
                <a:solidFill>
                  <a:schemeClr val="accent4"/>
                </a:solidFill>
                <a:effectLst/>
                <a:scene3d>
                  <a:camera prst="orthographicFront"/>
                  <a:lightRig rig="flood" dir="t"/>
                </a:scene3d>
                <a:sp3d prstMaterial="matte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4495800" y="4191000"/>
                  <a:ext cx="228600" cy="228599"/>
                </a:xfrm>
                <a:prstGeom prst="ellipse">
                  <a:avLst/>
                </a:prstGeom>
                <a:solidFill>
                  <a:schemeClr val="accent4"/>
                </a:solidFill>
                <a:effectLst/>
                <a:scene3d>
                  <a:camera prst="orthographicFront"/>
                  <a:lightRig rig="flood" dir="t"/>
                </a:scene3d>
                <a:sp3d prstMaterial="matte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6096000" y="2438401"/>
                  <a:ext cx="228600" cy="228599"/>
                </a:xfrm>
                <a:prstGeom prst="ellipse">
                  <a:avLst/>
                </a:prstGeom>
                <a:solidFill>
                  <a:schemeClr val="accent4"/>
                </a:solidFill>
                <a:effectLst/>
                <a:scene3d>
                  <a:camera prst="orthographicFront"/>
                  <a:lightRig rig="flood" dir="t"/>
                </a:scene3d>
                <a:sp3d prstMaterial="matte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6781800" y="533400"/>
                  <a:ext cx="228600" cy="228599"/>
                </a:xfrm>
                <a:prstGeom prst="ellipse">
                  <a:avLst/>
                </a:prstGeom>
                <a:solidFill>
                  <a:schemeClr val="accent4"/>
                </a:solidFill>
                <a:effectLst/>
                <a:scene3d>
                  <a:camera prst="orthographicFront"/>
                  <a:lightRig rig="flood" dir="t"/>
                </a:scene3d>
                <a:sp3d prstMaterial="matte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7" name="Straight Connector 6"/>
            <p:cNvCxnSpPr/>
            <p:nvPr/>
          </p:nvCxnSpPr>
          <p:spPr>
            <a:xfrm flipV="1">
              <a:off x="6389621" y="1867626"/>
              <a:ext cx="1763779" cy="13075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32"/>
          <p:cNvGrpSpPr/>
          <p:nvPr/>
        </p:nvGrpSpPr>
        <p:grpSpPr>
          <a:xfrm>
            <a:off x="5400545" y="767355"/>
            <a:ext cx="2766045" cy="2400297"/>
            <a:chOff x="5904004" y="1603710"/>
            <a:chExt cx="2540655" cy="2151096"/>
          </a:xfrm>
        </p:grpSpPr>
        <p:grpSp>
          <p:nvGrpSpPr>
            <p:cNvPr id="8" name="Group 29"/>
            <p:cNvGrpSpPr/>
            <p:nvPr/>
          </p:nvGrpSpPr>
          <p:grpSpPr>
            <a:xfrm>
              <a:off x="5904004" y="1603710"/>
              <a:ext cx="2540655" cy="2151096"/>
              <a:chOff x="609601" y="152177"/>
              <a:chExt cx="8380416" cy="6019991"/>
            </a:xfrm>
          </p:grpSpPr>
          <p:grpSp>
            <p:nvGrpSpPr>
              <p:cNvPr id="9" name="Group 2"/>
              <p:cNvGrpSpPr/>
              <p:nvPr/>
            </p:nvGrpSpPr>
            <p:grpSpPr>
              <a:xfrm>
                <a:off x="609601" y="152177"/>
                <a:ext cx="8380416" cy="6019991"/>
                <a:chOff x="4189413" y="1676401"/>
                <a:chExt cx="4800603" cy="4496588"/>
              </a:xfrm>
            </p:grpSpPr>
            <p:cxnSp>
              <p:nvCxnSpPr>
                <p:cNvPr id="43" name="Straight Arrow Connector 42"/>
                <p:cNvCxnSpPr/>
                <p:nvPr/>
              </p:nvCxnSpPr>
              <p:spPr>
                <a:xfrm>
                  <a:off x="4189413" y="5258589"/>
                  <a:ext cx="4800603" cy="1588"/>
                </a:xfrm>
                <a:prstGeom prst="straightConnector1">
                  <a:avLst/>
                </a:prstGeom>
                <a:ln w="50800">
                  <a:solidFill>
                    <a:srgbClr val="FF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"/>
                <p:cNvCxnSpPr/>
                <p:nvPr/>
              </p:nvCxnSpPr>
              <p:spPr>
                <a:xfrm rot="5400000" flipH="1" flipV="1">
                  <a:off x="2857507" y="3923507"/>
                  <a:ext cx="4496588" cy="2376"/>
                </a:xfrm>
                <a:prstGeom prst="straightConnector1">
                  <a:avLst/>
                </a:prstGeom>
                <a:ln w="50800">
                  <a:solidFill>
                    <a:srgbClr val="FF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5"/>
                <p:cNvCxnSpPr/>
                <p:nvPr/>
              </p:nvCxnSpPr>
              <p:spPr>
                <a:xfrm rot="5400000" flipH="1" flipV="1">
                  <a:off x="5450294" y="5220100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6"/>
                <p:cNvCxnSpPr/>
                <p:nvPr/>
              </p:nvCxnSpPr>
              <p:spPr>
                <a:xfrm rot="5400000" flipH="1" flipV="1">
                  <a:off x="5905900" y="5217712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7"/>
                <p:cNvCxnSpPr/>
                <p:nvPr/>
              </p:nvCxnSpPr>
              <p:spPr>
                <a:xfrm rot="5400000" flipH="1" flipV="1">
                  <a:off x="6363100" y="5217712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8"/>
                <p:cNvCxnSpPr/>
                <p:nvPr/>
              </p:nvCxnSpPr>
              <p:spPr>
                <a:xfrm rot="5400000" flipH="1" flipV="1">
                  <a:off x="6820300" y="5217712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9"/>
                <p:cNvCxnSpPr/>
                <p:nvPr/>
              </p:nvCxnSpPr>
              <p:spPr>
                <a:xfrm rot="5400000" flipH="1" flipV="1">
                  <a:off x="7277500" y="5217712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10"/>
                <p:cNvCxnSpPr/>
                <p:nvPr/>
              </p:nvCxnSpPr>
              <p:spPr>
                <a:xfrm rot="5400000" flipH="1" flipV="1">
                  <a:off x="7734699" y="5217712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11"/>
                <p:cNvCxnSpPr/>
                <p:nvPr/>
              </p:nvCxnSpPr>
              <p:spPr>
                <a:xfrm>
                  <a:off x="4954589" y="4800600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12"/>
                <p:cNvCxnSpPr/>
                <p:nvPr/>
              </p:nvCxnSpPr>
              <p:spPr>
                <a:xfrm>
                  <a:off x="4953000" y="4343400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13"/>
                <p:cNvCxnSpPr/>
                <p:nvPr/>
              </p:nvCxnSpPr>
              <p:spPr>
                <a:xfrm>
                  <a:off x="4953000" y="3886200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14"/>
                <p:cNvCxnSpPr/>
                <p:nvPr/>
              </p:nvCxnSpPr>
              <p:spPr>
                <a:xfrm>
                  <a:off x="4953000" y="3429000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15"/>
                <p:cNvCxnSpPr/>
                <p:nvPr/>
              </p:nvCxnSpPr>
              <p:spPr>
                <a:xfrm>
                  <a:off x="4953000" y="2971800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16"/>
                <p:cNvCxnSpPr/>
                <p:nvPr/>
              </p:nvCxnSpPr>
              <p:spPr>
                <a:xfrm>
                  <a:off x="4953000" y="2511413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17"/>
                <p:cNvCxnSpPr/>
                <p:nvPr/>
              </p:nvCxnSpPr>
              <p:spPr>
                <a:xfrm>
                  <a:off x="4953000" y="2054213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18"/>
                <p:cNvCxnSpPr/>
                <p:nvPr/>
              </p:nvCxnSpPr>
              <p:spPr>
                <a:xfrm>
                  <a:off x="4953000" y="5711813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19"/>
                <p:cNvCxnSpPr/>
                <p:nvPr/>
              </p:nvCxnSpPr>
              <p:spPr>
                <a:xfrm>
                  <a:off x="4953000" y="6169013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20"/>
                <p:cNvCxnSpPr/>
                <p:nvPr/>
              </p:nvCxnSpPr>
              <p:spPr>
                <a:xfrm rot="5400000" flipH="1" flipV="1">
                  <a:off x="4535888" y="5217712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23"/>
              <p:cNvGrpSpPr/>
              <p:nvPr/>
            </p:nvGrpSpPr>
            <p:grpSpPr>
              <a:xfrm>
                <a:off x="3733800" y="533400"/>
                <a:ext cx="3276600" cy="3886199"/>
                <a:chOff x="3733800" y="533400"/>
                <a:chExt cx="3276600" cy="3886199"/>
              </a:xfrm>
            </p:grpSpPr>
            <p:sp>
              <p:nvSpPr>
                <p:cNvPr id="38" name="Oval 37"/>
                <p:cNvSpPr/>
                <p:nvPr/>
              </p:nvSpPr>
              <p:spPr>
                <a:xfrm>
                  <a:off x="3733800" y="2971801"/>
                  <a:ext cx="228600" cy="228599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  <a:effectLst/>
                <a:scene3d>
                  <a:camera prst="orthographicFront"/>
                  <a:lightRig rig="flood" dir="t"/>
                </a:scene3d>
                <a:sp3d prstMaterial="matte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257800" y="3657601"/>
                  <a:ext cx="228600" cy="228599"/>
                </a:xfrm>
                <a:prstGeom prst="ellipse">
                  <a:avLst/>
                </a:prstGeom>
                <a:solidFill>
                  <a:schemeClr val="accent4"/>
                </a:solidFill>
                <a:effectLst/>
                <a:scene3d>
                  <a:camera prst="orthographicFront"/>
                  <a:lightRig rig="flood" dir="t"/>
                </a:scene3d>
                <a:sp3d prstMaterial="matte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4495800" y="4191000"/>
                  <a:ext cx="228600" cy="228599"/>
                </a:xfrm>
                <a:prstGeom prst="ellipse">
                  <a:avLst/>
                </a:prstGeom>
                <a:solidFill>
                  <a:schemeClr val="accent4"/>
                </a:solidFill>
                <a:effectLst/>
                <a:scene3d>
                  <a:camera prst="orthographicFront"/>
                  <a:lightRig rig="flood" dir="t"/>
                </a:scene3d>
                <a:sp3d prstMaterial="matte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6096000" y="2438401"/>
                  <a:ext cx="228600" cy="228599"/>
                </a:xfrm>
                <a:prstGeom prst="ellipse">
                  <a:avLst/>
                </a:prstGeom>
                <a:solidFill>
                  <a:schemeClr val="accent4"/>
                </a:solidFill>
                <a:effectLst/>
                <a:scene3d>
                  <a:camera prst="orthographicFront"/>
                  <a:lightRig rig="flood" dir="t"/>
                </a:scene3d>
                <a:sp3d prstMaterial="matte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6781800" y="533400"/>
                  <a:ext cx="228600" cy="228599"/>
                </a:xfrm>
                <a:prstGeom prst="ellipse">
                  <a:avLst/>
                </a:prstGeom>
                <a:solidFill>
                  <a:schemeClr val="accent4"/>
                </a:solidFill>
                <a:effectLst/>
                <a:scene3d>
                  <a:camera prst="orthographicFront"/>
                  <a:lightRig rig="flood" dir="t"/>
                </a:scene3d>
                <a:sp3d prstMaterial="matte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35" name="Straight Connector 34"/>
            <p:cNvCxnSpPr/>
            <p:nvPr/>
          </p:nvCxnSpPr>
          <p:spPr>
            <a:xfrm>
              <a:off x="6389619" y="2558822"/>
              <a:ext cx="1763782" cy="104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extBox 93"/>
          <p:cNvSpPr txBox="1"/>
          <p:nvPr/>
        </p:nvSpPr>
        <p:spPr>
          <a:xfrm>
            <a:off x="4911452" y="3358277"/>
            <a:ext cx="411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b="1" dirty="0" smtClean="0"/>
              <a:t>SS</a:t>
            </a:r>
            <a:r>
              <a:rPr lang="en-US" b="1" baseline="-25000" dirty="0" smtClean="0"/>
              <a:t>T</a:t>
            </a:r>
          </a:p>
          <a:p>
            <a:pPr marL="0" lvl="1"/>
            <a:r>
              <a:rPr lang="en-US" dirty="0" smtClean="0"/>
              <a:t>	= combined squared distance of all the data points from the line representing the mean </a:t>
            </a:r>
            <a:endParaRPr lang="en-US" b="1" i="1" dirty="0" smtClean="0"/>
          </a:p>
          <a:p>
            <a:pPr marL="0" lvl="1"/>
            <a:r>
              <a:rPr lang="en-US" i="1" dirty="0" smtClean="0"/>
              <a:t>	= </a:t>
            </a:r>
            <a:r>
              <a:rPr lang="en-US" dirty="0" smtClean="0"/>
              <a:t>combined error of all the data points </a:t>
            </a:r>
            <a:r>
              <a:rPr lang="en-US" b="1" i="1" dirty="0" smtClean="0"/>
              <a:t>not </a:t>
            </a:r>
            <a:r>
              <a:rPr lang="en-US" dirty="0" smtClean="0"/>
              <a:t>considering the influence of the predictor </a:t>
            </a:r>
          </a:p>
          <a:p>
            <a:pPr marL="0" lvl="1"/>
            <a:endParaRPr/>
          </a:p>
          <a:p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457200" y="3358277"/>
            <a:ext cx="434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b="1" dirty="0" smtClean="0"/>
              <a:t>SS</a:t>
            </a:r>
            <a:r>
              <a:rPr lang="en-US" b="1" baseline="-25000" dirty="0" smtClean="0"/>
              <a:t>M</a:t>
            </a:r>
          </a:p>
          <a:p>
            <a:pPr marL="0" lvl="1"/>
            <a:r>
              <a:rPr lang="en-US" dirty="0" smtClean="0"/>
              <a:t>	= combined squared distance of all the data points from the line representing the model </a:t>
            </a:r>
            <a:r>
              <a:rPr lang="en-US" i="1" dirty="0" smtClean="0"/>
              <a:t>Y</a:t>
            </a:r>
            <a:r>
              <a:rPr lang="en-US" i="1" baseline="-25000" dirty="0" smtClean="0"/>
              <a:t>i</a:t>
            </a:r>
            <a:r>
              <a:rPr lang="en-US" i="1" dirty="0" smtClean="0"/>
              <a:t> = b</a:t>
            </a:r>
            <a:r>
              <a:rPr lang="en-US" i="1" baseline="-25000" dirty="0" smtClean="0"/>
              <a:t>0</a:t>
            </a:r>
            <a:r>
              <a:rPr lang="en-US" i="1" dirty="0" smtClean="0"/>
              <a:t>+b</a:t>
            </a:r>
            <a:r>
              <a:rPr lang="en-US" i="1" baseline="-25000" dirty="0" smtClean="0"/>
              <a:t>1</a:t>
            </a:r>
            <a:r>
              <a:rPr lang="en-US" i="1" dirty="0" smtClean="0"/>
              <a:t>X</a:t>
            </a:r>
            <a:r>
              <a:rPr lang="en-US" i="1" baseline="-25000" dirty="0" smtClean="0"/>
              <a:t>i</a:t>
            </a:r>
            <a:r>
              <a:rPr lang="en-US" i="1" dirty="0" smtClean="0"/>
              <a:t> +</a:t>
            </a:r>
            <a:r>
              <a:rPr lang="en-US" i="1" dirty="0" err="1" smtClean="0"/>
              <a:t>ε</a:t>
            </a:r>
            <a:endParaRPr lang="en-US" i="1" dirty="0" smtClean="0"/>
          </a:p>
          <a:p>
            <a:pPr marL="0" lvl="1"/>
            <a:r>
              <a:rPr lang="en-US" i="1" baseline="-25000" dirty="0" err="1" smtClean="0"/>
              <a:t>i</a:t>
            </a:r>
            <a:r>
              <a:rPr lang="en-US" i="1" dirty="0" smtClean="0"/>
              <a:t>= </a:t>
            </a:r>
            <a:r>
              <a:rPr lang="en-US" dirty="0" smtClean="0"/>
              <a:t>combined error of all the data points, considering the influence of the predictor</a:t>
            </a:r>
          </a:p>
          <a:p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733799" y="1462742"/>
            <a:ext cx="2107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Divided by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5" grpId="0"/>
      <p:bldP spid="6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Statistic for quantifying the fit of a model</a:t>
            </a:r>
            <a:endParaRPr lang="en-US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2505075" y="2209800"/>
          <a:ext cx="4048125" cy="2590800"/>
        </p:xfrm>
        <a:graphic>
          <a:graphicData uri="http://schemas.openxmlformats.org/presentationml/2006/ole">
            <p:oleObj spid="_x0000_s1026" name="Equation" r:id="rId3" imgW="660240" imgH="431640" progId="Equation.3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38200" y="5235714"/>
            <a:ext cx="7848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-The line of best fit, regression line, or least squared line is the one with </a:t>
            </a:r>
            <a:r>
              <a:rPr lang="en-US" sz="2000" b="1" smtClean="0"/>
              <a:t>the highest </a:t>
            </a:r>
            <a:r>
              <a:rPr lang="en-US" sz="2000" b="1" dirty="0" smtClean="0"/>
              <a:t>possible </a:t>
            </a:r>
            <a:r>
              <a:rPr lang="en-US" sz="2000" b="1" i="1" dirty="0" smtClean="0"/>
              <a:t>R</a:t>
            </a:r>
            <a:r>
              <a:rPr lang="en-US" sz="2000" b="1" i="1" baseline="30000" dirty="0" smtClean="0"/>
              <a:t>2</a:t>
            </a:r>
          </a:p>
          <a:p>
            <a:r>
              <a:rPr lang="en-US" sz="2000" b="1" dirty="0" smtClean="0"/>
              <a:t>-Does this have any relation to the correlation co-efficient </a:t>
            </a:r>
            <a:r>
              <a:rPr lang="en-US" sz="2000" b="1" i="1" dirty="0" err="1" smtClean="0"/>
              <a:t>r</a:t>
            </a:r>
            <a:endParaRPr lang="en-US" sz="2000" b="1" i="1" dirty="0" smtClean="0"/>
          </a:p>
          <a:p>
            <a:r>
              <a:rPr lang="en-US" sz="2000" b="1" i="1" dirty="0" smtClean="0"/>
              <a:t>-</a:t>
            </a:r>
            <a:r>
              <a:rPr lang="en-US" sz="2000" b="1" dirty="0" smtClean="0"/>
              <a:t>Yes, it is </a:t>
            </a:r>
            <a:r>
              <a:rPr lang="en-US" sz="2000" b="1" i="1" dirty="0" err="1" smtClean="0"/>
              <a:t>r</a:t>
            </a:r>
            <a:r>
              <a:rPr lang="en-US" sz="2000" b="1" dirty="0" smtClean="0"/>
              <a:t>, butsquared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situation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Not asking about distance of </a:t>
            </a:r>
            <a:r>
              <a:rPr lang="en-US" b="1" i="1" dirty="0" smtClean="0">
                <a:solidFill>
                  <a:srgbClr val="FF0000"/>
                </a:solidFill>
              </a:rPr>
              <a:t>data points</a:t>
            </a:r>
            <a:r>
              <a:rPr lang="en-US" dirty="0" smtClean="0"/>
              <a:t> from regression line </a:t>
            </a:r>
            <a:endParaRPr lang="en-US" dirty="0"/>
          </a:p>
        </p:txBody>
      </p:sp>
      <p:pic>
        <p:nvPicPr>
          <p:cNvPr id="5" name="Picture 4" descr="one-way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2163789"/>
            <a:ext cx="4080100" cy="3054621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857224" y="3571876"/>
            <a:ext cx="3214710" cy="158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00364" y="3580629"/>
            <a:ext cx="2143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Grand mean</a:t>
            </a:r>
            <a:endParaRPr lang="en-US" sz="1200" i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857224" y="4286256"/>
            <a:ext cx="1143008" cy="1588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000232" y="3429000"/>
            <a:ext cx="1143008" cy="1588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928926" y="2928934"/>
            <a:ext cx="1143008" cy="158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4071934" y="2928934"/>
            <a:ext cx="4644002" cy="3571903"/>
            <a:chOff x="4071934" y="2928934"/>
            <a:chExt cx="4644002" cy="3571903"/>
          </a:xfrm>
        </p:grpSpPr>
        <p:pic>
          <p:nvPicPr>
            <p:cNvPr id="13" name="Picture 12" descr="regression.ti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37259" y="3306798"/>
              <a:ext cx="3980058" cy="2979722"/>
            </a:xfrm>
            <a:prstGeom prst="rect">
              <a:avLst/>
            </a:prstGeom>
          </p:spPr>
        </p:pic>
        <p:cxnSp>
          <p:nvCxnSpPr>
            <p:cNvPr id="15" name="Straight Connector 14"/>
            <p:cNvCxnSpPr/>
            <p:nvPr/>
          </p:nvCxnSpPr>
          <p:spPr>
            <a:xfrm flipV="1">
              <a:off x="4071934" y="2928934"/>
              <a:ext cx="4644000" cy="3571900"/>
            </a:xfrm>
            <a:prstGeom prst="line">
              <a:avLst/>
            </a:prstGeom>
            <a:ln w="6032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0800000">
              <a:off x="4437258" y="2930524"/>
              <a:ext cx="4278678" cy="3570313"/>
            </a:xfrm>
            <a:prstGeom prst="line">
              <a:avLst/>
            </a:prstGeom>
            <a:ln w="6032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situation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29196"/>
          </a:xfrm>
        </p:spPr>
        <p:txBody>
          <a:bodyPr>
            <a:normAutofit/>
          </a:bodyPr>
          <a:lstStyle/>
          <a:p>
            <a:r>
              <a:rPr lang="en-US" dirty="0" smtClean="0"/>
              <a:t>Not asking about distance of </a:t>
            </a:r>
            <a:r>
              <a:rPr lang="en-US" b="1" i="1" dirty="0" smtClean="0">
                <a:solidFill>
                  <a:srgbClr val="FF0000"/>
                </a:solidFill>
              </a:rPr>
              <a:t>data points</a:t>
            </a:r>
            <a:r>
              <a:rPr lang="en-US" dirty="0" smtClean="0"/>
              <a:t> from regression line </a:t>
            </a:r>
          </a:p>
          <a:p>
            <a:r>
              <a:rPr lang="en-US" dirty="0" smtClean="0"/>
              <a:t>Asking about distance of the </a:t>
            </a:r>
            <a:r>
              <a:rPr lang="en-US" b="1" i="1" dirty="0" smtClean="0">
                <a:solidFill>
                  <a:srgbClr val="FF0000"/>
                </a:solidFill>
              </a:rPr>
              <a:t>group means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from the </a:t>
            </a:r>
            <a:r>
              <a:rPr lang="en-US" b="1" i="1" dirty="0" smtClean="0">
                <a:solidFill>
                  <a:srgbClr val="FF0000"/>
                </a:solidFill>
              </a:rPr>
              <a:t>grand mean</a:t>
            </a:r>
            <a:r>
              <a:rPr lang="en-US" dirty="0" smtClean="0"/>
              <a:t>…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….and whether that is a better model of the data than just the grand mean</a:t>
            </a:r>
            <a:endParaRPr lang="en-US" dirty="0"/>
          </a:p>
        </p:txBody>
      </p:sp>
      <p:pic>
        <p:nvPicPr>
          <p:cNvPr id="5" name="Picture 4" descr="one-way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2163789"/>
            <a:ext cx="4080100" cy="3054621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857224" y="3571876"/>
            <a:ext cx="3214710" cy="158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00364" y="3580629"/>
            <a:ext cx="2143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Grand mean</a:t>
            </a:r>
            <a:endParaRPr lang="en-US" sz="1200" i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857224" y="4286256"/>
            <a:ext cx="1143008" cy="1588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000232" y="3429000"/>
            <a:ext cx="1143008" cy="1588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928926" y="2928934"/>
            <a:ext cx="1143008" cy="158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</a:t>
            </a:r>
            <a:r>
              <a:rPr lang="en-US" b="1" baseline="-25000" dirty="0" smtClean="0"/>
              <a:t>M </a:t>
            </a:r>
            <a:r>
              <a:rPr lang="en-US" dirty="0" smtClean="0"/>
              <a:t>(Model sums of squares)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5244" y="5103674"/>
            <a:ext cx="434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b="1" dirty="0" smtClean="0"/>
              <a:t>SS</a:t>
            </a:r>
            <a:r>
              <a:rPr lang="en-US" b="1" baseline="-25000" dirty="0" smtClean="0"/>
              <a:t>M</a:t>
            </a:r>
            <a:endParaRPr lang="en-US" dirty="0" smtClean="0"/>
          </a:p>
          <a:p>
            <a:pPr marL="0" lvl="1"/>
            <a:r>
              <a:rPr lang="en-US" dirty="0" smtClean="0"/>
              <a:t>	= combined squared distance of all the group means from the grand mean</a:t>
            </a:r>
            <a:endParaRPr lang="en-US" dirty="0"/>
          </a:p>
          <a:p>
            <a:pPr marL="0" lvl="1"/>
            <a:r>
              <a:rPr lang="en-US" i="1" dirty="0" smtClean="0"/>
              <a:t>	</a:t>
            </a:r>
          </a:p>
        </p:txBody>
      </p:sp>
      <p:pic>
        <p:nvPicPr>
          <p:cNvPr id="13" name="Picture 12" descr="one-way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2163789"/>
            <a:ext cx="4080100" cy="3054621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857224" y="3571876"/>
            <a:ext cx="3214710" cy="158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00364" y="3580629"/>
            <a:ext cx="2143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Grand mean</a:t>
            </a:r>
            <a:endParaRPr lang="en-US" sz="1200" i="1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857224" y="4286256"/>
            <a:ext cx="1143008" cy="1588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000232" y="3429000"/>
            <a:ext cx="1143008" cy="1588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28926" y="2928934"/>
            <a:ext cx="1143008" cy="158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ontent Placeholder 18"/>
          <p:cNvGraphicFramePr>
            <a:graphicFrameLocks noChangeAspect="1"/>
          </p:cNvGraphicFramePr>
          <p:nvPr>
            <p:ph sz="half" idx="2"/>
          </p:nvPr>
        </p:nvGraphicFramePr>
        <p:xfrm>
          <a:off x="4714876" y="4475130"/>
          <a:ext cx="3710014" cy="628544"/>
        </p:xfrm>
        <a:graphic>
          <a:graphicData uri="http://schemas.openxmlformats.org/presentationml/2006/ole">
            <p:oleObj spid="_x0000_s2050" name="Equation" r:id="rId4" imgW="1574640" imgH="266400" progId="Equation.3">
              <p:embed/>
            </p:oleObj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518644" y="2528163"/>
            <a:ext cx="4320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b="1" dirty="0" smtClean="0"/>
              <a:t>A measure of how good the model is</a:t>
            </a:r>
          </a:p>
          <a:p>
            <a:pPr>
              <a:buFontTx/>
              <a:buChar char="-"/>
            </a:pPr>
            <a:r>
              <a:rPr lang="en-US" b="1" dirty="0" smtClean="0"/>
              <a:t>But what does good mean?</a:t>
            </a:r>
          </a:p>
          <a:p>
            <a:pPr>
              <a:buFontTx/>
              <a:buChar char="-"/>
            </a:pPr>
            <a:r>
              <a:rPr lang="en-US" b="1" dirty="0" smtClean="0"/>
              <a:t>Good relative to what?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143504" y="5786454"/>
            <a:ext cx="3543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need a test statistic!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20" grpId="0"/>
      <p:bldP spid="2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form of a test statistic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914899" y="2971800"/>
            <a:ext cx="4152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Effect we are measuring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4914899" y="3733800"/>
            <a:ext cx="4152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Error related to sampling</a:t>
            </a:r>
            <a:endParaRPr lang="en-US" sz="28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4914898" y="3733800"/>
            <a:ext cx="415290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28794" y="5286388"/>
            <a:ext cx="55721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How do we define error related to sampling in the GLM? 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</a:t>
            </a:r>
            <a:r>
              <a:rPr lang="en-US" b="1" baseline="-25000" dirty="0" smtClean="0"/>
              <a:t>R </a:t>
            </a:r>
            <a:r>
              <a:rPr lang="en-US" dirty="0" smtClean="0"/>
              <a:t>(Residual sums of squares)</a:t>
            </a:r>
            <a:endParaRPr lang="en-US" dirty="0"/>
          </a:p>
        </p:txBody>
      </p:sp>
      <p:pic>
        <p:nvPicPr>
          <p:cNvPr id="6" name="Picture 5" descr="one-way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2163789"/>
            <a:ext cx="4080100" cy="305462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857224" y="3571876"/>
            <a:ext cx="3214710" cy="158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00364" y="3580629"/>
            <a:ext cx="2143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Grand mean</a:t>
            </a:r>
            <a:endParaRPr lang="en-US" sz="1200" i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57224" y="4286256"/>
            <a:ext cx="1143008" cy="1588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000232" y="3429000"/>
            <a:ext cx="1143008" cy="1588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28926" y="2928934"/>
            <a:ext cx="1143008" cy="158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14876" y="2065615"/>
            <a:ext cx="411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b="1" dirty="0" smtClean="0"/>
              <a:t>SS</a:t>
            </a:r>
            <a:r>
              <a:rPr lang="en-US" b="1" baseline="-25000" dirty="0" smtClean="0"/>
              <a:t>R</a:t>
            </a:r>
          </a:p>
          <a:p>
            <a:pPr marL="0" lvl="1"/>
            <a:r>
              <a:rPr lang="en-US" dirty="0" smtClean="0"/>
              <a:t>	= combined squared distance of all the data points from the line representing the </a:t>
            </a:r>
            <a:r>
              <a:rPr lang="en-US" b="1" i="1" dirty="0" smtClean="0"/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group</a:t>
            </a:r>
            <a:r>
              <a:rPr lang="en-US" b="1" i="1" dirty="0" smtClean="0"/>
              <a:t> </a:t>
            </a:r>
            <a:r>
              <a:rPr lang="en-US" dirty="0" smtClean="0"/>
              <a:t>mean </a:t>
            </a:r>
            <a:endParaRPr lang="en-US" b="1" i="1" dirty="0" smtClean="0"/>
          </a:p>
          <a:p>
            <a:pPr marL="0" lvl="1"/>
            <a:r>
              <a:rPr lang="en-US" i="1" dirty="0" smtClean="0"/>
              <a:t>	= </a:t>
            </a:r>
            <a:r>
              <a:rPr lang="en-US" dirty="0" smtClean="0"/>
              <a:t>combined error of all the data points, </a:t>
            </a:r>
            <a:r>
              <a:rPr lang="en-US" b="1" i="1" dirty="0" smtClean="0">
                <a:solidFill>
                  <a:srgbClr val="FF0000"/>
                </a:solidFill>
              </a:rPr>
              <a:t>relative to the effects we are interested in</a:t>
            </a:r>
          </a:p>
          <a:p>
            <a:pPr marL="0" lvl="1"/>
            <a:r>
              <a:rPr lang="en-US" b="1" i="1" dirty="0" smtClean="0">
                <a:solidFill>
                  <a:srgbClr val="FF0000"/>
                </a:solidFill>
              </a:rPr>
              <a:t>	</a:t>
            </a:r>
            <a:r>
              <a:rPr lang="en-US" dirty="0" smtClean="0"/>
              <a:t>= variance associated with things other than the group differences were are looking </a:t>
            </a:r>
          </a:p>
          <a:p>
            <a:pPr marL="0" lvl="1"/>
            <a:endParaRPr/>
          </a:p>
          <a:p>
            <a:endParaRPr lang="en-US" dirty="0"/>
          </a:p>
        </p:txBody>
      </p:sp>
      <p:graphicFrame>
        <p:nvGraphicFramePr>
          <p:cNvPr id="4099" name="Content Placeholder 18"/>
          <p:cNvGraphicFramePr>
            <a:graphicFrameLocks noChangeAspect="1"/>
          </p:cNvGraphicFramePr>
          <p:nvPr/>
        </p:nvGraphicFramePr>
        <p:xfrm>
          <a:off x="2603500" y="5481638"/>
          <a:ext cx="2933700" cy="628650"/>
        </p:xfrm>
        <a:graphic>
          <a:graphicData uri="http://schemas.openxmlformats.org/presentationml/2006/ole">
            <p:oleObj spid="_x0000_s4099" name="Equation" r:id="rId4" imgW="1244520" imgH="266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statistic for ANOVA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914899" y="2971800"/>
            <a:ext cx="4152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Effect we are measuring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4914899" y="3733800"/>
            <a:ext cx="4152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Error related to sampling</a:t>
            </a:r>
            <a:endParaRPr lang="en-US" sz="28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4914898" y="3733800"/>
            <a:ext cx="415290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28794" y="5286388"/>
            <a:ext cx="5572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We need one more step….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357290" y="2971800"/>
            <a:ext cx="25717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/>
              <a:t>?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squares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SS tells us the </a:t>
            </a:r>
            <a:r>
              <a:rPr lang="en-US" b="1" i="1" dirty="0" smtClean="0">
                <a:solidFill>
                  <a:srgbClr val="FF0000"/>
                </a:solidFill>
              </a:rPr>
              <a:t>combined</a:t>
            </a:r>
            <a:r>
              <a:rPr lang="en-US" b="1" i="1" dirty="0" smtClean="0"/>
              <a:t> </a:t>
            </a:r>
            <a:r>
              <a:rPr lang="en-US" dirty="0" smtClean="0"/>
              <a:t>error for all the data points</a:t>
            </a:r>
          </a:p>
          <a:p>
            <a:r>
              <a:rPr lang="en-US" dirty="0" smtClean="0"/>
              <a:t>If we have lots of data points, we’ll have a large SS</a:t>
            </a:r>
          </a:p>
          <a:p>
            <a:r>
              <a:rPr lang="en-US" dirty="0" smtClean="0"/>
              <a:t>We need to </a:t>
            </a:r>
            <a:r>
              <a:rPr lang="en-US" dirty="0" err="1" smtClean="0"/>
              <a:t>standardise</a:t>
            </a:r>
            <a:r>
              <a:rPr lang="en-US" dirty="0" smtClean="0"/>
              <a:t> for the number of subjects/measurements</a:t>
            </a:r>
          </a:p>
          <a:p>
            <a:r>
              <a:rPr lang="en-US" dirty="0" smtClean="0"/>
              <a:t>Take the average error…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….divide by the number of subjects….</a:t>
            </a:r>
          </a:p>
          <a:p>
            <a:r>
              <a:rPr lang="en-US" dirty="0" smtClean="0"/>
              <a:t>….but correct for the fact that we already estimated a parameter (i.e. the group mean)….</a:t>
            </a:r>
          </a:p>
          <a:p>
            <a:r>
              <a:rPr lang="en-US" dirty="0" smtClean="0"/>
              <a:t>…(remember degrees of freedom)…</a:t>
            </a:r>
          </a:p>
          <a:p>
            <a:r>
              <a:rPr lang="en-US" dirty="0" smtClean="0"/>
              <a:t>….divide by (n-1)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squares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473200" y="1714500"/>
            <a:ext cx="6242072" cy="1733550"/>
            <a:chOff x="1473200" y="1714500"/>
            <a:chExt cx="6242072" cy="1733550"/>
          </a:xfrm>
        </p:grpSpPr>
        <p:graphicFrame>
          <p:nvGraphicFramePr>
            <p:cNvPr id="5122" name="Object 2"/>
            <p:cNvGraphicFramePr>
              <a:graphicFrameLocks noChangeAspect="1"/>
            </p:cNvGraphicFramePr>
            <p:nvPr/>
          </p:nvGraphicFramePr>
          <p:xfrm>
            <a:off x="1473200" y="1714500"/>
            <a:ext cx="3335338" cy="1733550"/>
          </p:xfrm>
          <a:graphic>
            <a:graphicData uri="http://schemas.openxmlformats.org/presentationml/2006/ole">
              <p:oleObj spid="_x0000_s5122" name="Equation" r:id="rId3" imgW="812520" imgH="431640" progId="Equation.3">
                <p:embed/>
              </p:oleObj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4714876" y="2786058"/>
              <a:ext cx="30003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(Number of </a:t>
              </a:r>
              <a:r>
                <a:rPr lang="en-US" b="1" i="1" dirty="0" smtClean="0">
                  <a:solidFill>
                    <a:srgbClr val="FF0000"/>
                  </a:solidFill>
                </a:rPr>
                <a:t>groups</a:t>
              </a:r>
              <a:r>
                <a:rPr lang="en-US" dirty="0" smtClean="0"/>
                <a:t> -1)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603375" y="4071938"/>
            <a:ext cx="6111897" cy="1733550"/>
            <a:chOff x="1603375" y="4071938"/>
            <a:chExt cx="6111897" cy="1733550"/>
          </a:xfrm>
        </p:grpSpPr>
        <p:graphicFrame>
          <p:nvGraphicFramePr>
            <p:cNvPr id="5123" name="Object 3"/>
            <p:cNvGraphicFramePr>
              <a:graphicFrameLocks noChangeAspect="1"/>
            </p:cNvGraphicFramePr>
            <p:nvPr/>
          </p:nvGraphicFramePr>
          <p:xfrm>
            <a:off x="1603375" y="4071938"/>
            <a:ext cx="3073400" cy="1733550"/>
          </p:xfrm>
          <a:graphic>
            <a:graphicData uri="http://schemas.openxmlformats.org/presentationml/2006/ole">
              <p:oleObj spid="_x0000_s5123" name="Equation" r:id="rId4" imgW="749160" imgH="431640" progId="Equation.3">
                <p:embed/>
              </p:oleObj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4714876" y="5143512"/>
              <a:ext cx="30003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(Number of </a:t>
              </a:r>
              <a:r>
                <a:rPr lang="en-US" b="1" i="1" dirty="0" smtClean="0">
                  <a:solidFill>
                    <a:srgbClr val="FF0000"/>
                  </a:solidFill>
                </a:rPr>
                <a:t>subjects</a:t>
              </a:r>
              <a:r>
                <a:rPr lang="en-US" dirty="0" smtClean="0"/>
                <a:t> -1)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Perception in autism</a:t>
            </a:r>
          </a:p>
          <a:p>
            <a:pPr lvl="1"/>
            <a:r>
              <a:rPr lang="en-US" dirty="0" smtClean="0"/>
              <a:t>Higher rate of absolute pitch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Enhanced visual processing of local features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Resistance to illusions</a:t>
            </a:r>
          </a:p>
          <a:p>
            <a:pPr lvl="1"/>
            <a:endParaRPr lang="en-US" b="1" i="1" dirty="0" smtClean="0"/>
          </a:p>
          <a:p>
            <a:pPr lvl="1"/>
            <a:r>
              <a:rPr lang="en-US" b="1" i="1" dirty="0" smtClean="0">
                <a:solidFill>
                  <a:schemeClr val="bg1"/>
                </a:solidFill>
              </a:rPr>
              <a:t>Enhanced visual search</a:t>
            </a:r>
            <a:endParaRPr lang="en-US" b="1" i="1" dirty="0">
              <a:solidFill>
                <a:schemeClr val="bg1"/>
              </a:solidFill>
            </a:endParaRPr>
          </a:p>
        </p:txBody>
      </p:sp>
      <p:pic>
        <p:nvPicPr>
          <p:cNvPr id="234498" name="Picture 2" descr="http://musicpsychology.co.uk/wp-content/uploads/2012/11/Musi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1785926"/>
            <a:ext cx="1679217" cy="1511296"/>
          </a:xfrm>
          <a:prstGeom prst="rect">
            <a:avLst/>
          </a:prstGeom>
          <a:noFill/>
        </p:spPr>
      </p:pic>
      <p:pic>
        <p:nvPicPr>
          <p:cNvPr id="234502" name="Picture 6" descr="http://www.reedbusinessschool.co.uk/binaries/1451340891_navon_letter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5017" y="2786058"/>
            <a:ext cx="857250" cy="1428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F-ratio: Test statistic for ANOVA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914899" y="2971800"/>
            <a:ext cx="4152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Effect we are measuring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4914899" y="3733800"/>
            <a:ext cx="4152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Error related to sampling</a:t>
            </a:r>
            <a:endParaRPr lang="en-US" sz="28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4914898" y="3733800"/>
            <a:ext cx="415290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43018" y="5357826"/>
            <a:ext cx="70437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….but how do we know if </a:t>
            </a:r>
            <a:r>
              <a:rPr lang="en-US" sz="2800" b="1" i="1" dirty="0" smtClean="0"/>
              <a:t>F</a:t>
            </a:r>
            <a:r>
              <a:rPr lang="en-US" sz="2800" b="1" dirty="0" smtClean="0"/>
              <a:t> is significant?</a:t>
            </a:r>
          </a:p>
          <a:p>
            <a:pPr algn="ctr"/>
            <a:r>
              <a:rPr lang="en-US" sz="2800" b="1" dirty="0" smtClean="0"/>
              <a:t>…do an </a:t>
            </a:r>
            <a:r>
              <a:rPr lang="en-US" sz="2800" b="1" i="1" dirty="0" smtClean="0">
                <a:solidFill>
                  <a:srgbClr val="FF0000"/>
                </a:solidFill>
              </a:rPr>
              <a:t>F</a:t>
            </a:r>
            <a:r>
              <a:rPr lang="en-US" sz="2800" b="1" dirty="0" smtClean="0"/>
              <a:t> test and get a </a:t>
            </a:r>
            <a:r>
              <a:rPr lang="en-US" sz="2800" b="1" i="1" dirty="0" smtClean="0"/>
              <a:t>p</a:t>
            </a:r>
            <a:r>
              <a:rPr lang="en-US" sz="2800" b="1" dirty="0" smtClean="0"/>
              <a:t> value</a:t>
            </a:r>
            <a:endParaRPr lang="en-US" sz="2800" b="1" dirty="0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1452569" y="2928934"/>
          <a:ext cx="2690803" cy="1722113"/>
        </p:xfrm>
        <a:graphic>
          <a:graphicData uri="http://schemas.openxmlformats.org/presentationml/2006/ole">
            <p:oleObj spid="_x0000_s6146" name="Equation" r:id="rId3" imgW="66024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F</a:t>
            </a:r>
            <a:r>
              <a:rPr lang="en-US" dirty="0" smtClean="0"/>
              <a:t> test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 smtClean="0"/>
              <a:t>F</a:t>
            </a:r>
            <a:r>
              <a:rPr lang="en-US" dirty="0" smtClean="0"/>
              <a:t>-distribution: similar to the normal curve</a:t>
            </a:r>
          </a:p>
          <a:p>
            <a:pPr lvl="1"/>
            <a:r>
              <a:rPr lang="en-US" dirty="0" smtClean="0"/>
              <a:t>Parameter defining its </a:t>
            </a:r>
            <a:r>
              <a:rPr lang="en-US" b="1" i="1" dirty="0" smtClean="0"/>
              <a:t>shape</a:t>
            </a:r>
          </a:p>
          <a:p>
            <a:pPr lvl="1"/>
            <a:r>
              <a:rPr lang="en-US" dirty="0" smtClean="0"/>
              <a:t>Parameter defining its </a:t>
            </a:r>
            <a:r>
              <a:rPr lang="en-US" b="1" i="1" dirty="0" smtClean="0"/>
              <a:t>scale</a:t>
            </a:r>
          </a:p>
          <a:p>
            <a:pPr lvl="1"/>
            <a:r>
              <a:rPr lang="en-US" dirty="0" smtClean="0"/>
              <a:t>Area under curve = probability of 1</a:t>
            </a:r>
          </a:p>
          <a:p>
            <a:pPr lvl="1"/>
            <a:r>
              <a:rPr lang="en-US" dirty="0" smtClean="0"/>
              <a:t>We can ask the probability of getting a </a:t>
            </a:r>
            <a:r>
              <a:rPr lang="en-US" i="1" dirty="0" smtClean="0"/>
              <a:t>F</a:t>
            </a:r>
            <a:r>
              <a:rPr lang="en-US" dirty="0" smtClean="0"/>
              <a:t>-statistic of more than some number</a:t>
            </a:r>
          </a:p>
          <a:p>
            <a:pPr lvl="1"/>
            <a:r>
              <a:rPr lang="en-US" dirty="0" smtClean="0"/>
              <a:t>Area under the relevant part of the curve</a:t>
            </a:r>
          </a:p>
          <a:p>
            <a:pPr lvl="1"/>
            <a:r>
              <a:rPr lang="en-US" i="1" dirty="0" smtClean="0"/>
              <a:t>p = ?</a:t>
            </a:r>
            <a:r>
              <a:rPr lang="en-US" dirty="0" smtClean="0"/>
              <a:t> (we can look this up in a table) </a:t>
            </a:r>
          </a:p>
        </p:txBody>
      </p:sp>
      <p:grpSp>
        <p:nvGrpSpPr>
          <p:cNvPr id="7" name="Group 19"/>
          <p:cNvGrpSpPr/>
          <p:nvPr/>
        </p:nvGrpSpPr>
        <p:grpSpPr>
          <a:xfrm>
            <a:off x="228600" y="5383017"/>
            <a:ext cx="4800600" cy="1332131"/>
            <a:chOff x="228600" y="5181600"/>
            <a:chExt cx="4800600" cy="1332131"/>
          </a:xfrm>
        </p:grpSpPr>
        <p:sp>
          <p:nvSpPr>
            <p:cNvPr id="21" name="Rectangle 20"/>
            <p:cNvSpPr/>
            <p:nvPr/>
          </p:nvSpPr>
          <p:spPr>
            <a:xfrm>
              <a:off x="1219200" y="5181600"/>
              <a:ext cx="1066800" cy="38179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8600" y="5867400"/>
              <a:ext cx="480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 smtClean="0">
                  <a:solidFill>
                    <a:srgbClr val="FF0000"/>
                  </a:solidFill>
                </a:rPr>
                <a:t>p</a:t>
              </a:r>
              <a:r>
                <a:rPr lang="en-US" dirty="0" smtClean="0">
                  <a:solidFill>
                    <a:srgbClr val="FF0000"/>
                  </a:solidFill>
                </a:rPr>
                <a:t>-value</a:t>
              </a:r>
              <a:r>
                <a:rPr lang="en-US" dirty="0" smtClean="0"/>
                <a:t>: </a:t>
              </a:r>
              <a:r>
                <a:rPr lang="en-US" b="1" i="1" dirty="0" smtClean="0">
                  <a:solidFill>
                    <a:srgbClr val="0000FF"/>
                  </a:solidFill>
                </a:rPr>
                <a:t>key</a:t>
              </a:r>
              <a:r>
                <a:rPr lang="en-US" dirty="0" smtClean="0">
                  <a:solidFill>
                    <a:srgbClr val="FF0000"/>
                  </a:solidFill>
                </a:rPr>
                <a:t>concept in statistics</a:t>
              </a:r>
            </a:p>
            <a:p>
              <a:r>
                <a:rPr lang="en-US" b="1" dirty="0" smtClean="0"/>
                <a:t>Will come up constantly</a:t>
              </a:r>
            </a:p>
          </p:txBody>
        </p:sp>
      </p:grpSp>
      <p:pic>
        <p:nvPicPr>
          <p:cNvPr id="7170" name="Picture 2" descr="http://www.philender.com/courses/tables/fdist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2500306"/>
            <a:ext cx="3810000" cy="2124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an </a:t>
            </a:r>
            <a:r>
              <a:rPr lang="en-US" i="1" dirty="0" smtClean="0"/>
              <a:t>F </a:t>
            </a:r>
            <a:r>
              <a:rPr lang="en-US" dirty="0" smtClean="0"/>
              <a:t>test tell us?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DOES tell us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…if we learn something by distinguish between groups</a:t>
            </a:r>
          </a:p>
          <a:p>
            <a:r>
              <a:rPr lang="en-US" dirty="0" smtClean="0"/>
              <a:t>…if knowledge of group means is more useful than just knowledge of the grand mean</a:t>
            </a:r>
          </a:p>
          <a:p>
            <a:r>
              <a:rPr lang="en-US" dirty="0" smtClean="0"/>
              <a:t>…if there is a significant effect of group</a:t>
            </a:r>
            <a:endParaRPr lang="en-US" dirty="0"/>
          </a:p>
        </p:txBody>
      </p:sp>
      <p:pic>
        <p:nvPicPr>
          <p:cNvPr id="13" name="Picture 12" descr="one-way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6" y="1901689"/>
            <a:ext cx="4080100" cy="3054621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5214942" y="3309776"/>
            <a:ext cx="3214710" cy="158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358082" y="3318529"/>
            <a:ext cx="1643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Grand mean</a:t>
            </a:r>
            <a:endParaRPr lang="en-US" sz="1200" i="1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5214942" y="4024156"/>
            <a:ext cx="1143008" cy="1588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57950" y="3166900"/>
            <a:ext cx="1143008" cy="1588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286644" y="2666834"/>
            <a:ext cx="1143008" cy="158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an </a:t>
            </a:r>
            <a:r>
              <a:rPr lang="en-US" i="1" dirty="0" smtClean="0"/>
              <a:t>F </a:t>
            </a:r>
            <a:r>
              <a:rPr lang="en-US" dirty="0" smtClean="0"/>
              <a:t>test tell us?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Does NOT tell us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…if specific groups are significantly different from one another</a:t>
            </a:r>
          </a:p>
          <a:p>
            <a:r>
              <a:rPr lang="en-US" dirty="0" smtClean="0"/>
              <a:t>…if ADHDs and ASDs will be faster than TDs</a:t>
            </a:r>
          </a:p>
          <a:p>
            <a:pPr lvl="1"/>
            <a:r>
              <a:rPr lang="en-US" dirty="0" smtClean="0"/>
              <a:t>There is a general effect of visual attention disorders</a:t>
            </a:r>
          </a:p>
          <a:p>
            <a:r>
              <a:rPr lang="en-US" dirty="0" smtClean="0"/>
              <a:t>…if ASDs will be faster than ADHDs</a:t>
            </a:r>
          </a:p>
          <a:p>
            <a:pPr lvl="1"/>
            <a:r>
              <a:rPr lang="en-US" dirty="0" smtClean="0"/>
              <a:t>The effect of having autism is bigger than the general effect of visual attention disorders</a:t>
            </a:r>
          </a:p>
        </p:txBody>
      </p:sp>
      <p:pic>
        <p:nvPicPr>
          <p:cNvPr id="13" name="Picture 12" descr="one-way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6" y="1901689"/>
            <a:ext cx="4080100" cy="3054621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5214942" y="3309776"/>
            <a:ext cx="3214710" cy="158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358082" y="3318529"/>
            <a:ext cx="1643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Grand mean</a:t>
            </a:r>
            <a:endParaRPr lang="en-US" sz="1200" i="1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5214942" y="4024156"/>
            <a:ext cx="1143008" cy="1588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57950" y="3166900"/>
            <a:ext cx="1143008" cy="1588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286644" y="2666834"/>
            <a:ext cx="1143008" cy="158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643570" y="5286388"/>
            <a:ext cx="250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We can’t test our hypotheses yet!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1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fresh example</a:t>
            </a:r>
          </a:p>
          <a:p>
            <a:r>
              <a:rPr lang="en-US" dirty="0" smtClean="0"/>
              <a:t>ANOVA</a:t>
            </a:r>
          </a:p>
          <a:p>
            <a:pPr lvl="1"/>
            <a:r>
              <a:rPr lang="en-US" dirty="0" smtClean="0"/>
              <a:t>Why do ANOVA?</a:t>
            </a:r>
          </a:p>
          <a:p>
            <a:pPr lvl="1"/>
            <a:r>
              <a:rPr lang="en-US" dirty="0" smtClean="0"/>
              <a:t>GLM - ANOVA as regression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Testing specific effects</a:t>
            </a:r>
          </a:p>
          <a:p>
            <a:r>
              <a:rPr lang="en-US" dirty="0" smtClean="0"/>
              <a:t>Factorial ANOVA</a:t>
            </a:r>
          </a:p>
          <a:p>
            <a:pPr lvl="1"/>
            <a:r>
              <a:rPr lang="en-US" dirty="0" smtClean="0"/>
              <a:t>Factorial designs</a:t>
            </a:r>
          </a:p>
          <a:p>
            <a:pPr lvl="1"/>
            <a:r>
              <a:rPr lang="en-US" dirty="0" smtClean="0"/>
              <a:t>Interactions</a:t>
            </a:r>
          </a:p>
          <a:p>
            <a:r>
              <a:rPr lang="en-US" dirty="0" smtClean="0"/>
              <a:t>Repeated measures ANOVA</a:t>
            </a:r>
          </a:p>
          <a:p>
            <a:pPr lvl="1"/>
            <a:r>
              <a:rPr lang="en-US" dirty="0" smtClean="0"/>
              <a:t>Repeated measures </a:t>
            </a:r>
          </a:p>
          <a:p>
            <a:pPr lvl="1"/>
            <a:r>
              <a:rPr lang="en-US" dirty="0" smtClean="0"/>
              <a:t>Mixed designs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Planned contrasts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reason</a:t>
            </a:r>
          </a:p>
          <a:p>
            <a:pPr lvl="1"/>
            <a:r>
              <a:rPr lang="en-US" dirty="0" smtClean="0"/>
              <a:t>To identify specific </a:t>
            </a:r>
            <a:r>
              <a:rPr lang="en-US" b="1" i="1" dirty="0" smtClean="0">
                <a:solidFill>
                  <a:srgbClr val="FF0000"/>
                </a:solidFill>
              </a:rPr>
              <a:t>(</a:t>
            </a:r>
            <a:r>
              <a:rPr lang="en-US" b="1" i="1" dirty="0" err="1" smtClean="0">
                <a:solidFill>
                  <a:srgbClr val="FF0000"/>
                </a:solidFill>
              </a:rPr>
              <a:t>hypothesised</a:t>
            </a:r>
            <a:r>
              <a:rPr lang="en-US" b="1" i="1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 effects without inflating family wise error</a:t>
            </a:r>
          </a:p>
          <a:p>
            <a:r>
              <a:rPr lang="en-US" dirty="0" smtClean="0"/>
              <a:t>The (overall) strategy</a:t>
            </a:r>
          </a:p>
          <a:p>
            <a:pPr lvl="1"/>
            <a:r>
              <a:rPr lang="en-US" dirty="0" smtClean="0"/>
              <a:t>If you want more specific effects… </a:t>
            </a:r>
          </a:p>
          <a:p>
            <a:pPr lvl="1"/>
            <a:r>
              <a:rPr lang="en-US" dirty="0" smtClean="0"/>
              <a:t>…then do “more specific ANOVAs” (loosely)</a:t>
            </a:r>
          </a:p>
          <a:p>
            <a:pPr lvl="1"/>
            <a:r>
              <a:rPr lang="en-US" dirty="0" smtClean="0"/>
              <a:t>Restrict the scope of your new ANOVAs to fewer groups…</a:t>
            </a:r>
          </a:p>
          <a:p>
            <a:pPr lvl="1"/>
            <a:r>
              <a:rPr lang="en-US" dirty="0" smtClean="0"/>
              <a:t>…look for significant effects within those narrower scopes</a:t>
            </a:r>
          </a:p>
          <a:p>
            <a:pPr lvl="1"/>
            <a:r>
              <a:rPr lang="en-US" dirty="0" smtClean="0"/>
              <a:t>Do this by weighting the groups/variables in your GLM</a:t>
            </a:r>
          </a:p>
          <a:p>
            <a:pPr lvl="1"/>
            <a:r>
              <a:rPr lang="en-US" b="1" dirty="0" smtClean="0"/>
              <a:t>PLANNED CONTRASTS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5852" y="5929330"/>
            <a:ext cx="678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Partitioning variance – figures adapted from field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857224" y="537672"/>
            <a:ext cx="5929354" cy="1071570"/>
            <a:chOff x="857224" y="537672"/>
            <a:chExt cx="5929354" cy="1071570"/>
          </a:xfrm>
        </p:grpSpPr>
        <p:sp>
          <p:nvSpPr>
            <p:cNvPr id="4" name="Rounded Rectangle 3"/>
            <p:cNvSpPr/>
            <p:nvPr/>
          </p:nvSpPr>
          <p:spPr>
            <a:xfrm>
              <a:off x="857224" y="537672"/>
              <a:ext cx="5929354" cy="107157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571736" y="840930"/>
              <a:ext cx="2857520" cy="55399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SS</a:t>
              </a:r>
              <a:r>
                <a:rPr lang="en-US" sz="1600" baseline="-25000" dirty="0" smtClean="0">
                  <a:solidFill>
                    <a:schemeClr val="bg1"/>
                  </a:solidFill>
                </a:rPr>
                <a:t>T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Total variance in the data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87572" y="1609242"/>
            <a:ext cx="3855866" cy="1571636"/>
            <a:chOff x="787572" y="1609242"/>
            <a:chExt cx="3855866" cy="1571636"/>
          </a:xfrm>
        </p:grpSpPr>
        <p:sp>
          <p:nvSpPr>
            <p:cNvPr id="7" name="Rounded Rectangle 6"/>
            <p:cNvSpPr/>
            <p:nvPr/>
          </p:nvSpPr>
          <p:spPr>
            <a:xfrm>
              <a:off x="787572" y="2109308"/>
              <a:ext cx="3855866" cy="107157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00166" y="2252184"/>
              <a:ext cx="2428892" cy="55399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SS</a:t>
              </a:r>
              <a:r>
                <a:rPr lang="en-US" sz="1600" baseline="-25000" dirty="0" smtClean="0">
                  <a:solidFill>
                    <a:schemeClr val="bg1"/>
                  </a:solidFill>
                </a:rPr>
                <a:t>M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Variance explained by the model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2500298" y="1609242"/>
              <a:ext cx="357190" cy="500066"/>
            </a:xfrm>
            <a:prstGeom prst="downArrow">
              <a:avLst/>
            </a:prstGeom>
            <a:gradFill>
              <a:gsLst>
                <a:gs pos="0">
                  <a:schemeClr val="accent4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286380" y="1609242"/>
            <a:ext cx="1500198" cy="1534006"/>
            <a:chOff x="5286380" y="1609242"/>
            <a:chExt cx="1500198" cy="1534006"/>
          </a:xfrm>
        </p:grpSpPr>
        <p:sp>
          <p:nvSpPr>
            <p:cNvPr id="14" name="Rounded Rectangle 13"/>
            <p:cNvSpPr/>
            <p:nvPr/>
          </p:nvSpPr>
          <p:spPr>
            <a:xfrm>
              <a:off x="5286380" y="2071678"/>
              <a:ext cx="1500198" cy="107157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72132" y="2214554"/>
              <a:ext cx="1000132" cy="73866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SS</a:t>
              </a:r>
              <a:r>
                <a:rPr lang="en-US" sz="1600" baseline="-25000" dirty="0" smtClean="0">
                  <a:solidFill>
                    <a:schemeClr val="bg1"/>
                  </a:solidFill>
                </a:rPr>
                <a:t>R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Unexplained variance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5857884" y="1609242"/>
              <a:ext cx="357190" cy="462436"/>
            </a:xfrm>
            <a:prstGeom prst="downArrow">
              <a:avLst/>
            </a:prstGeom>
            <a:gradFill>
              <a:gsLst>
                <a:gs pos="0">
                  <a:schemeClr val="accent4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857224" y="3180878"/>
            <a:ext cx="2428892" cy="1534006"/>
            <a:chOff x="857224" y="3180878"/>
            <a:chExt cx="2428892" cy="1534006"/>
          </a:xfrm>
        </p:grpSpPr>
        <p:sp>
          <p:nvSpPr>
            <p:cNvPr id="16" name="Rounded Rectangle 15"/>
            <p:cNvSpPr/>
            <p:nvPr/>
          </p:nvSpPr>
          <p:spPr>
            <a:xfrm>
              <a:off x="857224" y="3643314"/>
              <a:ext cx="2428892" cy="1071570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42976" y="3786190"/>
              <a:ext cx="1857388" cy="73866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</a:rPr>
                <a:t>SS</a:t>
              </a:r>
              <a:r>
                <a:rPr lang="en-US" sz="1600" baseline="-25000" dirty="0" err="1" smtClean="0">
                  <a:solidFill>
                    <a:schemeClr val="bg1"/>
                  </a:solidFill>
                </a:rPr>
                <a:t>Psychopathology</a:t>
              </a:r>
              <a:endParaRPr lang="en-US" sz="1600" baseline="-250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Variance explained by ASD + ADHD participants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1428728" y="3180878"/>
              <a:ext cx="357190" cy="462436"/>
            </a:xfrm>
            <a:prstGeom prst="downArrow">
              <a:avLst/>
            </a:prstGeom>
            <a:gradFill>
              <a:gsLst>
                <a:gs pos="0">
                  <a:schemeClr val="accent4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428992" y="3180878"/>
            <a:ext cx="1500198" cy="1571636"/>
            <a:chOff x="3428992" y="3180878"/>
            <a:chExt cx="1500198" cy="1571636"/>
          </a:xfrm>
        </p:grpSpPr>
        <p:sp>
          <p:nvSpPr>
            <p:cNvPr id="19" name="Rounded Rectangle 18"/>
            <p:cNvSpPr/>
            <p:nvPr/>
          </p:nvSpPr>
          <p:spPr>
            <a:xfrm>
              <a:off x="3428992" y="3680944"/>
              <a:ext cx="1500198" cy="1071570"/>
            </a:xfrm>
            <a:prstGeom prst="roundRect">
              <a:avLst/>
            </a:prstGeom>
            <a:solidFill>
              <a:srgbClr val="E3E82A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28992" y="3686308"/>
              <a:ext cx="1500198" cy="92333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SS</a:t>
              </a:r>
              <a:r>
                <a:rPr lang="en-US" sz="1600" baseline="-25000" dirty="0" smtClean="0">
                  <a:solidFill>
                    <a:schemeClr val="bg1"/>
                  </a:solidFill>
                </a:rPr>
                <a:t>TD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Variance explained by typically developed group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Down Arrow 20"/>
            <p:cNvSpPr/>
            <p:nvPr/>
          </p:nvSpPr>
          <p:spPr>
            <a:xfrm>
              <a:off x="4000496" y="3180878"/>
              <a:ext cx="357190" cy="462436"/>
            </a:xfrm>
            <a:prstGeom prst="downArrow">
              <a:avLst/>
            </a:prstGeom>
            <a:gradFill>
              <a:gsLst>
                <a:gs pos="0">
                  <a:schemeClr val="accent4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00034" y="4714884"/>
            <a:ext cx="1500198" cy="1571636"/>
            <a:chOff x="500034" y="4714884"/>
            <a:chExt cx="1500198" cy="1571636"/>
          </a:xfrm>
        </p:grpSpPr>
        <p:sp>
          <p:nvSpPr>
            <p:cNvPr id="22" name="Rounded Rectangle 21"/>
            <p:cNvSpPr/>
            <p:nvPr/>
          </p:nvSpPr>
          <p:spPr>
            <a:xfrm>
              <a:off x="500034" y="5214950"/>
              <a:ext cx="1500198" cy="107157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00034" y="5526190"/>
              <a:ext cx="1500198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SS</a:t>
              </a:r>
              <a:r>
                <a:rPr lang="en-US" sz="1600" baseline="-25000" dirty="0" smtClean="0">
                  <a:solidFill>
                    <a:schemeClr val="bg1"/>
                  </a:solidFill>
                </a:rPr>
                <a:t>ASD</a:t>
              </a:r>
            </a:p>
          </p:txBody>
        </p:sp>
        <p:sp>
          <p:nvSpPr>
            <p:cNvPr id="24" name="Down Arrow 23"/>
            <p:cNvSpPr/>
            <p:nvPr/>
          </p:nvSpPr>
          <p:spPr>
            <a:xfrm>
              <a:off x="1071538" y="4714884"/>
              <a:ext cx="357190" cy="462436"/>
            </a:xfrm>
            <a:prstGeom prst="downArrow">
              <a:avLst/>
            </a:prstGeom>
            <a:gradFill>
              <a:gsLst>
                <a:gs pos="0">
                  <a:schemeClr val="accent4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143108" y="4718706"/>
            <a:ext cx="1500198" cy="1534006"/>
            <a:chOff x="2143108" y="4718706"/>
            <a:chExt cx="1500198" cy="1534006"/>
          </a:xfrm>
        </p:grpSpPr>
        <p:sp>
          <p:nvSpPr>
            <p:cNvPr id="25" name="Rounded Rectangle 24"/>
            <p:cNvSpPr/>
            <p:nvPr/>
          </p:nvSpPr>
          <p:spPr>
            <a:xfrm>
              <a:off x="2143108" y="5181142"/>
              <a:ext cx="1500198" cy="107157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43108" y="5526190"/>
              <a:ext cx="1500198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SS</a:t>
              </a:r>
              <a:r>
                <a:rPr lang="en-US" sz="1600" baseline="-25000" dirty="0" smtClean="0">
                  <a:solidFill>
                    <a:schemeClr val="bg1"/>
                  </a:solidFill>
                </a:rPr>
                <a:t>ADHD</a:t>
              </a:r>
            </a:p>
          </p:txBody>
        </p:sp>
        <p:sp>
          <p:nvSpPr>
            <p:cNvPr id="27" name="Down Arrow 26"/>
            <p:cNvSpPr/>
            <p:nvPr/>
          </p:nvSpPr>
          <p:spPr>
            <a:xfrm>
              <a:off x="2714612" y="4718706"/>
              <a:ext cx="357190" cy="462436"/>
            </a:xfrm>
            <a:prstGeom prst="downArrow">
              <a:avLst/>
            </a:prstGeom>
            <a:gradFill>
              <a:gsLst>
                <a:gs pos="0">
                  <a:schemeClr val="accent4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929454" y="2112696"/>
            <a:ext cx="2000264" cy="1030551"/>
            <a:chOff x="6929454" y="2112696"/>
            <a:chExt cx="2000264" cy="1030551"/>
          </a:xfrm>
        </p:grpSpPr>
        <p:sp>
          <p:nvSpPr>
            <p:cNvPr id="28" name="Right Brace 27"/>
            <p:cNvSpPr/>
            <p:nvPr/>
          </p:nvSpPr>
          <p:spPr>
            <a:xfrm>
              <a:off x="6929454" y="2112696"/>
              <a:ext cx="928694" cy="1030551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858148" y="2285992"/>
              <a:ext cx="10715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Initial ANOVA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107785" y="3748993"/>
            <a:ext cx="3821933" cy="1028576"/>
            <a:chOff x="5107785" y="3748993"/>
            <a:chExt cx="3821933" cy="1028576"/>
          </a:xfrm>
        </p:grpSpPr>
        <p:sp>
          <p:nvSpPr>
            <p:cNvPr id="30" name="Right Brace 29"/>
            <p:cNvSpPr/>
            <p:nvPr/>
          </p:nvSpPr>
          <p:spPr>
            <a:xfrm>
              <a:off x="5107785" y="3748993"/>
              <a:ext cx="928694" cy="102857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36478" y="3895258"/>
              <a:ext cx="28932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Contrast 1:</a:t>
              </a:r>
            </a:p>
            <a:p>
              <a:r>
                <a:rPr lang="en-US" dirty="0" smtClean="0"/>
                <a:t>Effect of attention disorder</a:t>
              </a:r>
              <a:endParaRPr lang="en-US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839761" y="5214950"/>
            <a:ext cx="3821933" cy="1028576"/>
            <a:chOff x="3839761" y="5214950"/>
            <a:chExt cx="3821933" cy="1028576"/>
          </a:xfrm>
        </p:grpSpPr>
        <p:sp>
          <p:nvSpPr>
            <p:cNvPr id="33" name="Right Brace 32"/>
            <p:cNvSpPr/>
            <p:nvPr/>
          </p:nvSpPr>
          <p:spPr>
            <a:xfrm>
              <a:off x="3839761" y="5214950"/>
              <a:ext cx="928694" cy="102857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68454" y="5361215"/>
              <a:ext cx="28932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Contrast 2:</a:t>
              </a:r>
            </a:p>
            <a:p>
              <a:r>
                <a:rPr lang="en-US" dirty="0" smtClean="0"/>
                <a:t>Effect of ASD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57224" y="537672"/>
            <a:ext cx="5929354" cy="1071570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71736" y="840930"/>
            <a:ext cx="285752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SS</a:t>
            </a:r>
            <a:r>
              <a:rPr lang="en-US" sz="1600" baseline="-25000" dirty="0" smtClean="0">
                <a:solidFill>
                  <a:schemeClr val="bg1"/>
                </a:solidFill>
              </a:rPr>
              <a:t>T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Total variance in the data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87572" y="2109308"/>
            <a:ext cx="3855866" cy="1071570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00166" y="2252184"/>
            <a:ext cx="2428892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SS</a:t>
            </a:r>
            <a:r>
              <a:rPr lang="en-US" sz="1600" baseline="-25000" dirty="0" smtClean="0">
                <a:solidFill>
                  <a:schemeClr val="bg1"/>
                </a:solidFill>
              </a:rPr>
              <a:t>M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Variance explained by the model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2500298" y="1609242"/>
            <a:ext cx="357190" cy="500066"/>
          </a:xfrm>
          <a:prstGeom prst="downArrow">
            <a:avLst/>
          </a:prstGeom>
          <a:gradFill>
            <a:gsLst>
              <a:gs pos="0">
                <a:schemeClr val="accent4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286380" y="2071678"/>
            <a:ext cx="1500198" cy="107157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572132" y="2214554"/>
            <a:ext cx="1000132" cy="7386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SS</a:t>
            </a:r>
            <a:r>
              <a:rPr lang="en-US" sz="1600" baseline="-25000" dirty="0" smtClean="0">
                <a:solidFill>
                  <a:schemeClr val="bg1"/>
                </a:solidFill>
              </a:rPr>
              <a:t>R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Unexplained variance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5857884" y="1609242"/>
            <a:ext cx="357190" cy="462436"/>
          </a:xfrm>
          <a:prstGeom prst="downArrow">
            <a:avLst/>
          </a:prstGeom>
          <a:gradFill>
            <a:gsLst>
              <a:gs pos="0">
                <a:schemeClr val="accent4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857224" y="3643314"/>
            <a:ext cx="2428892" cy="107157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142976" y="3786190"/>
            <a:ext cx="1857388" cy="7386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SS</a:t>
            </a:r>
            <a:r>
              <a:rPr lang="en-US" sz="1600" baseline="-25000" dirty="0" err="1" smtClean="0">
                <a:solidFill>
                  <a:schemeClr val="bg1"/>
                </a:solidFill>
              </a:rPr>
              <a:t>Psychopathology</a:t>
            </a:r>
            <a:endParaRPr lang="en-US" sz="1600" baseline="-25000" dirty="0" smtClean="0">
              <a:solidFill>
                <a:schemeClr val="bg1"/>
              </a:solidFill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Variance explained by ASD + ADHD participants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1428728" y="3180878"/>
            <a:ext cx="357190" cy="462436"/>
          </a:xfrm>
          <a:prstGeom prst="downArrow">
            <a:avLst/>
          </a:prstGeom>
          <a:gradFill>
            <a:gsLst>
              <a:gs pos="0">
                <a:schemeClr val="accent4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3428992" y="3680944"/>
            <a:ext cx="1500198" cy="1071570"/>
          </a:xfrm>
          <a:prstGeom prst="roundRect">
            <a:avLst/>
          </a:prstGeom>
          <a:solidFill>
            <a:srgbClr val="E3E82A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428992" y="3686308"/>
            <a:ext cx="1500198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SS</a:t>
            </a:r>
            <a:r>
              <a:rPr lang="en-US" sz="1600" baseline="-25000" dirty="0" smtClean="0">
                <a:solidFill>
                  <a:schemeClr val="bg1"/>
                </a:solidFill>
              </a:rPr>
              <a:t>TD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Variance explained by typically developed group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4000496" y="3180878"/>
            <a:ext cx="357190" cy="462436"/>
          </a:xfrm>
          <a:prstGeom prst="downArrow">
            <a:avLst/>
          </a:prstGeom>
          <a:gradFill>
            <a:gsLst>
              <a:gs pos="0">
                <a:schemeClr val="accent4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500034" y="5214950"/>
            <a:ext cx="1500198" cy="107157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00034" y="5526190"/>
            <a:ext cx="150019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SS</a:t>
            </a:r>
            <a:r>
              <a:rPr lang="en-US" sz="1600" baseline="-25000" dirty="0" smtClean="0">
                <a:solidFill>
                  <a:schemeClr val="bg1"/>
                </a:solidFill>
              </a:rPr>
              <a:t>ASD</a:t>
            </a:r>
          </a:p>
        </p:txBody>
      </p:sp>
      <p:sp>
        <p:nvSpPr>
          <p:cNvPr id="24" name="Down Arrow 23"/>
          <p:cNvSpPr/>
          <p:nvPr/>
        </p:nvSpPr>
        <p:spPr>
          <a:xfrm>
            <a:off x="1071538" y="4714884"/>
            <a:ext cx="357190" cy="462436"/>
          </a:xfrm>
          <a:prstGeom prst="downArrow">
            <a:avLst/>
          </a:prstGeom>
          <a:gradFill>
            <a:gsLst>
              <a:gs pos="0">
                <a:schemeClr val="accent4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2143108" y="5181142"/>
            <a:ext cx="1500198" cy="107157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143108" y="5526190"/>
            <a:ext cx="150019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SS</a:t>
            </a:r>
            <a:r>
              <a:rPr lang="en-US" sz="1600" baseline="-25000" dirty="0" smtClean="0">
                <a:solidFill>
                  <a:schemeClr val="bg1"/>
                </a:solidFill>
              </a:rPr>
              <a:t>ADHD</a:t>
            </a:r>
          </a:p>
        </p:txBody>
      </p:sp>
      <p:sp>
        <p:nvSpPr>
          <p:cNvPr id="27" name="Down Arrow 26"/>
          <p:cNvSpPr/>
          <p:nvPr/>
        </p:nvSpPr>
        <p:spPr>
          <a:xfrm>
            <a:off x="2714612" y="4718706"/>
            <a:ext cx="357190" cy="462436"/>
          </a:xfrm>
          <a:prstGeom prst="downArrow">
            <a:avLst/>
          </a:prstGeom>
          <a:gradFill>
            <a:gsLst>
              <a:gs pos="0">
                <a:schemeClr val="accent4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339958" y="3895258"/>
            <a:ext cx="66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68454" y="5361215"/>
            <a:ext cx="517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929454" y="2354041"/>
            <a:ext cx="200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i="1" dirty="0" smtClean="0"/>
              <a:t>Y</a:t>
            </a:r>
            <a:r>
              <a:rPr lang="en-US" i="1" baseline="-25000" dirty="0" smtClean="0"/>
              <a:t>i</a:t>
            </a:r>
            <a:r>
              <a:rPr lang="en-US" i="1" dirty="0" smtClean="0"/>
              <a:t>=b</a:t>
            </a:r>
            <a:r>
              <a:rPr lang="en-US" i="1" baseline="-25000" dirty="0" smtClean="0"/>
              <a:t>0</a:t>
            </a:r>
            <a:r>
              <a:rPr lang="en-US" i="1" dirty="0" smtClean="0"/>
              <a:t>+b</a:t>
            </a:r>
            <a:r>
              <a:rPr lang="en-US" i="1" baseline="-25000" dirty="0" smtClean="0"/>
              <a:t>1</a:t>
            </a:r>
            <a:r>
              <a:rPr lang="en-US" i="1" dirty="0" smtClean="0"/>
              <a:t>X</a:t>
            </a:r>
            <a:r>
              <a:rPr lang="en-US" i="1" baseline="-25000" dirty="0" smtClean="0"/>
              <a:t>i1</a:t>
            </a:r>
            <a:r>
              <a:rPr lang="en-US" i="1" dirty="0" smtClean="0"/>
              <a:t>+b</a:t>
            </a:r>
            <a:r>
              <a:rPr lang="en-US" i="1" baseline="-25000" dirty="0" smtClean="0"/>
              <a:t>2</a:t>
            </a:r>
            <a:r>
              <a:rPr lang="en-US" i="1" dirty="0" smtClean="0"/>
              <a:t>X</a:t>
            </a:r>
            <a:r>
              <a:rPr lang="en-US" i="1" baseline="-25000" dirty="0" smtClean="0"/>
              <a:t>i2</a:t>
            </a:r>
            <a:endParaRPr lang="en-US" i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194" name="Picture 2" descr="http://t2.gstatic.com/images?q=tbn:ANd9GcQvuivIK0wlZkD3tm5gZwLAtp0vQqTK9LFVHULNLvUx1i4NN1Ni"/>
          <p:cNvPicPr>
            <a:picLocks noChangeAspect="1" noChangeArrowheads="1"/>
          </p:cNvPicPr>
          <p:nvPr/>
        </p:nvPicPr>
        <p:blipFill>
          <a:blip r:embed="rId2"/>
          <a:srcRect l="5792" t="8333" r="47876" b="6615"/>
          <a:stretch>
            <a:fillRect/>
          </a:stretch>
        </p:blipFill>
        <p:spPr bwMode="auto">
          <a:xfrm>
            <a:off x="6500826" y="4071942"/>
            <a:ext cx="675414" cy="928694"/>
          </a:xfrm>
          <a:prstGeom prst="rect">
            <a:avLst/>
          </a:prstGeom>
          <a:noFill/>
        </p:spPr>
      </p:pic>
      <p:pic>
        <p:nvPicPr>
          <p:cNvPr id="6" name="Picture 2" descr="http://t2.gstatic.com/images?q=tbn:ANd9GcQvuivIK0wlZkD3tm5gZwLAtp0vQqTK9LFVHULNLvUx1i4NN1Ni"/>
          <p:cNvPicPr>
            <a:picLocks noChangeAspect="1" noChangeArrowheads="1"/>
          </p:cNvPicPr>
          <p:nvPr/>
        </p:nvPicPr>
        <p:blipFill>
          <a:blip r:embed="rId2"/>
          <a:srcRect l="46332" t="3866" r="10231" b="11082"/>
          <a:stretch>
            <a:fillRect/>
          </a:stretch>
        </p:blipFill>
        <p:spPr bwMode="auto">
          <a:xfrm>
            <a:off x="6543039" y="5429264"/>
            <a:ext cx="633201" cy="928694"/>
          </a:xfrm>
          <a:prstGeom prst="rect">
            <a:avLst/>
          </a:prstGeom>
          <a:noFill/>
        </p:spPr>
      </p:pic>
      <p:pic>
        <p:nvPicPr>
          <p:cNvPr id="10" name="Picture 2" descr="http://t2.gstatic.com/images?q=tbn:ANd9GcQvuivIK0wlZkD3tm5gZwLAtp0vQqTK9LFVHULNLvUx1i4NN1Ni"/>
          <p:cNvPicPr>
            <a:picLocks noChangeAspect="1" noChangeArrowheads="1"/>
          </p:cNvPicPr>
          <p:nvPr/>
        </p:nvPicPr>
        <p:blipFill>
          <a:blip r:embed="rId2"/>
          <a:srcRect l="5792" t="8333" r="47876" b="6615"/>
          <a:stretch>
            <a:fillRect/>
          </a:stretch>
        </p:blipFill>
        <p:spPr bwMode="auto">
          <a:xfrm>
            <a:off x="4828527" y="5429264"/>
            <a:ext cx="675414" cy="928694"/>
          </a:xfrm>
          <a:prstGeom prst="rect">
            <a:avLst/>
          </a:prstGeom>
          <a:noFill/>
        </p:spPr>
      </p:pic>
      <p:pic>
        <p:nvPicPr>
          <p:cNvPr id="11" name="Picture 2" descr="http://t2.gstatic.com/images?q=tbn:ANd9GcQvuivIK0wlZkD3tm5gZwLAtp0vQqTK9LFVHULNLvUx1i4NN1Ni"/>
          <p:cNvPicPr>
            <a:picLocks noChangeAspect="1" noChangeArrowheads="1"/>
          </p:cNvPicPr>
          <p:nvPr/>
        </p:nvPicPr>
        <p:blipFill>
          <a:blip r:embed="rId2"/>
          <a:srcRect l="46332" t="3866" r="10231" b="11082"/>
          <a:stretch>
            <a:fillRect/>
          </a:stretch>
        </p:blipFill>
        <p:spPr bwMode="auto">
          <a:xfrm>
            <a:off x="4786314" y="4071942"/>
            <a:ext cx="633201" cy="928694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2510039" y="3267911"/>
            <a:ext cx="149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TD (controls)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29124" y="3267911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ADHD group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57908" y="3267911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ASD group</a:t>
            </a:r>
            <a:endParaRPr lang="en-US" dirty="0"/>
          </a:p>
        </p:txBody>
      </p:sp>
      <p:pic>
        <p:nvPicPr>
          <p:cNvPr id="15" name="Picture 2" descr="http://t2.gstatic.com/images?q=tbn:ANd9GcQvuivIK0wlZkD3tm5gZwLAtp0vQqTK9LFVHULNLvUx1i4NN1Ni"/>
          <p:cNvPicPr>
            <a:picLocks noChangeAspect="1" noChangeArrowheads="1"/>
          </p:cNvPicPr>
          <p:nvPr/>
        </p:nvPicPr>
        <p:blipFill>
          <a:blip r:embed="rId2"/>
          <a:srcRect l="5792" t="8333" r="47876" b="6615"/>
          <a:stretch>
            <a:fillRect/>
          </a:stretch>
        </p:blipFill>
        <p:spPr bwMode="auto">
          <a:xfrm>
            <a:off x="3000364" y="4071942"/>
            <a:ext cx="675414" cy="928694"/>
          </a:xfrm>
          <a:prstGeom prst="rect">
            <a:avLst/>
          </a:prstGeom>
          <a:noFill/>
        </p:spPr>
      </p:pic>
      <p:pic>
        <p:nvPicPr>
          <p:cNvPr id="16" name="Picture 2" descr="http://t2.gstatic.com/images?q=tbn:ANd9GcQvuivIK0wlZkD3tm5gZwLAtp0vQqTK9LFVHULNLvUx1i4NN1Ni"/>
          <p:cNvPicPr>
            <a:picLocks noChangeAspect="1" noChangeArrowheads="1"/>
          </p:cNvPicPr>
          <p:nvPr/>
        </p:nvPicPr>
        <p:blipFill>
          <a:blip r:embed="rId2"/>
          <a:srcRect l="5792" t="8333" r="47876" b="6615"/>
          <a:stretch>
            <a:fillRect/>
          </a:stretch>
        </p:blipFill>
        <p:spPr bwMode="auto">
          <a:xfrm>
            <a:off x="3000364" y="5328178"/>
            <a:ext cx="675414" cy="928694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500034" y="5792525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ASD diagnosis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7200" y="4309833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ADHD diagnosis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75778" y="4309833"/>
            <a:ext cx="32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675778" y="5566069"/>
            <a:ext cx="32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461728" y="5667155"/>
            <a:ext cx="32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176240" y="5667155"/>
            <a:ext cx="32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419515" y="4357694"/>
            <a:ext cx="32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134027" y="4357694"/>
            <a:ext cx="32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071538" y="2629911"/>
            <a:ext cx="76152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3200" i="1" dirty="0" smtClean="0"/>
              <a:t>Y</a:t>
            </a:r>
            <a:r>
              <a:rPr lang="en-US" sz="3200" i="1" baseline="-25000" dirty="0" smtClean="0"/>
              <a:t>i</a:t>
            </a:r>
            <a:r>
              <a:rPr lang="en-US" sz="3200" i="1" dirty="0" smtClean="0"/>
              <a:t>     =      b</a:t>
            </a:r>
            <a:r>
              <a:rPr lang="en-US" sz="3200" i="1" baseline="-25000" dirty="0" smtClean="0"/>
              <a:t>0         </a:t>
            </a:r>
            <a:r>
              <a:rPr lang="en-US" sz="3200" i="1" dirty="0" smtClean="0"/>
              <a:t>+      b</a:t>
            </a:r>
            <a:r>
              <a:rPr lang="en-US" sz="3200" i="1" baseline="-25000" dirty="0" smtClean="0"/>
              <a:t>1</a:t>
            </a:r>
            <a:r>
              <a:rPr lang="en-US" sz="3200" i="1" dirty="0" smtClean="0"/>
              <a:t>X</a:t>
            </a:r>
            <a:r>
              <a:rPr lang="en-US" sz="3200" i="1" baseline="-25000" dirty="0" smtClean="0"/>
              <a:t>i1          </a:t>
            </a:r>
            <a:r>
              <a:rPr lang="en-US" sz="3200" i="1" dirty="0" smtClean="0"/>
              <a:t>+  b</a:t>
            </a:r>
            <a:r>
              <a:rPr lang="en-US" sz="3200" i="1" baseline="-25000" dirty="0" smtClean="0"/>
              <a:t>2</a:t>
            </a:r>
            <a:r>
              <a:rPr lang="en-US" sz="3200" i="1" dirty="0" smtClean="0"/>
              <a:t>X</a:t>
            </a:r>
            <a:r>
              <a:rPr lang="en-US" sz="3200" i="1" baseline="-25000" dirty="0" smtClean="0"/>
              <a:t>i2</a:t>
            </a:r>
            <a:r>
              <a:rPr lang="en-US" sz="3200" i="1" dirty="0" smtClean="0"/>
              <a:t>    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matrix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194" name="Picture 2" descr="http://t2.gstatic.com/images?q=tbn:ANd9GcQvuivIK0wlZkD3tm5gZwLAtp0vQqTK9LFVHULNLvUx1i4NN1Ni"/>
          <p:cNvPicPr>
            <a:picLocks noChangeAspect="1" noChangeArrowheads="1"/>
          </p:cNvPicPr>
          <p:nvPr/>
        </p:nvPicPr>
        <p:blipFill>
          <a:blip r:embed="rId2"/>
          <a:srcRect l="5792" t="8333" r="47876" b="6615"/>
          <a:stretch>
            <a:fillRect/>
          </a:stretch>
        </p:blipFill>
        <p:spPr bwMode="auto">
          <a:xfrm>
            <a:off x="6500826" y="4071942"/>
            <a:ext cx="675414" cy="928694"/>
          </a:xfrm>
          <a:prstGeom prst="rect">
            <a:avLst/>
          </a:prstGeom>
          <a:noFill/>
        </p:spPr>
      </p:pic>
      <p:pic>
        <p:nvPicPr>
          <p:cNvPr id="6" name="Picture 2" descr="http://t2.gstatic.com/images?q=tbn:ANd9GcQvuivIK0wlZkD3tm5gZwLAtp0vQqTK9LFVHULNLvUx1i4NN1Ni"/>
          <p:cNvPicPr>
            <a:picLocks noChangeAspect="1" noChangeArrowheads="1"/>
          </p:cNvPicPr>
          <p:nvPr/>
        </p:nvPicPr>
        <p:blipFill>
          <a:blip r:embed="rId2"/>
          <a:srcRect l="46332" t="3866" r="10231" b="11082"/>
          <a:stretch>
            <a:fillRect/>
          </a:stretch>
        </p:blipFill>
        <p:spPr bwMode="auto">
          <a:xfrm>
            <a:off x="6543039" y="5429264"/>
            <a:ext cx="633201" cy="928694"/>
          </a:xfrm>
          <a:prstGeom prst="rect">
            <a:avLst/>
          </a:prstGeom>
          <a:noFill/>
        </p:spPr>
      </p:pic>
      <p:pic>
        <p:nvPicPr>
          <p:cNvPr id="10" name="Picture 2" descr="http://t2.gstatic.com/images?q=tbn:ANd9GcQvuivIK0wlZkD3tm5gZwLAtp0vQqTK9LFVHULNLvUx1i4NN1Ni"/>
          <p:cNvPicPr>
            <a:picLocks noChangeAspect="1" noChangeArrowheads="1"/>
          </p:cNvPicPr>
          <p:nvPr/>
        </p:nvPicPr>
        <p:blipFill>
          <a:blip r:embed="rId2"/>
          <a:srcRect l="5792" t="8333" r="47876" b="6615"/>
          <a:stretch>
            <a:fillRect/>
          </a:stretch>
        </p:blipFill>
        <p:spPr bwMode="auto">
          <a:xfrm>
            <a:off x="4828527" y="5429264"/>
            <a:ext cx="675414" cy="928694"/>
          </a:xfrm>
          <a:prstGeom prst="rect">
            <a:avLst/>
          </a:prstGeom>
          <a:noFill/>
        </p:spPr>
      </p:pic>
      <p:pic>
        <p:nvPicPr>
          <p:cNvPr id="11" name="Picture 2" descr="http://t2.gstatic.com/images?q=tbn:ANd9GcQvuivIK0wlZkD3tm5gZwLAtp0vQqTK9LFVHULNLvUx1i4NN1Ni"/>
          <p:cNvPicPr>
            <a:picLocks noChangeAspect="1" noChangeArrowheads="1"/>
          </p:cNvPicPr>
          <p:nvPr/>
        </p:nvPicPr>
        <p:blipFill>
          <a:blip r:embed="rId2"/>
          <a:srcRect l="46332" t="3866" r="10231" b="11082"/>
          <a:stretch>
            <a:fillRect/>
          </a:stretch>
        </p:blipFill>
        <p:spPr bwMode="auto">
          <a:xfrm>
            <a:off x="4786314" y="4071942"/>
            <a:ext cx="633201" cy="928694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2510039" y="3267911"/>
            <a:ext cx="149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TD (controls)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29124" y="3267911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ADHD group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57908" y="3267911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ASD group</a:t>
            </a:r>
            <a:endParaRPr lang="en-US" dirty="0"/>
          </a:p>
        </p:txBody>
      </p:sp>
      <p:pic>
        <p:nvPicPr>
          <p:cNvPr id="15" name="Picture 2" descr="http://t2.gstatic.com/images?q=tbn:ANd9GcQvuivIK0wlZkD3tm5gZwLAtp0vQqTK9LFVHULNLvUx1i4NN1Ni"/>
          <p:cNvPicPr>
            <a:picLocks noChangeAspect="1" noChangeArrowheads="1"/>
          </p:cNvPicPr>
          <p:nvPr/>
        </p:nvPicPr>
        <p:blipFill>
          <a:blip r:embed="rId2"/>
          <a:srcRect l="5792" t="8333" r="47876" b="6615"/>
          <a:stretch>
            <a:fillRect/>
          </a:stretch>
        </p:blipFill>
        <p:spPr bwMode="auto">
          <a:xfrm>
            <a:off x="3000364" y="4071942"/>
            <a:ext cx="675414" cy="928694"/>
          </a:xfrm>
          <a:prstGeom prst="rect">
            <a:avLst/>
          </a:prstGeom>
          <a:noFill/>
        </p:spPr>
      </p:pic>
      <p:pic>
        <p:nvPicPr>
          <p:cNvPr id="16" name="Picture 2" descr="http://t2.gstatic.com/images?q=tbn:ANd9GcQvuivIK0wlZkD3tm5gZwLAtp0vQqTK9LFVHULNLvUx1i4NN1Ni"/>
          <p:cNvPicPr>
            <a:picLocks noChangeAspect="1" noChangeArrowheads="1"/>
          </p:cNvPicPr>
          <p:nvPr/>
        </p:nvPicPr>
        <p:blipFill>
          <a:blip r:embed="rId2"/>
          <a:srcRect l="5792" t="8333" r="47876" b="6615"/>
          <a:stretch>
            <a:fillRect/>
          </a:stretch>
        </p:blipFill>
        <p:spPr bwMode="auto">
          <a:xfrm>
            <a:off x="3000364" y="5328178"/>
            <a:ext cx="675414" cy="928694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500034" y="5792525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ASD diagnosis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7200" y="4309833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ADHD diagnosis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75778" y="4309833"/>
            <a:ext cx="32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675778" y="5566069"/>
            <a:ext cx="32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461728" y="5667155"/>
            <a:ext cx="32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176240" y="5667155"/>
            <a:ext cx="32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419515" y="4357694"/>
            <a:ext cx="32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134027" y="4357694"/>
            <a:ext cx="32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Contrast weights – Contrast 1</a:t>
            </a:r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928662" y="1656321"/>
            <a:ext cx="1419019" cy="772547"/>
            <a:chOff x="928662" y="1656321"/>
            <a:chExt cx="1419019" cy="772547"/>
          </a:xfrm>
        </p:grpSpPr>
        <p:sp>
          <p:nvSpPr>
            <p:cNvPr id="27" name="Isosceles Triangle 26"/>
            <p:cNvSpPr/>
            <p:nvPr/>
          </p:nvSpPr>
          <p:spPr>
            <a:xfrm>
              <a:off x="1490425" y="1656321"/>
              <a:ext cx="285752" cy="77254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>
              <a:stCxn id="30" idx="0"/>
              <a:endCxn id="31" idx="0"/>
            </p:cNvCxnSpPr>
            <p:nvPr/>
          </p:nvCxnSpPr>
          <p:spPr>
            <a:xfrm rot="16200000" flipH="1">
              <a:off x="1633409" y="1094451"/>
              <a:ext cx="9524" cy="113326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Isosceles Triangle 29"/>
            <p:cNvSpPr/>
            <p:nvPr/>
          </p:nvSpPr>
          <p:spPr>
            <a:xfrm>
              <a:off x="928662" y="1656322"/>
              <a:ext cx="285752" cy="28575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/>
            <p:cNvSpPr/>
            <p:nvPr/>
          </p:nvSpPr>
          <p:spPr>
            <a:xfrm>
              <a:off x="2061929" y="1665846"/>
              <a:ext cx="285752" cy="28575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1071538" y="2629911"/>
            <a:ext cx="76152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3200" i="1" dirty="0" smtClean="0"/>
              <a:t>Y</a:t>
            </a:r>
            <a:r>
              <a:rPr lang="en-US" sz="3200" i="1" baseline="-25000" dirty="0" smtClean="0"/>
              <a:t>i</a:t>
            </a:r>
            <a:r>
              <a:rPr lang="en-US" sz="3200" i="1" dirty="0" smtClean="0"/>
              <a:t>     =      b</a:t>
            </a:r>
            <a:r>
              <a:rPr lang="en-US" sz="3200" i="1" baseline="-25000" dirty="0" smtClean="0"/>
              <a:t>0         </a:t>
            </a:r>
            <a:r>
              <a:rPr lang="en-US" sz="3200" i="1" dirty="0" smtClean="0"/>
              <a:t>+      b</a:t>
            </a:r>
            <a:r>
              <a:rPr lang="en-US" sz="3200" i="1" baseline="-25000" dirty="0" smtClean="0"/>
              <a:t>1</a:t>
            </a:r>
            <a:r>
              <a:rPr lang="en-US" sz="3200" i="1" dirty="0" smtClean="0"/>
              <a:t>X</a:t>
            </a:r>
            <a:r>
              <a:rPr lang="en-US" sz="3200" i="1" baseline="-25000" dirty="0" smtClean="0"/>
              <a:t>i1          </a:t>
            </a:r>
            <a:r>
              <a:rPr lang="en-US" sz="3200" i="1" dirty="0" smtClean="0"/>
              <a:t>+  b</a:t>
            </a:r>
            <a:r>
              <a:rPr lang="en-US" sz="3200" i="1" baseline="-25000" dirty="0" smtClean="0"/>
              <a:t>2</a:t>
            </a:r>
            <a:r>
              <a:rPr lang="en-US" sz="3200" i="1" dirty="0" smtClean="0"/>
              <a:t>X</a:t>
            </a:r>
            <a:r>
              <a:rPr lang="en-US" sz="3200" i="1" baseline="-25000" dirty="0" smtClean="0"/>
              <a:t>i2</a:t>
            </a:r>
            <a:r>
              <a:rPr lang="en-US" sz="3200" i="1" dirty="0" smtClean="0"/>
              <a:t>    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2708419" y="1571612"/>
            <a:ext cx="1434953" cy="928694"/>
            <a:chOff x="2708419" y="1571612"/>
            <a:chExt cx="1434953" cy="928694"/>
          </a:xfrm>
        </p:grpSpPr>
        <p:sp>
          <p:nvSpPr>
            <p:cNvPr id="45" name="Isosceles Triangle 44"/>
            <p:cNvSpPr/>
            <p:nvPr/>
          </p:nvSpPr>
          <p:spPr>
            <a:xfrm>
              <a:off x="3286116" y="1727759"/>
              <a:ext cx="285752" cy="77254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>
              <a:stCxn id="47" idx="0"/>
              <a:endCxn id="48" idx="0"/>
            </p:cNvCxnSpPr>
            <p:nvPr/>
          </p:nvCxnSpPr>
          <p:spPr>
            <a:xfrm rot="5400000" flipH="1" flipV="1">
              <a:off x="3301820" y="1137021"/>
              <a:ext cx="264084" cy="113326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Isosceles Triangle 46"/>
            <p:cNvSpPr/>
            <p:nvPr/>
          </p:nvSpPr>
          <p:spPr>
            <a:xfrm>
              <a:off x="2724353" y="1835696"/>
              <a:ext cx="285752" cy="28575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47"/>
            <p:cNvSpPr/>
            <p:nvPr/>
          </p:nvSpPr>
          <p:spPr>
            <a:xfrm>
              <a:off x="3857620" y="1571612"/>
              <a:ext cx="285752" cy="28575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708419" y="184522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2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429123" y="1633524"/>
            <a:ext cx="1434954" cy="866782"/>
            <a:chOff x="4429123" y="1633524"/>
            <a:chExt cx="1434954" cy="866782"/>
          </a:xfrm>
        </p:grpSpPr>
        <p:sp>
          <p:nvSpPr>
            <p:cNvPr id="36" name="Isosceles Triangle 35"/>
            <p:cNvSpPr/>
            <p:nvPr/>
          </p:nvSpPr>
          <p:spPr>
            <a:xfrm>
              <a:off x="4990887" y="1727759"/>
              <a:ext cx="285752" cy="77254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>
              <a:stCxn id="38" idx="0"/>
              <a:endCxn id="39" idx="0"/>
            </p:cNvCxnSpPr>
            <p:nvPr/>
          </p:nvCxnSpPr>
          <p:spPr>
            <a:xfrm rot="16200000" flipH="1">
              <a:off x="5062432" y="1143091"/>
              <a:ext cx="152401" cy="11332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Isosceles Triangle 37"/>
            <p:cNvSpPr/>
            <p:nvPr/>
          </p:nvSpPr>
          <p:spPr>
            <a:xfrm>
              <a:off x="4429123" y="1633525"/>
              <a:ext cx="285752" cy="28575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Isosceles Triangle 38"/>
            <p:cNvSpPr/>
            <p:nvPr/>
          </p:nvSpPr>
          <p:spPr>
            <a:xfrm>
              <a:off x="5562391" y="1785926"/>
              <a:ext cx="285752" cy="28575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562391" y="17954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153376" y="1643050"/>
            <a:ext cx="1426987" cy="866782"/>
            <a:chOff x="6153376" y="1643050"/>
            <a:chExt cx="1426987" cy="866782"/>
          </a:xfrm>
        </p:grpSpPr>
        <p:sp>
          <p:nvSpPr>
            <p:cNvPr id="41" name="Isosceles Triangle 40"/>
            <p:cNvSpPr/>
            <p:nvPr/>
          </p:nvSpPr>
          <p:spPr>
            <a:xfrm>
              <a:off x="6715140" y="1737285"/>
              <a:ext cx="285752" cy="77254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>
              <a:stCxn id="43" idx="0"/>
              <a:endCxn id="44" idx="0"/>
            </p:cNvCxnSpPr>
            <p:nvPr/>
          </p:nvCxnSpPr>
          <p:spPr>
            <a:xfrm rot="16200000" flipH="1">
              <a:off x="6786685" y="1152617"/>
              <a:ext cx="152401" cy="11332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Isosceles Triangle 42"/>
            <p:cNvSpPr/>
            <p:nvPr/>
          </p:nvSpPr>
          <p:spPr>
            <a:xfrm>
              <a:off x="6153376" y="1643051"/>
              <a:ext cx="285752" cy="28575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Isosceles Triangle 43"/>
            <p:cNvSpPr/>
            <p:nvPr/>
          </p:nvSpPr>
          <p:spPr>
            <a:xfrm>
              <a:off x="7286644" y="1795452"/>
              <a:ext cx="285752" cy="28575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278677" y="17954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81189" y="2164787"/>
            <a:ext cx="1309236" cy="1812847"/>
            <a:chOff x="181189" y="2164787"/>
            <a:chExt cx="1309236" cy="1812847"/>
          </a:xfrm>
        </p:grpSpPr>
        <p:sp>
          <p:nvSpPr>
            <p:cNvPr id="55" name="TextBox 54"/>
            <p:cNvSpPr txBox="1"/>
            <p:nvPr/>
          </p:nvSpPr>
          <p:spPr>
            <a:xfrm>
              <a:off x="181189" y="2500306"/>
              <a:ext cx="130923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Why is the scale balanced? We’ll get to this</a:t>
              </a:r>
              <a:endParaRPr lang="en-US" i="1" dirty="0"/>
            </a:p>
          </p:txBody>
        </p:sp>
        <p:cxnSp>
          <p:nvCxnSpPr>
            <p:cNvPr id="57" name="Straight Arrow Connector 56"/>
            <p:cNvCxnSpPr>
              <a:stCxn id="55" idx="0"/>
            </p:cNvCxnSpPr>
            <p:nvPr/>
          </p:nvCxnSpPr>
          <p:spPr>
            <a:xfrm rot="5400000" flipH="1" flipV="1">
              <a:off x="857350" y="2143243"/>
              <a:ext cx="335520" cy="37860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Perception in autism</a:t>
            </a:r>
          </a:p>
          <a:p>
            <a:pPr lvl="1"/>
            <a:r>
              <a:rPr lang="en-US" dirty="0" smtClean="0"/>
              <a:t>Higher rate of absolute pitch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Enhanced visual processing of local features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Resistance to illusions</a:t>
            </a:r>
          </a:p>
          <a:p>
            <a:pPr lvl="1"/>
            <a:endParaRPr lang="en-US" b="1" i="1" dirty="0" smtClean="0"/>
          </a:p>
          <a:p>
            <a:pPr lvl="1"/>
            <a:r>
              <a:rPr lang="en-US" b="1" i="1" dirty="0" smtClean="0">
                <a:solidFill>
                  <a:schemeClr val="bg1"/>
                </a:solidFill>
              </a:rPr>
              <a:t>Enhanced visual search</a:t>
            </a:r>
            <a:endParaRPr lang="en-US" b="1" i="1" dirty="0">
              <a:solidFill>
                <a:schemeClr val="bg1"/>
              </a:solidFill>
            </a:endParaRPr>
          </a:p>
        </p:txBody>
      </p:sp>
      <p:pic>
        <p:nvPicPr>
          <p:cNvPr id="234498" name="Picture 2" descr="http://musicpsychology.co.uk/wp-content/uploads/2012/11/Musi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1785926"/>
            <a:ext cx="1679217" cy="1511296"/>
          </a:xfrm>
          <a:prstGeom prst="rect">
            <a:avLst/>
          </a:prstGeom>
          <a:noFill/>
        </p:spPr>
      </p:pic>
      <p:pic>
        <p:nvPicPr>
          <p:cNvPr id="234502" name="Picture 6" descr="http://www.reedbusinessschool.co.uk/binaries/1451340891_navon_letter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5017" y="2786058"/>
            <a:ext cx="857250" cy="1428750"/>
          </a:xfrm>
          <a:prstGeom prst="rect">
            <a:avLst/>
          </a:prstGeom>
          <a:noFill/>
        </p:spPr>
      </p:pic>
      <p:pic>
        <p:nvPicPr>
          <p:cNvPr id="117762" name="Picture 2" descr="http://upload.wikimedia.org/wikipedia/commons/thumb/b/bc/Mond-vergleich.svg/240px-Mond-vergleich.svg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75017" y="4214808"/>
            <a:ext cx="2286000" cy="1409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57224" y="537672"/>
            <a:ext cx="5929354" cy="1071570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71736" y="840930"/>
            <a:ext cx="285752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SS</a:t>
            </a:r>
            <a:r>
              <a:rPr lang="en-US" sz="1600" baseline="-25000" dirty="0" smtClean="0">
                <a:solidFill>
                  <a:schemeClr val="bg1"/>
                </a:solidFill>
              </a:rPr>
              <a:t>T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Total variance in the data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87572" y="2109308"/>
            <a:ext cx="3855866" cy="1071570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00166" y="2252184"/>
            <a:ext cx="2428892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SS</a:t>
            </a:r>
            <a:r>
              <a:rPr lang="en-US" sz="1600" baseline="-25000" dirty="0" smtClean="0">
                <a:solidFill>
                  <a:schemeClr val="bg1"/>
                </a:solidFill>
              </a:rPr>
              <a:t>M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Variance explained by the model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2500298" y="1609242"/>
            <a:ext cx="357190" cy="500066"/>
          </a:xfrm>
          <a:prstGeom prst="downArrow">
            <a:avLst/>
          </a:prstGeom>
          <a:gradFill>
            <a:gsLst>
              <a:gs pos="0">
                <a:schemeClr val="accent4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286380" y="2071678"/>
            <a:ext cx="1500198" cy="107157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572132" y="2214554"/>
            <a:ext cx="1000132" cy="7386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SS</a:t>
            </a:r>
            <a:r>
              <a:rPr lang="en-US" sz="1600" baseline="-25000" dirty="0" smtClean="0">
                <a:solidFill>
                  <a:schemeClr val="bg1"/>
                </a:solidFill>
              </a:rPr>
              <a:t>R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Unexplained variance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5857884" y="1609242"/>
            <a:ext cx="357190" cy="462436"/>
          </a:xfrm>
          <a:prstGeom prst="downArrow">
            <a:avLst/>
          </a:prstGeom>
          <a:gradFill>
            <a:gsLst>
              <a:gs pos="0">
                <a:schemeClr val="accent4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857224" y="3643314"/>
            <a:ext cx="2428892" cy="107157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142976" y="3786190"/>
            <a:ext cx="1857388" cy="7386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SS</a:t>
            </a:r>
            <a:r>
              <a:rPr lang="en-US" sz="1600" baseline="-25000" dirty="0" err="1" smtClean="0">
                <a:solidFill>
                  <a:schemeClr val="bg1"/>
                </a:solidFill>
              </a:rPr>
              <a:t>Psychopathology</a:t>
            </a:r>
            <a:endParaRPr lang="en-US" sz="1600" baseline="-25000" dirty="0" smtClean="0">
              <a:solidFill>
                <a:schemeClr val="bg1"/>
              </a:solidFill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Variance explained by ASD + ADHD participants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1428728" y="3180878"/>
            <a:ext cx="357190" cy="462436"/>
          </a:xfrm>
          <a:prstGeom prst="downArrow">
            <a:avLst/>
          </a:prstGeom>
          <a:gradFill>
            <a:gsLst>
              <a:gs pos="0">
                <a:schemeClr val="accent4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3428992" y="3680944"/>
            <a:ext cx="1500198" cy="1071570"/>
          </a:xfrm>
          <a:prstGeom prst="roundRect">
            <a:avLst/>
          </a:prstGeom>
          <a:solidFill>
            <a:srgbClr val="E3E82A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428992" y="3686308"/>
            <a:ext cx="1500198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SS</a:t>
            </a:r>
            <a:r>
              <a:rPr lang="en-US" sz="1600" baseline="-25000" dirty="0" smtClean="0">
                <a:solidFill>
                  <a:schemeClr val="bg1"/>
                </a:solidFill>
              </a:rPr>
              <a:t>TD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Variance explained by typically developed group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4000496" y="3180878"/>
            <a:ext cx="357190" cy="462436"/>
          </a:xfrm>
          <a:prstGeom prst="downArrow">
            <a:avLst/>
          </a:prstGeom>
          <a:gradFill>
            <a:gsLst>
              <a:gs pos="0">
                <a:schemeClr val="accent4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500034" y="5214950"/>
            <a:ext cx="1500198" cy="107157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00034" y="5526190"/>
            <a:ext cx="150019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SS</a:t>
            </a:r>
            <a:r>
              <a:rPr lang="en-US" sz="1600" baseline="-25000" dirty="0" smtClean="0">
                <a:solidFill>
                  <a:schemeClr val="bg1"/>
                </a:solidFill>
              </a:rPr>
              <a:t>ASD</a:t>
            </a:r>
          </a:p>
        </p:txBody>
      </p:sp>
      <p:sp>
        <p:nvSpPr>
          <p:cNvPr id="24" name="Down Arrow 23"/>
          <p:cNvSpPr/>
          <p:nvPr/>
        </p:nvSpPr>
        <p:spPr>
          <a:xfrm>
            <a:off x="1071538" y="4714884"/>
            <a:ext cx="357190" cy="462436"/>
          </a:xfrm>
          <a:prstGeom prst="downArrow">
            <a:avLst/>
          </a:prstGeom>
          <a:gradFill>
            <a:gsLst>
              <a:gs pos="0">
                <a:schemeClr val="accent4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2143108" y="5181142"/>
            <a:ext cx="1500198" cy="107157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143108" y="5526190"/>
            <a:ext cx="150019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SS</a:t>
            </a:r>
            <a:r>
              <a:rPr lang="en-US" sz="1600" baseline="-25000" dirty="0" smtClean="0">
                <a:solidFill>
                  <a:schemeClr val="bg1"/>
                </a:solidFill>
              </a:rPr>
              <a:t>ADHD</a:t>
            </a:r>
          </a:p>
        </p:txBody>
      </p:sp>
      <p:sp>
        <p:nvSpPr>
          <p:cNvPr id="27" name="Down Arrow 26"/>
          <p:cNvSpPr/>
          <p:nvPr/>
        </p:nvSpPr>
        <p:spPr>
          <a:xfrm>
            <a:off x="2714612" y="4718706"/>
            <a:ext cx="357190" cy="462436"/>
          </a:xfrm>
          <a:prstGeom prst="downArrow">
            <a:avLst/>
          </a:prstGeom>
          <a:gradFill>
            <a:gsLst>
              <a:gs pos="0">
                <a:schemeClr val="accent4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339958" y="3895258"/>
            <a:ext cx="266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i="1" dirty="0" smtClean="0"/>
              <a:t>Y</a:t>
            </a:r>
            <a:r>
              <a:rPr lang="en-US" i="1" baseline="-25000" dirty="0" smtClean="0"/>
              <a:t>i</a:t>
            </a:r>
            <a:r>
              <a:rPr lang="en-US" i="1" dirty="0" smtClean="0"/>
              <a:t>= -2 x b</a:t>
            </a:r>
            <a:r>
              <a:rPr lang="en-US" i="1" baseline="-25000" dirty="0" smtClean="0"/>
              <a:t>0 </a:t>
            </a:r>
            <a:r>
              <a:rPr lang="en-US" i="1" dirty="0" smtClean="0"/>
              <a:t>+ 1 x b</a:t>
            </a:r>
            <a:r>
              <a:rPr lang="en-US" i="1" baseline="-25000" dirty="0" smtClean="0"/>
              <a:t>1 </a:t>
            </a:r>
            <a:r>
              <a:rPr lang="en-US" i="1" dirty="0" smtClean="0"/>
              <a:t>+ 1 x b</a:t>
            </a:r>
            <a:r>
              <a:rPr lang="en-US" i="1" baseline="-25000" dirty="0" smtClean="0"/>
              <a:t>2</a:t>
            </a:r>
            <a:endParaRPr lang="en-US" i="1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4768454" y="5361215"/>
            <a:ext cx="517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929454" y="2354041"/>
            <a:ext cx="200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i="1" dirty="0" smtClean="0"/>
              <a:t>Y</a:t>
            </a:r>
            <a:r>
              <a:rPr lang="en-US" i="1" baseline="-25000" dirty="0" smtClean="0"/>
              <a:t>i</a:t>
            </a:r>
            <a:r>
              <a:rPr lang="en-US" i="1" dirty="0" smtClean="0"/>
              <a:t>=b</a:t>
            </a:r>
            <a:r>
              <a:rPr lang="en-US" i="1" baseline="-25000" dirty="0" smtClean="0"/>
              <a:t>0</a:t>
            </a:r>
            <a:r>
              <a:rPr lang="en-US" i="1" dirty="0" smtClean="0"/>
              <a:t>+b</a:t>
            </a:r>
            <a:r>
              <a:rPr lang="en-US" i="1" baseline="-25000" dirty="0" smtClean="0"/>
              <a:t>1</a:t>
            </a:r>
            <a:r>
              <a:rPr lang="en-US" i="1" dirty="0" smtClean="0"/>
              <a:t>X</a:t>
            </a:r>
            <a:r>
              <a:rPr lang="en-US" i="1" baseline="-25000" dirty="0" smtClean="0"/>
              <a:t>i1</a:t>
            </a:r>
            <a:r>
              <a:rPr lang="en-US" i="1" dirty="0" smtClean="0"/>
              <a:t>+b</a:t>
            </a:r>
            <a:r>
              <a:rPr lang="en-US" i="1" baseline="-25000" dirty="0" smtClean="0"/>
              <a:t>2</a:t>
            </a:r>
            <a:r>
              <a:rPr lang="en-US" i="1" dirty="0" smtClean="0"/>
              <a:t>X</a:t>
            </a:r>
            <a:r>
              <a:rPr lang="en-US" i="1" baseline="-25000" dirty="0" smtClean="0"/>
              <a:t>i2</a:t>
            </a:r>
            <a:endParaRPr lang="en-US" i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194" name="Picture 2" descr="http://t2.gstatic.com/images?q=tbn:ANd9GcQvuivIK0wlZkD3tm5gZwLAtp0vQqTK9LFVHULNLvUx1i4NN1Ni"/>
          <p:cNvPicPr>
            <a:picLocks noChangeAspect="1" noChangeArrowheads="1"/>
          </p:cNvPicPr>
          <p:nvPr/>
        </p:nvPicPr>
        <p:blipFill>
          <a:blip r:embed="rId2"/>
          <a:srcRect l="5792" t="8333" r="47876" b="6615"/>
          <a:stretch>
            <a:fillRect/>
          </a:stretch>
        </p:blipFill>
        <p:spPr bwMode="auto">
          <a:xfrm>
            <a:off x="6500826" y="4071942"/>
            <a:ext cx="675414" cy="928694"/>
          </a:xfrm>
          <a:prstGeom prst="rect">
            <a:avLst/>
          </a:prstGeom>
          <a:noFill/>
        </p:spPr>
      </p:pic>
      <p:pic>
        <p:nvPicPr>
          <p:cNvPr id="6" name="Picture 2" descr="http://t2.gstatic.com/images?q=tbn:ANd9GcQvuivIK0wlZkD3tm5gZwLAtp0vQqTK9LFVHULNLvUx1i4NN1Ni"/>
          <p:cNvPicPr>
            <a:picLocks noChangeAspect="1" noChangeArrowheads="1"/>
          </p:cNvPicPr>
          <p:nvPr/>
        </p:nvPicPr>
        <p:blipFill>
          <a:blip r:embed="rId2"/>
          <a:srcRect l="46332" t="3866" r="10231" b="11082"/>
          <a:stretch>
            <a:fillRect/>
          </a:stretch>
        </p:blipFill>
        <p:spPr bwMode="auto">
          <a:xfrm>
            <a:off x="6543039" y="5429264"/>
            <a:ext cx="633201" cy="928694"/>
          </a:xfrm>
          <a:prstGeom prst="rect">
            <a:avLst/>
          </a:prstGeom>
          <a:noFill/>
        </p:spPr>
      </p:pic>
      <p:pic>
        <p:nvPicPr>
          <p:cNvPr id="10" name="Picture 2" descr="http://t2.gstatic.com/images?q=tbn:ANd9GcQvuivIK0wlZkD3tm5gZwLAtp0vQqTK9LFVHULNLvUx1i4NN1Ni"/>
          <p:cNvPicPr>
            <a:picLocks noChangeAspect="1" noChangeArrowheads="1"/>
          </p:cNvPicPr>
          <p:nvPr/>
        </p:nvPicPr>
        <p:blipFill>
          <a:blip r:embed="rId2"/>
          <a:srcRect l="5792" t="8333" r="47876" b="6615"/>
          <a:stretch>
            <a:fillRect/>
          </a:stretch>
        </p:blipFill>
        <p:spPr bwMode="auto">
          <a:xfrm>
            <a:off x="4828527" y="5429264"/>
            <a:ext cx="675414" cy="928694"/>
          </a:xfrm>
          <a:prstGeom prst="rect">
            <a:avLst/>
          </a:prstGeom>
          <a:noFill/>
        </p:spPr>
      </p:pic>
      <p:pic>
        <p:nvPicPr>
          <p:cNvPr id="11" name="Picture 2" descr="http://t2.gstatic.com/images?q=tbn:ANd9GcQvuivIK0wlZkD3tm5gZwLAtp0vQqTK9LFVHULNLvUx1i4NN1Ni"/>
          <p:cNvPicPr>
            <a:picLocks noChangeAspect="1" noChangeArrowheads="1"/>
          </p:cNvPicPr>
          <p:nvPr/>
        </p:nvPicPr>
        <p:blipFill>
          <a:blip r:embed="rId2"/>
          <a:srcRect l="46332" t="3866" r="10231" b="11082"/>
          <a:stretch>
            <a:fillRect/>
          </a:stretch>
        </p:blipFill>
        <p:spPr bwMode="auto">
          <a:xfrm>
            <a:off x="4786314" y="4071942"/>
            <a:ext cx="633201" cy="928694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2510039" y="3267911"/>
            <a:ext cx="149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TD (controls)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29124" y="3267911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ADHD group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57908" y="3267911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ASD group</a:t>
            </a:r>
            <a:endParaRPr lang="en-US" dirty="0"/>
          </a:p>
        </p:txBody>
      </p:sp>
      <p:pic>
        <p:nvPicPr>
          <p:cNvPr id="15" name="Picture 2" descr="http://t2.gstatic.com/images?q=tbn:ANd9GcQvuivIK0wlZkD3tm5gZwLAtp0vQqTK9LFVHULNLvUx1i4NN1Ni"/>
          <p:cNvPicPr>
            <a:picLocks noChangeAspect="1" noChangeArrowheads="1"/>
          </p:cNvPicPr>
          <p:nvPr/>
        </p:nvPicPr>
        <p:blipFill>
          <a:blip r:embed="rId2"/>
          <a:srcRect l="5792" t="8333" r="47876" b="6615"/>
          <a:stretch>
            <a:fillRect/>
          </a:stretch>
        </p:blipFill>
        <p:spPr bwMode="auto">
          <a:xfrm>
            <a:off x="3000364" y="4071942"/>
            <a:ext cx="675414" cy="928694"/>
          </a:xfrm>
          <a:prstGeom prst="rect">
            <a:avLst/>
          </a:prstGeom>
          <a:noFill/>
        </p:spPr>
      </p:pic>
      <p:pic>
        <p:nvPicPr>
          <p:cNvPr id="16" name="Picture 2" descr="http://t2.gstatic.com/images?q=tbn:ANd9GcQvuivIK0wlZkD3tm5gZwLAtp0vQqTK9LFVHULNLvUx1i4NN1Ni"/>
          <p:cNvPicPr>
            <a:picLocks noChangeAspect="1" noChangeArrowheads="1"/>
          </p:cNvPicPr>
          <p:nvPr/>
        </p:nvPicPr>
        <p:blipFill>
          <a:blip r:embed="rId2"/>
          <a:srcRect l="5792" t="8333" r="47876" b="6615"/>
          <a:stretch>
            <a:fillRect/>
          </a:stretch>
        </p:blipFill>
        <p:spPr bwMode="auto">
          <a:xfrm>
            <a:off x="3000364" y="5328178"/>
            <a:ext cx="675414" cy="928694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500034" y="5792525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ASD diagnosis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7200" y="4309833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ADHD diagnosis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75778" y="4309833"/>
            <a:ext cx="32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675778" y="5566069"/>
            <a:ext cx="32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461728" y="5667155"/>
            <a:ext cx="32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176240" y="5667155"/>
            <a:ext cx="32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419515" y="4357694"/>
            <a:ext cx="32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134027" y="4357694"/>
            <a:ext cx="32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Contrast weights – Contrast 2</a:t>
            </a:r>
            <a:endParaRPr lang="en-US" dirty="0"/>
          </a:p>
        </p:txBody>
      </p:sp>
      <p:sp>
        <p:nvSpPr>
          <p:cNvPr id="27" name="Isosceles Triangle 26"/>
          <p:cNvSpPr/>
          <p:nvPr/>
        </p:nvSpPr>
        <p:spPr>
          <a:xfrm>
            <a:off x="1490425" y="1656321"/>
            <a:ext cx="285752" cy="77254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stCxn id="30" idx="0"/>
            <a:endCxn id="31" idx="0"/>
          </p:cNvCxnSpPr>
          <p:nvPr/>
        </p:nvCxnSpPr>
        <p:spPr>
          <a:xfrm rot="16200000" flipH="1">
            <a:off x="1633409" y="1094451"/>
            <a:ext cx="9524" cy="11332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Isosceles Triangle 29"/>
          <p:cNvSpPr/>
          <p:nvPr/>
        </p:nvSpPr>
        <p:spPr>
          <a:xfrm>
            <a:off x="928662" y="1656322"/>
            <a:ext cx="285752" cy="28575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2061929" y="1665846"/>
            <a:ext cx="285752" cy="28575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071538" y="2629911"/>
            <a:ext cx="76152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3200" i="1" dirty="0" smtClean="0"/>
              <a:t>Y</a:t>
            </a:r>
            <a:r>
              <a:rPr lang="en-US" sz="3200" i="1" baseline="-25000" dirty="0" smtClean="0"/>
              <a:t>i</a:t>
            </a:r>
            <a:r>
              <a:rPr lang="en-US" sz="3200" i="1" dirty="0" smtClean="0"/>
              <a:t>     =      b</a:t>
            </a:r>
            <a:r>
              <a:rPr lang="en-US" sz="3200" i="1" baseline="-25000" dirty="0" smtClean="0"/>
              <a:t>0         </a:t>
            </a:r>
            <a:r>
              <a:rPr lang="en-US" sz="3200" i="1" dirty="0" smtClean="0"/>
              <a:t>+      b</a:t>
            </a:r>
            <a:r>
              <a:rPr lang="en-US" sz="3200" i="1" baseline="-25000" dirty="0" smtClean="0"/>
              <a:t>1</a:t>
            </a:r>
            <a:r>
              <a:rPr lang="en-US" sz="3200" i="1" dirty="0" smtClean="0"/>
              <a:t>X</a:t>
            </a:r>
            <a:r>
              <a:rPr lang="en-US" sz="3200" i="1" baseline="-25000" dirty="0" smtClean="0"/>
              <a:t>i1          </a:t>
            </a:r>
            <a:r>
              <a:rPr lang="en-US" sz="3200" i="1" dirty="0" smtClean="0"/>
              <a:t>+  b</a:t>
            </a:r>
            <a:r>
              <a:rPr lang="en-US" sz="3200" i="1" baseline="-25000" dirty="0" smtClean="0"/>
              <a:t>2</a:t>
            </a:r>
            <a:r>
              <a:rPr lang="en-US" sz="3200" i="1" dirty="0" smtClean="0"/>
              <a:t>X</a:t>
            </a:r>
            <a:r>
              <a:rPr lang="en-US" sz="3200" i="1" baseline="-25000" dirty="0" smtClean="0"/>
              <a:t>i2</a:t>
            </a:r>
            <a:r>
              <a:rPr lang="en-US" sz="3200" i="1" dirty="0" smtClean="0"/>
              <a:t>    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4413189" y="1643050"/>
            <a:ext cx="1434954" cy="857256"/>
            <a:chOff x="4413189" y="1643050"/>
            <a:chExt cx="1434954" cy="857256"/>
          </a:xfrm>
        </p:grpSpPr>
        <p:sp>
          <p:nvSpPr>
            <p:cNvPr id="36" name="Isosceles Triangle 35"/>
            <p:cNvSpPr/>
            <p:nvPr/>
          </p:nvSpPr>
          <p:spPr>
            <a:xfrm>
              <a:off x="4990887" y="1727759"/>
              <a:ext cx="285752" cy="77254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>
              <a:stCxn id="38" idx="0"/>
              <a:endCxn id="39" idx="0"/>
            </p:cNvCxnSpPr>
            <p:nvPr/>
          </p:nvCxnSpPr>
          <p:spPr>
            <a:xfrm rot="5400000" flipH="1" flipV="1">
              <a:off x="5067195" y="1147854"/>
              <a:ext cx="142876" cy="11332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Isosceles Triangle 37"/>
            <p:cNvSpPr/>
            <p:nvPr/>
          </p:nvSpPr>
          <p:spPr>
            <a:xfrm>
              <a:off x="4429123" y="1785926"/>
              <a:ext cx="285752" cy="28575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Isosceles Triangle 38"/>
            <p:cNvSpPr/>
            <p:nvPr/>
          </p:nvSpPr>
          <p:spPr>
            <a:xfrm>
              <a:off x="5562391" y="1643050"/>
              <a:ext cx="285752" cy="28575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413189" y="17954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153376" y="1643050"/>
            <a:ext cx="1426987" cy="866782"/>
            <a:chOff x="6153376" y="1643050"/>
            <a:chExt cx="1426987" cy="866782"/>
          </a:xfrm>
        </p:grpSpPr>
        <p:sp>
          <p:nvSpPr>
            <p:cNvPr id="41" name="Isosceles Triangle 40"/>
            <p:cNvSpPr/>
            <p:nvPr/>
          </p:nvSpPr>
          <p:spPr>
            <a:xfrm>
              <a:off x="6715140" y="1737285"/>
              <a:ext cx="285752" cy="77254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>
              <a:stCxn id="43" idx="0"/>
              <a:endCxn id="44" idx="0"/>
            </p:cNvCxnSpPr>
            <p:nvPr/>
          </p:nvCxnSpPr>
          <p:spPr>
            <a:xfrm rot="16200000" flipH="1">
              <a:off x="6786685" y="1152617"/>
              <a:ext cx="152401" cy="11332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Isosceles Triangle 42"/>
            <p:cNvSpPr/>
            <p:nvPr/>
          </p:nvSpPr>
          <p:spPr>
            <a:xfrm>
              <a:off x="6153376" y="1643051"/>
              <a:ext cx="285752" cy="28575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Isosceles Triangle 43"/>
            <p:cNvSpPr/>
            <p:nvPr/>
          </p:nvSpPr>
          <p:spPr>
            <a:xfrm>
              <a:off x="7286644" y="1795452"/>
              <a:ext cx="285752" cy="28575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278677" y="17954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&quot;No&quot; Symbol 39"/>
          <p:cNvSpPr/>
          <p:nvPr/>
        </p:nvSpPr>
        <p:spPr>
          <a:xfrm>
            <a:off x="2896454" y="1643050"/>
            <a:ext cx="818290" cy="843985"/>
          </a:xfrm>
          <a:prstGeom prst="noSmoking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57224" y="537672"/>
            <a:ext cx="5929354" cy="1071570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71736" y="840930"/>
            <a:ext cx="285752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SS</a:t>
            </a:r>
            <a:r>
              <a:rPr lang="en-US" sz="1600" baseline="-25000" dirty="0" smtClean="0">
                <a:solidFill>
                  <a:schemeClr val="bg1"/>
                </a:solidFill>
              </a:rPr>
              <a:t>T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Total variance in the data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87572" y="2109308"/>
            <a:ext cx="3855866" cy="1071570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00166" y="2252184"/>
            <a:ext cx="2428892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SS</a:t>
            </a:r>
            <a:r>
              <a:rPr lang="en-US" sz="1600" baseline="-25000" dirty="0" smtClean="0">
                <a:solidFill>
                  <a:schemeClr val="bg1"/>
                </a:solidFill>
              </a:rPr>
              <a:t>M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Variance explained by the model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2500298" y="1609242"/>
            <a:ext cx="357190" cy="500066"/>
          </a:xfrm>
          <a:prstGeom prst="downArrow">
            <a:avLst/>
          </a:prstGeom>
          <a:gradFill>
            <a:gsLst>
              <a:gs pos="0">
                <a:schemeClr val="accent4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286380" y="2071678"/>
            <a:ext cx="1500198" cy="107157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572132" y="2214554"/>
            <a:ext cx="1000132" cy="7386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SS</a:t>
            </a:r>
            <a:r>
              <a:rPr lang="en-US" sz="1600" baseline="-25000" dirty="0" smtClean="0">
                <a:solidFill>
                  <a:schemeClr val="bg1"/>
                </a:solidFill>
              </a:rPr>
              <a:t>R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Unexplained variance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5857884" y="1609242"/>
            <a:ext cx="357190" cy="462436"/>
          </a:xfrm>
          <a:prstGeom prst="downArrow">
            <a:avLst/>
          </a:prstGeom>
          <a:gradFill>
            <a:gsLst>
              <a:gs pos="0">
                <a:schemeClr val="accent4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857224" y="3643314"/>
            <a:ext cx="2428892" cy="107157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142976" y="3786190"/>
            <a:ext cx="1857388" cy="7386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SS</a:t>
            </a:r>
            <a:r>
              <a:rPr lang="en-US" sz="1600" baseline="-25000" dirty="0" err="1" smtClean="0">
                <a:solidFill>
                  <a:schemeClr val="bg1"/>
                </a:solidFill>
              </a:rPr>
              <a:t>Psychopathology</a:t>
            </a:r>
            <a:endParaRPr lang="en-US" sz="1600" baseline="-25000" dirty="0" smtClean="0">
              <a:solidFill>
                <a:schemeClr val="bg1"/>
              </a:solidFill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Variance explained by ASD + ADHD participants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1428728" y="3180878"/>
            <a:ext cx="357190" cy="462436"/>
          </a:xfrm>
          <a:prstGeom prst="downArrow">
            <a:avLst/>
          </a:prstGeom>
          <a:gradFill>
            <a:gsLst>
              <a:gs pos="0">
                <a:schemeClr val="accent4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3428992" y="3680944"/>
            <a:ext cx="1500198" cy="1071570"/>
          </a:xfrm>
          <a:prstGeom prst="roundRect">
            <a:avLst/>
          </a:prstGeom>
          <a:solidFill>
            <a:srgbClr val="E3E82A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428992" y="3686308"/>
            <a:ext cx="1500198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SS</a:t>
            </a:r>
            <a:r>
              <a:rPr lang="en-US" sz="1600" baseline="-25000" dirty="0" smtClean="0">
                <a:solidFill>
                  <a:schemeClr val="bg1"/>
                </a:solidFill>
              </a:rPr>
              <a:t>TD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Variance explained by typically developed group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4000496" y="3180878"/>
            <a:ext cx="357190" cy="462436"/>
          </a:xfrm>
          <a:prstGeom prst="downArrow">
            <a:avLst/>
          </a:prstGeom>
          <a:gradFill>
            <a:gsLst>
              <a:gs pos="0">
                <a:schemeClr val="accent4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500034" y="5214950"/>
            <a:ext cx="1500198" cy="107157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00034" y="5526190"/>
            <a:ext cx="150019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SS</a:t>
            </a:r>
            <a:r>
              <a:rPr lang="en-US" sz="1600" baseline="-25000" dirty="0" smtClean="0">
                <a:solidFill>
                  <a:schemeClr val="bg1"/>
                </a:solidFill>
              </a:rPr>
              <a:t>ASD</a:t>
            </a:r>
          </a:p>
        </p:txBody>
      </p:sp>
      <p:sp>
        <p:nvSpPr>
          <p:cNvPr id="24" name="Down Arrow 23"/>
          <p:cNvSpPr/>
          <p:nvPr/>
        </p:nvSpPr>
        <p:spPr>
          <a:xfrm>
            <a:off x="1071538" y="4714884"/>
            <a:ext cx="357190" cy="462436"/>
          </a:xfrm>
          <a:prstGeom prst="downArrow">
            <a:avLst/>
          </a:prstGeom>
          <a:gradFill>
            <a:gsLst>
              <a:gs pos="0">
                <a:schemeClr val="accent4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2143108" y="5181142"/>
            <a:ext cx="1500198" cy="107157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143108" y="5526190"/>
            <a:ext cx="150019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SS</a:t>
            </a:r>
            <a:r>
              <a:rPr lang="en-US" sz="1600" baseline="-25000" dirty="0" smtClean="0">
                <a:solidFill>
                  <a:schemeClr val="bg1"/>
                </a:solidFill>
              </a:rPr>
              <a:t>ADHD</a:t>
            </a:r>
          </a:p>
        </p:txBody>
      </p:sp>
      <p:sp>
        <p:nvSpPr>
          <p:cNvPr id="27" name="Down Arrow 26"/>
          <p:cNvSpPr/>
          <p:nvPr/>
        </p:nvSpPr>
        <p:spPr>
          <a:xfrm>
            <a:off x="2714612" y="4718706"/>
            <a:ext cx="357190" cy="462436"/>
          </a:xfrm>
          <a:prstGeom prst="downArrow">
            <a:avLst/>
          </a:prstGeom>
          <a:gradFill>
            <a:gsLst>
              <a:gs pos="0">
                <a:schemeClr val="accent4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339958" y="3895258"/>
            <a:ext cx="266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i="1" dirty="0" smtClean="0"/>
              <a:t>Y</a:t>
            </a:r>
            <a:r>
              <a:rPr lang="en-US" i="1" baseline="-25000" dirty="0" smtClean="0"/>
              <a:t>i</a:t>
            </a:r>
            <a:r>
              <a:rPr lang="en-US" i="1" dirty="0" smtClean="0"/>
              <a:t>= -2 x b</a:t>
            </a:r>
            <a:r>
              <a:rPr lang="en-US" i="1" baseline="-25000" dirty="0" smtClean="0"/>
              <a:t>0 </a:t>
            </a:r>
            <a:r>
              <a:rPr lang="en-US" i="1" dirty="0" smtClean="0"/>
              <a:t>+ 1 x b</a:t>
            </a:r>
            <a:r>
              <a:rPr lang="en-US" i="1" baseline="-25000" dirty="0" smtClean="0"/>
              <a:t>1 </a:t>
            </a:r>
            <a:r>
              <a:rPr lang="en-US" i="1" dirty="0" smtClean="0"/>
              <a:t>+ 1 x b</a:t>
            </a:r>
            <a:r>
              <a:rPr lang="en-US" i="1" baseline="-25000" dirty="0" smtClean="0"/>
              <a:t>2</a:t>
            </a:r>
            <a:endParaRPr lang="en-US" i="1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4768454" y="5361215"/>
            <a:ext cx="4018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i="1" dirty="0" smtClean="0"/>
              <a:t>Y</a:t>
            </a:r>
            <a:r>
              <a:rPr lang="en-US" i="1" baseline="-25000" dirty="0" smtClean="0"/>
              <a:t>i</a:t>
            </a:r>
            <a:r>
              <a:rPr lang="en-US" i="1" dirty="0" smtClean="0"/>
              <a:t>= 0 x b</a:t>
            </a:r>
            <a:r>
              <a:rPr lang="en-US" i="1" baseline="-25000" dirty="0" smtClean="0"/>
              <a:t>0 </a:t>
            </a:r>
            <a:r>
              <a:rPr lang="en-US" i="1" dirty="0" smtClean="0"/>
              <a:t>+ -1 x b</a:t>
            </a:r>
            <a:r>
              <a:rPr lang="en-US" i="1" baseline="-25000" dirty="0" smtClean="0"/>
              <a:t>1 </a:t>
            </a:r>
            <a:r>
              <a:rPr lang="en-US" i="1" dirty="0" smtClean="0"/>
              <a:t>+ 1 x b</a:t>
            </a:r>
            <a:r>
              <a:rPr lang="en-US" i="1" baseline="-25000" dirty="0" smtClean="0"/>
              <a:t>2</a:t>
            </a:r>
            <a:endParaRPr lang="en-US" i="1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6929454" y="2354041"/>
            <a:ext cx="200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i="1" dirty="0" smtClean="0"/>
              <a:t>Y</a:t>
            </a:r>
            <a:r>
              <a:rPr lang="en-US" i="1" baseline="-25000" dirty="0" smtClean="0"/>
              <a:t>i</a:t>
            </a:r>
            <a:r>
              <a:rPr lang="en-US" i="1" dirty="0" smtClean="0"/>
              <a:t>=b</a:t>
            </a:r>
            <a:r>
              <a:rPr lang="en-US" i="1" baseline="-25000" dirty="0" smtClean="0"/>
              <a:t>0</a:t>
            </a:r>
            <a:r>
              <a:rPr lang="en-US" i="1" dirty="0" smtClean="0"/>
              <a:t>+b</a:t>
            </a:r>
            <a:r>
              <a:rPr lang="en-US" i="1" baseline="-25000" dirty="0" smtClean="0"/>
              <a:t>1</a:t>
            </a:r>
            <a:r>
              <a:rPr lang="en-US" i="1" dirty="0" smtClean="0"/>
              <a:t>X</a:t>
            </a:r>
            <a:r>
              <a:rPr lang="en-US" i="1" baseline="-25000" dirty="0" smtClean="0"/>
              <a:t>i1</a:t>
            </a:r>
            <a:r>
              <a:rPr lang="en-US" i="1" dirty="0" smtClean="0"/>
              <a:t>+b</a:t>
            </a:r>
            <a:r>
              <a:rPr lang="en-US" i="1" baseline="-25000" dirty="0" smtClean="0"/>
              <a:t>2</a:t>
            </a:r>
            <a:r>
              <a:rPr lang="en-US" i="1" dirty="0" smtClean="0"/>
              <a:t>X</a:t>
            </a:r>
            <a:r>
              <a:rPr lang="en-US" i="1" baseline="-25000" dirty="0" smtClean="0"/>
              <a:t>i2</a:t>
            </a:r>
            <a:endParaRPr lang="en-US" i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194" name="Picture 2" descr="http://t2.gstatic.com/images?q=tbn:ANd9GcQvuivIK0wlZkD3tm5gZwLAtp0vQqTK9LFVHULNLvUx1i4NN1Ni"/>
          <p:cNvPicPr>
            <a:picLocks noChangeAspect="1" noChangeArrowheads="1"/>
          </p:cNvPicPr>
          <p:nvPr/>
        </p:nvPicPr>
        <p:blipFill>
          <a:blip r:embed="rId2"/>
          <a:srcRect l="5792" t="8333" r="47876" b="6615"/>
          <a:stretch>
            <a:fillRect/>
          </a:stretch>
        </p:blipFill>
        <p:spPr bwMode="auto">
          <a:xfrm>
            <a:off x="6500826" y="4071942"/>
            <a:ext cx="675414" cy="928694"/>
          </a:xfrm>
          <a:prstGeom prst="rect">
            <a:avLst/>
          </a:prstGeom>
          <a:noFill/>
        </p:spPr>
      </p:pic>
      <p:pic>
        <p:nvPicPr>
          <p:cNvPr id="6" name="Picture 2" descr="http://t2.gstatic.com/images?q=tbn:ANd9GcQvuivIK0wlZkD3tm5gZwLAtp0vQqTK9LFVHULNLvUx1i4NN1Ni"/>
          <p:cNvPicPr>
            <a:picLocks noChangeAspect="1" noChangeArrowheads="1"/>
          </p:cNvPicPr>
          <p:nvPr/>
        </p:nvPicPr>
        <p:blipFill>
          <a:blip r:embed="rId2"/>
          <a:srcRect l="46332" t="3866" r="10231" b="11082"/>
          <a:stretch>
            <a:fillRect/>
          </a:stretch>
        </p:blipFill>
        <p:spPr bwMode="auto">
          <a:xfrm>
            <a:off x="6543039" y="5429264"/>
            <a:ext cx="633201" cy="928694"/>
          </a:xfrm>
          <a:prstGeom prst="rect">
            <a:avLst/>
          </a:prstGeom>
          <a:noFill/>
        </p:spPr>
      </p:pic>
      <p:pic>
        <p:nvPicPr>
          <p:cNvPr id="10" name="Picture 2" descr="http://t2.gstatic.com/images?q=tbn:ANd9GcQvuivIK0wlZkD3tm5gZwLAtp0vQqTK9LFVHULNLvUx1i4NN1Ni"/>
          <p:cNvPicPr>
            <a:picLocks noChangeAspect="1" noChangeArrowheads="1"/>
          </p:cNvPicPr>
          <p:nvPr/>
        </p:nvPicPr>
        <p:blipFill>
          <a:blip r:embed="rId2"/>
          <a:srcRect l="5792" t="8333" r="47876" b="6615"/>
          <a:stretch>
            <a:fillRect/>
          </a:stretch>
        </p:blipFill>
        <p:spPr bwMode="auto">
          <a:xfrm>
            <a:off x="4828527" y="5429264"/>
            <a:ext cx="675414" cy="928694"/>
          </a:xfrm>
          <a:prstGeom prst="rect">
            <a:avLst/>
          </a:prstGeom>
          <a:noFill/>
        </p:spPr>
      </p:pic>
      <p:pic>
        <p:nvPicPr>
          <p:cNvPr id="11" name="Picture 2" descr="http://t2.gstatic.com/images?q=tbn:ANd9GcQvuivIK0wlZkD3tm5gZwLAtp0vQqTK9LFVHULNLvUx1i4NN1Ni"/>
          <p:cNvPicPr>
            <a:picLocks noChangeAspect="1" noChangeArrowheads="1"/>
          </p:cNvPicPr>
          <p:nvPr/>
        </p:nvPicPr>
        <p:blipFill>
          <a:blip r:embed="rId2"/>
          <a:srcRect l="46332" t="3866" r="10231" b="11082"/>
          <a:stretch>
            <a:fillRect/>
          </a:stretch>
        </p:blipFill>
        <p:spPr bwMode="auto">
          <a:xfrm>
            <a:off x="4786314" y="4071942"/>
            <a:ext cx="633201" cy="928694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2621757" y="923728"/>
            <a:ext cx="149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TD (controls)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40842" y="923728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ADHD group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369626" y="923728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ASD group</a:t>
            </a:r>
            <a:endParaRPr lang="en-US" dirty="0"/>
          </a:p>
        </p:txBody>
      </p:sp>
      <p:pic>
        <p:nvPicPr>
          <p:cNvPr id="15" name="Picture 2" descr="http://t2.gstatic.com/images?q=tbn:ANd9GcQvuivIK0wlZkD3tm5gZwLAtp0vQqTK9LFVHULNLvUx1i4NN1Ni"/>
          <p:cNvPicPr>
            <a:picLocks noChangeAspect="1" noChangeArrowheads="1"/>
          </p:cNvPicPr>
          <p:nvPr/>
        </p:nvPicPr>
        <p:blipFill>
          <a:blip r:embed="rId2"/>
          <a:srcRect l="5792" t="8333" r="47876" b="6615"/>
          <a:stretch>
            <a:fillRect/>
          </a:stretch>
        </p:blipFill>
        <p:spPr bwMode="auto">
          <a:xfrm>
            <a:off x="3000364" y="4071942"/>
            <a:ext cx="675414" cy="928694"/>
          </a:xfrm>
          <a:prstGeom prst="rect">
            <a:avLst/>
          </a:prstGeom>
          <a:noFill/>
        </p:spPr>
      </p:pic>
      <p:pic>
        <p:nvPicPr>
          <p:cNvPr id="16" name="Picture 2" descr="http://t2.gstatic.com/images?q=tbn:ANd9GcQvuivIK0wlZkD3tm5gZwLAtp0vQqTK9LFVHULNLvUx1i4NN1Ni"/>
          <p:cNvPicPr>
            <a:picLocks noChangeAspect="1" noChangeArrowheads="1"/>
          </p:cNvPicPr>
          <p:nvPr/>
        </p:nvPicPr>
        <p:blipFill>
          <a:blip r:embed="rId2"/>
          <a:srcRect l="5792" t="8333" r="47876" b="6615"/>
          <a:stretch>
            <a:fillRect/>
          </a:stretch>
        </p:blipFill>
        <p:spPr bwMode="auto">
          <a:xfrm>
            <a:off x="3000364" y="5328178"/>
            <a:ext cx="675414" cy="928694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500034" y="5792525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ASD diagnosis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7200" y="4309833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ADHD diagnosis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75778" y="4309833"/>
            <a:ext cx="32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675778" y="5566069"/>
            <a:ext cx="32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461728" y="5667155"/>
            <a:ext cx="32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176240" y="5667155"/>
            <a:ext cx="32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419515" y="4357694"/>
            <a:ext cx="32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134027" y="4357694"/>
            <a:ext cx="32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500034" y="1571612"/>
            <a:ext cx="7080329" cy="938220"/>
            <a:chOff x="500034" y="1571612"/>
            <a:chExt cx="7080329" cy="938220"/>
          </a:xfrm>
        </p:grpSpPr>
        <p:sp>
          <p:nvSpPr>
            <p:cNvPr id="67" name="Isosceles Triangle 66"/>
            <p:cNvSpPr/>
            <p:nvPr/>
          </p:nvSpPr>
          <p:spPr>
            <a:xfrm>
              <a:off x="4990887" y="1727759"/>
              <a:ext cx="285752" cy="77254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/>
            <p:cNvCxnSpPr>
              <a:stCxn id="69" idx="0"/>
              <a:endCxn id="70" idx="0"/>
            </p:cNvCxnSpPr>
            <p:nvPr/>
          </p:nvCxnSpPr>
          <p:spPr>
            <a:xfrm rot="16200000" flipH="1">
              <a:off x="5062432" y="1143091"/>
              <a:ext cx="152401" cy="11332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Isosceles Triangle 68"/>
            <p:cNvSpPr/>
            <p:nvPr/>
          </p:nvSpPr>
          <p:spPr>
            <a:xfrm>
              <a:off x="4429123" y="1633525"/>
              <a:ext cx="285752" cy="28575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69"/>
            <p:cNvSpPr/>
            <p:nvPr/>
          </p:nvSpPr>
          <p:spPr>
            <a:xfrm>
              <a:off x="5562391" y="1785926"/>
              <a:ext cx="285752" cy="28575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Isosceles Triangle 70"/>
            <p:cNvSpPr/>
            <p:nvPr/>
          </p:nvSpPr>
          <p:spPr>
            <a:xfrm>
              <a:off x="6715140" y="1737285"/>
              <a:ext cx="285752" cy="77254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/>
            <p:cNvCxnSpPr>
              <a:stCxn id="73" idx="0"/>
              <a:endCxn id="74" idx="0"/>
            </p:cNvCxnSpPr>
            <p:nvPr/>
          </p:nvCxnSpPr>
          <p:spPr>
            <a:xfrm rot="16200000" flipH="1">
              <a:off x="6786685" y="1152617"/>
              <a:ext cx="152401" cy="11332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Isosceles Triangle 72"/>
            <p:cNvSpPr/>
            <p:nvPr/>
          </p:nvSpPr>
          <p:spPr>
            <a:xfrm>
              <a:off x="6153376" y="1643051"/>
              <a:ext cx="285752" cy="28575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Isosceles Triangle 73"/>
            <p:cNvSpPr/>
            <p:nvPr/>
          </p:nvSpPr>
          <p:spPr>
            <a:xfrm>
              <a:off x="7286644" y="1795452"/>
              <a:ext cx="285752" cy="28575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3286116" y="1727759"/>
              <a:ext cx="285752" cy="77254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>
              <a:stCxn id="77" idx="0"/>
              <a:endCxn id="78" idx="0"/>
            </p:cNvCxnSpPr>
            <p:nvPr/>
          </p:nvCxnSpPr>
          <p:spPr>
            <a:xfrm rot="5400000" flipH="1" flipV="1">
              <a:off x="3301820" y="1137021"/>
              <a:ext cx="264084" cy="113326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Isosceles Triangle 76"/>
            <p:cNvSpPr/>
            <p:nvPr/>
          </p:nvSpPr>
          <p:spPr>
            <a:xfrm>
              <a:off x="2724353" y="1835696"/>
              <a:ext cx="285752" cy="28575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Isosceles Triangle 77"/>
            <p:cNvSpPr/>
            <p:nvPr/>
          </p:nvSpPr>
          <p:spPr>
            <a:xfrm>
              <a:off x="3857620" y="1571612"/>
              <a:ext cx="285752" cy="28575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708419" y="184522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2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562391" y="17954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278677" y="17954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00034" y="1919277"/>
              <a:ext cx="1857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Contrast 1</a:t>
              </a:r>
              <a:endParaRPr lang="en-US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57200" y="2990846"/>
            <a:ext cx="7123163" cy="866782"/>
            <a:chOff x="457200" y="2990846"/>
            <a:chExt cx="7123163" cy="866782"/>
          </a:xfrm>
        </p:grpSpPr>
        <p:sp>
          <p:nvSpPr>
            <p:cNvPr id="36" name="Isosceles Triangle 35"/>
            <p:cNvSpPr/>
            <p:nvPr/>
          </p:nvSpPr>
          <p:spPr>
            <a:xfrm>
              <a:off x="4990887" y="3075555"/>
              <a:ext cx="285752" cy="77254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>
              <a:stCxn id="38" idx="0"/>
              <a:endCxn id="39" idx="0"/>
            </p:cNvCxnSpPr>
            <p:nvPr/>
          </p:nvCxnSpPr>
          <p:spPr>
            <a:xfrm rot="5400000" flipH="1" flipV="1">
              <a:off x="5067195" y="2495650"/>
              <a:ext cx="142876" cy="11332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Isosceles Triangle 37"/>
            <p:cNvSpPr/>
            <p:nvPr/>
          </p:nvSpPr>
          <p:spPr>
            <a:xfrm>
              <a:off x="4429123" y="3133722"/>
              <a:ext cx="285752" cy="28575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Isosceles Triangle 38"/>
            <p:cNvSpPr/>
            <p:nvPr/>
          </p:nvSpPr>
          <p:spPr>
            <a:xfrm>
              <a:off x="5562391" y="2990846"/>
              <a:ext cx="285752" cy="28575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/>
          </p:nvSpPr>
          <p:spPr>
            <a:xfrm>
              <a:off x="6715140" y="3085081"/>
              <a:ext cx="285752" cy="77254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>
              <a:stCxn id="43" idx="0"/>
              <a:endCxn id="44" idx="0"/>
            </p:cNvCxnSpPr>
            <p:nvPr/>
          </p:nvCxnSpPr>
          <p:spPr>
            <a:xfrm rot="16200000" flipH="1">
              <a:off x="6786685" y="2500413"/>
              <a:ext cx="152401" cy="11332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Isosceles Triangle 42"/>
            <p:cNvSpPr/>
            <p:nvPr/>
          </p:nvSpPr>
          <p:spPr>
            <a:xfrm>
              <a:off x="6153376" y="2990847"/>
              <a:ext cx="285752" cy="28575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Isosceles Triangle 43"/>
            <p:cNvSpPr/>
            <p:nvPr/>
          </p:nvSpPr>
          <p:spPr>
            <a:xfrm>
              <a:off x="7286644" y="3143248"/>
              <a:ext cx="285752" cy="28575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413189" y="31432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278677" y="31432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0" name="&quot;No&quot; Symbol 39"/>
            <p:cNvSpPr/>
            <p:nvPr/>
          </p:nvSpPr>
          <p:spPr>
            <a:xfrm>
              <a:off x="2896454" y="2990846"/>
              <a:ext cx="818290" cy="843985"/>
            </a:xfrm>
            <a:prstGeom prst="noSmoking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57200" y="3276599"/>
              <a:ext cx="1857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Contrast 2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621757" y="923728"/>
            <a:ext cx="149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TD (controls)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40842" y="923728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ADHD group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369626" y="923728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ASD group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00034" y="5792525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ASD diagnosis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7200" y="4309833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ADHD diagnosis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500034" y="1919277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Contrast 1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457200" y="3276599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Contrast 2</a:t>
            </a:r>
            <a:endParaRPr lang="en-US" dirty="0"/>
          </a:p>
        </p:txBody>
      </p: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2357422" y="1571613"/>
          <a:ext cx="5357850" cy="4929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50"/>
                <a:gridCol w="1785950"/>
                <a:gridCol w="1785950"/>
              </a:tblGrid>
              <a:tr h="1232305">
                <a:tc>
                  <a:txBody>
                    <a:bodyPr/>
                    <a:lstStyle/>
                    <a:p>
                      <a:pPr algn="ctr"/>
                      <a:endParaRPr lang="en-US" sz="2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1232305">
                <a:tc>
                  <a:txBody>
                    <a:bodyPr/>
                    <a:lstStyle/>
                    <a:p>
                      <a:pPr algn="ctr"/>
                      <a:endParaRPr lang="en-US" sz="2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1232305"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232305"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7929586" y="4925809"/>
            <a:ext cx="1000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Design Matrix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929586" y="2500306"/>
            <a:ext cx="1000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Contrast Vectors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Orthogonality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Contrasts should be </a:t>
            </a:r>
            <a:r>
              <a:rPr lang="en-US" b="1" i="1" dirty="0" smtClean="0">
                <a:solidFill>
                  <a:srgbClr val="FF0000"/>
                </a:solidFill>
              </a:rPr>
              <a:t>ORTHOGONAL</a:t>
            </a:r>
          </a:p>
          <a:p>
            <a:r>
              <a:rPr lang="en-US" dirty="0" smtClean="0"/>
              <a:t>Each group/condition should only appear </a:t>
            </a:r>
            <a:r>
              <a:rPr lang="en-US" b="1" i="1" dirty="0" smtClean="0">
                <a:solidFill>
                  <a:srgbClr val="FF0000"/>
                </a:solidFill>
              </a:rPr>
              <a:t>ONCE</a:t>
            </a:r>
            <a:r>
              <a:rPr lang="en-US" dirty="0" smtClean="0"/>
              <a:t> in a contrast</a:t>
            </a:r>
          </a:p>
          <a:p>
            <a:r>
              <a:rPr lang="en-US" dirty="0" smtClean="0"/>
              <a:t>When “partitioning the variance”, each group should only appear in one “partition”</a:t>
            </a:r>
          </a:p>
          <a:p>
            <a:r>
              <a:rPr lang="en-US" dirty="0" smtClean="0"/>
              <a:t>Partitions should be independent</a:t>
            </a:r>
          </a:p>
          <a:p>
            <a:r>
              <a:rPr lang="en-US" dirty="0" smtClean="0"/>
              <a:t>Variance in partitions should not be correlated with one another</a:t>
            </a:r>
          </a:p>
          <a:p>
            <a:r>
              <a:rPr lang="en-US" dirty="0" smtClean="0"/>
              <a:t>Why?</a:t>
            </a:r>
          </a:p>
          <a:p>
            <a:r>
              <a:rPr lang="en-US" b="1" i="1" dirty="0" smtClean="0">
                <a:solidFill>
                  <a:schemeClr val="bg1"/>
                </a:solidFill>
              </a:rPr>
              <a:t> If you follow this, then the weights in your contrast vector will sum to zero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FAMILY WISE ERROR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Adhering to </a:t>
            </a:r>
            <a:r>
              <a:rPr lang="en-US" i="1" dirty="0" smtClean="0"/>
              <a:t>p </a:t>
            </a:r>
            <a:r>
              <a:rPr lang="en-US" dirty="0" smtClean="0"/>
              <a:t>&lt; .05,</a:t>
            </a:r>
            <a:r>
              <a:rPr lang="en-US" i="1" dirty="0" smtClean="0"/>
              <a:t> </a:t>
            </a:r>
            <a:r>
              <a:rPr lang="en-US" dirty="0" smtClean="0"/>
              <a:t>for every 100 experiments, 5 will find an effect when there isn’t one</a:t>
            </a:r>
          </a:p>
          <a:p>
            <a:endParaRPr lang="en-US" dirty="0" smtClean="0"/>
          </a:p>
          <a:p>
            <a:r>
              <a:rPr lang="en-US" dirty="0" smtClean="0"/>
              <a:t>For any </a:t>
            </a:r>
            <a:r>
              <a:rPr lang="en-US" i="1" dirty="0" smtClean="0"/>
              <a:t>t </a:t>
            </a:r>
            <a:r>
              <a:rPr lang="en-US" dirty="0" smtClean="0"/>
              <a:t>test, there is a 95% chance of correctly rejecting the null</a:t>
            </a:r>
          </a:p>
          <a:p>
            <a:endParaRPr lang="en-US" dirty="0" smtClean="0"/>
          </a:p>
          <a:p>
            <a:r>
              <a:rPr lang="en-US" dirty="0" smtClean="0"/>
              <a:t>So for 3 </a:t>
            </a:r>
            <a:r>
              <a:rPr lang="en-US" i="1" dirty="0" smtClean="0"/>
              <a:t>t</a:t>
            </a:r>
            <a:r>
              <a:rPr lang="en-US" dirty="0" smtClean="0"/>
              <a:t> tests, there is a 95% x 95% x 95% = .875% chance of correctly rejecting the null</a:t>
            </a:r>
          </a:p>
          <a:p>
            <a:endParaRPr lang="en-US" dirty="0" smtClean="0"/>
          </a:p>
          <a:p>
            <a:r>
              <a:rPr lang="en-US" dirty="0" smtClean="0"/>
              <a:t>So for 3 </a:t>
            </a:r>
            <a:r>
              <a:rPr lang="en-US" i="1" dirty="0" smtClean="0"/>
              <a:t>t</a:t>
            </a:r>
            <a:r>
              <a:rPr lang="en-US" dirty="0" smtClean="0"/>
              <a:t> tests, there is a 100 – 87.5 = 14.3% chance of </a:t>
            </a:r>
            <a:r>
              <a:rPr lang="en-US" b="1" i="1" dirty="0" smtClean="0"/>
              <a:t>falsely</a:t>
            </a:r>
            <a:r>
              <a:rPr lang="en-US" dirty="0" smtClean="0"/>
              <a:t> rejecting the null</a:t>
            </a:r>
          </a:p>
          <a:p>
            <a:endParaRPr lang="en-US" dirty="0" smtClean="0"/>
          </a:p>
          <a:p>
            <a:r>
              <a:rPr lang="en-US" dirty="0" smtClean="0"/>
              <a:t>  </a:t>
            </a:r>
            <a:r>
              <a:rPr lang="en-US" strike="sngStrike" dirty="0" smtClean="0"/>
              <a:t>3 x p &lt; .05 </a:t>
            </a:r>
          </a:p>
          <a:p>
            <a:endParaRPr lang="en-US" dirty="0" smtClean="0"/>
          </a:p>
          <a:p>
            <a:r>
              <a:rPr lang="en-US" i="1" dirty="0" smtClean="0"/>
              <a:t>p </a:t>
            </a:r>
            <a:r>
              <a:rPr lang="en-US" dirty="0" smtClean="0"/>
              <a:t>= 14.3%  </a:t>
            </a:r>
          </a:p>
          <a:p>
            <a:endParaRPr lang="en-US" dirty="0" smtClean="0"/>
          </a:p>
          <a:p>
            <a:r>
              <a:rPr lang="en-US" dirty="0" smtClean="0"/>
              <a:t>For every 100 </a:t>
            </a:r>
            <a:r>
              <a:rPr lang="en-US" dirty="0" err="1" smtClean="0"/>
              <a:t>experimens</a:t>
            </a:r>
            <a:r>
              <a:rPr lang="en-US" dirty="0" smtClean="0"/>
              <a:t>, </a:t>
            </a:r>
            <a:r>
              <a:rPr lang="en-US" i="1" dirty="0" smtClean="0"/>
              <a:t>more than 14 </a:t>
            </a:r>
            <a:r>
              <a:rPr lang="en-US" dirty="0" smtClean="0"/>
              <a:t>will find an effect when there isn’t one</a:t>
            </a:r>
          </a:p>
          <a:p>
            <a:endParaRPr lang="en-US" dirty="0"/>
          </a:p>
        </p:txBody>
      </p:sp>
      <p:pic>
        <p:nvPicPr>
          <p:cNvPr id="241670" name="Picture 6" descr="http://news.silveroakcasino.com/wp-content/uploads/2009/02/deer-hunter-roulette.jpg"/>
          <p:cNvPicPr>
            <a:picLocks noChangeAspect="1" noChangeArrowheads="1"/>
          </p:cNvPicPr>
          <p:nvPr/>
        </p:nvPicPr>
        <p:blipFill>
          <a:blip r:embed="rId2"/>
          <a:srcRect l="11771" t="15075" r="14237" b="15402"/>
          <a:stretch>
            <a:fillRect/>
          </a:stretch>
        </p:blipFill>
        <p:spPr bwMode="auto">
          <a:xfrm>
            <a:off x="5643570" y="3768709"/>
            <a:ext cx="3143272" cy="2357454"/>
          </a:xfrm>
          <a:prstGeom prst="rect">
            <a:avLst/>
          </a:prstGeom>
          <a:noFill/>
        </p:spPr>
      </p:pic>
      <p:pic>
        <p:nvPicPr>
          <p:cNvPr id="241666" name="Picture 2" descr="http://m.vimukti.com/bb/RevolverTheme/image1.png"/>
          <p:cNvPicPr>
            <a:picLocks noChangeAspect="1" noChangeArrowheads="1"/>
          </p:cNvPicPr>
          <p:nvPr/>
        </p:nvPicPr>
        <p:blipFill>
          <a:blip r:embed="rId3"/>
          <a:srcRect t="16667"/>
          <a:stretch>
            <a:fillRect/>
          </a:stretch>
        </p:blipFill>
        <p:spPr bwMode="auto">
          <a:xfrm>
            <a:off x="4495800" y="1417638"/>
            <a:ext cx="3428991" cy="2143117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857224" y="6126163"/>
            <a:ext cx="71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We can address this if we return to the GLM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Orthogonality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Contrasts should be </a:t>
            </a:r>
            <a:r>
              <a:rPr lang="en-US" b="1" i="1" dirty="0" smtClean="0">
                <a:solidFill>
                  <a:srgbClr val="FF0000"/>
                </a:solidFill>
              </a:rPr>
              <a:t>ORTHOGONAL</a:t>
            </a:r>
          </a:p>
          <a:p>
            <a:r>
              <a:rPr lang="en-US" dirty="0" smtClean="0"/>
              <a:t>Each group/condition should only appear </a:t>
            </a:r>
            <a:r>
              <a:rPr lang="en-US" b="1" i="1" dirty="0" smtClean="0">
                <a:solidFill>
                  <a:srgbClr val="FF0000"/>
                </a:solidFill>
              </a:rPr>
              <a:t>ONCE</a:t>
            </a:r>
            <a:r>
              <a:rPr lang="en-US" dirty="0" smtClean="0"/>
              <a:t> in a contrast</a:t>
            </a:r>
          </a:p>
          <a:p>
            <a:r>
              <a:rPr lang="en-US" dirty="0" smtClean="0"/>
              <a:t>When “partitioning the variance”, each group should only appear in one “partition”</a:t>
            </a:r>
          </a:p>
          <a:p>
            <a:r>
              <a:rPr lang="en-US" dirty="0" smtClean="0"/>
              <a:t>Partitions should be independent</a:t>
            </a:r>
          </a:p>
          <a:p>
            <a:r>
              <a:rPr lang="en-US" dirty="0" smtClean="0"/>
              <a:t>Variance in partitions should not be correlated with one another</a:t>
            </a:r>
          </a:p>
          <a:p>
            <a:r>
              <a:rPr lang="en-US" dirty="0" smtClean="0"/>
              <a:t>Why?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 If you follow this, then the weights in your contrast vector will sum to zero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621757" y="923728"/>
            <a:ext cx="149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TD (controls)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40842" y="923728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ADHD group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369626" y="923728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ASD group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00034" y="5792525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ASD diagnosis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7200" y="4309833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ADHD diagnosis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500034" y="1919277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Contrast 1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457200" y="3276599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Contrast 2</a:t>
            </a:r>
            <a:endParaRPr lang="en-US" dirty="0"/>
          </a:p>
        </p:txBody>
      </p: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2357422" y="1571613"/>
          <a:ext cx="5357850" cy="4929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50"/>
                <a:gridCol w="1785950"/>
                <a:gridCol w="1785950"/>
              </a:tblGrid>
              <a:tr h="1232305">
                <a:tc>
                  <a:txBody>
                    <a:bodyPr/>
                    <a:lstStyle/>
                    <a:p>
                      <a:pPr algn="ctr"/>
                      <a:endParaRPr lang="en-US" sz="2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1232305">
                <a:tc>
                  <a:txBody>
                    <a:bodyPr/>
                    <a:lstStyle/>
                    <a:p>
                      <a:pPr algn="ctr"/>
                      <a:endParaRPr lang="en-US" sz="2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1232305"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232305"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7929586" y="4925809"/>
            <a:ext cx="1000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Design Matrix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929586" y="2500306"/>
            <a:ext cx="1000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Contrast Vectors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Post-hoc tests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Perception in autism</a:t>
            </a:r>
          </a:p>
          <a:p>
            <a:pPr lvl="1"/>
            <a:r>
              <a:rPr lang="en-US" dirty="0" smtClean="0"/>
              <a:t>Higher rate of absolute pitch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Enhanced visual processing of local features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Resistance to illusions</a:t>
            </a:r>
          </a:p>
          <a:p>
            <a:pPr lvl="1"/>
            <a:endParaRPr lang="en-US" b="1" i="1" dirty="0" smtClean="0"/>
          </a:p>
          <a:p>
            <a:pPr lvl="1"/>
            <a:r>
              <a:rPr lang="en-US" b="1" i="1" dirty="0" smtClean="0"/>
              <a:t>Enhanced visual search</a:t>
            </a:r>
            <a:endParaRPr lang="en-US" b="1" i="1" dirty="0"/>
          </a:p>
        </p:txBody>
      </p:sp>
      <p:pic>
        <p:nvPicPr>
          <p:cNvPr id="234498" name="Picture 2" descr="http://musicpsychology.co.uk/wp-content/uploads/2012/11/Musi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1785926"/>
            <a:ext cx="1679217" cy="1511296"/>
          </a:xfrm>
          <a:prstGeom prst="rect">
            <a:avLst/>
          </a:prstGeom>
          <a:noFill/>
        </p:spPr>
      </p:pic>
      <p:pic>
        <p:nvPicPr>
          <p:cNvPr id="234502" name="Picture 6" descr="http://www.reedbusinessschool.co.uk/binaries/1451340891_navon_letter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5017" y="2786058"/>
            <a:ext cx="857250" cy="1428750"/>
          </a:xfrm>
          <a:prstGeom prst="rect">
            <a:avLst/>
          </a:prstGeom>
          <a:noFill/>
        </p:spPr>
      </p:pic>
      <p:pic>
        <p:nvPicPr>
          <p:cNvPr id="117762" name="Picture 2" descr="http://upload.wikimedia.org/wikipedia/commons/thumb/b/bc/Mond-vergleich.svg/240px-Mond-vergleich.svg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75017" y="4214808"/>
            <a:ext cx="2286000" cy="1409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241" y="304800"/>
            <a:ext cx="2482627" cy="17825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241" y="2087308"/>
            <a:ext cx="2482627" cy="17825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400" y="592301"/>
            <a:ext cx="137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" y="2556115"/>
            <a:ext cx="137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ADHD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31218" y="5579195"/>
            <a:ext cx="1378818" cy="278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Null hypothesis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85" y="3869816"/>
            <a:ext cx="2482627" cy="178250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42844" y="4338623"/>
            <a:ext cx="137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ASD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446" y="233362"/>
            <a:ext cx="2482627" cy="17825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322" y="2015870"/>
            <a:ext cx="2482627" cy="178250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228423" y="5507757"/>
            <a:ext cx="1378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Alternative hypotheses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215" y="3798378"/>
            <a:ext cx="2482627" cy="1782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would we test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ASDs will be faster than TDs</a:t>
            </a:r>
          </a:p>
          <a:p>
            <a:pPr lvl="1"/>
            <a:r>
              <a:rPr lang="en-US" dirty="0" smtClean="0"/>
              <a:t>There is an effect of having autism</a:t>
            </a:r>
          </a:p>
          <a:p>
            <a:r>
              <a:rPr lang="en-US" dirty="0" smtClean="0"/>
              <a:t>ASDs will be faster than ADHDs</a:t>
            </a:r>
          </a:p>
          <a:p>
            <a:pPr lvl="1"/>
            <a:r>
              <a:rPr lang="en-US" dirty="0" smtClean="0"/>
              <a:t>The effect of having autism is bigger than the general effect of visual attention disorders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t </a:t>
            </a:r>
            <a:r>
              <a:rPr lang="en-US" dirty="0" smtClean="0"/>
              <a:t>tests comparing </a:t>
            </a:r>
          </a:p>
          <a:p>
            <a:pPr lvl="1"/>
            <a:r>
              <a:rPr lang="en-US" dirty="0" smtClean="0"/>
              <a:t>ADHDs and TDs</a:t>
            </a:r>
          </a:p>
          <a:p>
            <a:pPr lvl="1"/>
            <a:r>
              <a:rPr lang="en-US" dirty="0" smtClean="0"/>
              <a:t>ASDs and TDs</a:t>
            </a:r>
          </a:p>
          <a:p>
            <a:pPr lvl="1"/>
            <a:r>
              <a:rPr lang="en-US" dirty="0" smtClean="0"/>
              <a:t>ASDs and ADHDs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What could go wrong with this?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FAMILY WISE ERROR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Adhering to </a:t>
            </a:r>
            <a:r>
              <a:rPr lang="en-US" i="1" dirty="0" smtClean="0"/>
              <a:t>p </a:t>
            </a:r>
            <a:r>
              <a:rPr lang="en-US" dirty="0" smtClean="0"/>
              <a:t>&lt; .05,</a:t>
            </a:r>
            <a:r>
              <a:rPr lang="en-US" i="1" dirty="0" smtClean="0"/>
              <a:t> </a:t>
            </a:r>
            <a:r>
              <a:rPr lang="en-US" dirty="0" smtClean="0"/>
              <a:t>for every 100 experiments, 5 will find an effect when there isn’t one</a:t>
            </a:r>
          </a:p>
          <a:p>
            <a:endParaRPr lang="en-US" dirty="0" smtClean="0"/>
          </a:p>
          <a:p>
            <a:r>
              <a:rPr lang="en-US" dirty="0" smtClean="0"/>
              <a:t>For any </a:t>
            </a:r>
            <a:r>
              <a:rPr lang="en-US" i="1" dirty="0" smtClean="0"/>
              <a:t>t </a:t>
            </a:r>
            <a:r>
              <a:rPr lang="en-US" dirty="0" smtClean="0"/>
              <a:t>test, there is a 95% chance of correctly rejecting the null</a:t>
            </a:r>
          </a:p>
          <a:p>
            <a:endParaRPr lang="en-US" dirty="0" smtClean="0"/>
          </a:p>
          <a:p>
            <a:r>
              <a:rPr lang="en-US" dirty="0" smtClean="0"/>
              <a:t>So for 3 </a:t>
            </a:r>
            <a:r>
              <a:rPr lang="en-US" i="1" dirty="0" smtClean="0"/>
              <a:t>t</a:t>
            </a:r>
            <a:r>
              <a:rPr lang="en-US" dirty="0" smtClean="0"/>
              <a:t> tests, there is a 95% x 95% x 95% = .875% chance of correctly rejecting the null</a:t>
            </a:r>
          </a:p>
          <a:p>
            <a:endParaRPr lang="en-US" dirty="0" smtClean="0"/>
          </a:p>
          <a:p>
            <a:r>
              <a:rPr lang="en-US" dirty="0" smtClean="0"/>
              <a:t>So for 3 </a:t>
            </a:r>
            <a:r>
              <a:rPr lang="en-US" i="1" dirty="0" smtClean="0"/>
              <a:t>t</a:t>
            </a:r>
            <a:r>
              <a:rPr lang="en-US" dirty="0" smtClean="0"/>
              <a:t> tests, there is a 100 – 87.5 = 14.3% chance of </a:t>
            </a:r>
            <a:r>
              <a:rPr lang="en-US" b="1" i="1" dirty="0" smtClean="0"/>
              <a:t>falsely</a:t>
            </a:r>
            <a:r>
              <a:rPr lang="en-US" dirty="0" smtClean="0"/>
              <a:t> rejecting the null</a:t>
            </a:r>
          </a:p>
          <a:p>
            <a:endParaRPr lang="en-US" dirty="0" smtClean="0"/>
          </a:p>
          <a:p>
            <a:r>
              <a:rPr lang="en-US" dirty="0" smtClean="0"/>
              <a:t>  </a:t>
            </a:r>
            <a:r>
              <a:rPr lang="en-US" strike="sngStrike" dirty="0" smtClean="0"/>
              <a:t>3 x p &lt; .05 </a:t>
            </a:r>
          </a:p>
          <a:p>
            <a:endParaRPr lang="en-US" dirty="0" smtClean="0"/>
          </a:p>
          <a:p>
            <a:r>
              <a:rPr lang="en-US" i="1" dirty="0" smtClean="0"/>
              <a:t>p </a:t>
            </a:r>
            <a:r>
              <a:rPr lang="en-US" dirty="0" smtClean="0"/>
              <a:t>= 14.3%  </a:t>
            </a:r>
          </a:p>
          <a:p>
            <a:endParaRPr lang="en-US" dirty="0" smtClean="0"/>
          </a:p>
          <a:p>
            <a:r>
              <a:rPr lang="en-US" dirty="0" smtClean="0"/>
              <a:t>For every 100 </a:t>
            </a:r>
            <a:r>
              <a:rPr lang="en-US" dirty="0" err="1" smtClean="0"/>
              <a:t>experimens</a:t>
            </a:r>
            <a:r>
              <a:rPr lang="en-US" dirty="0" smtClean="0"/>
              <a:t>, </a:t>
            </a:r>
            <a:r>
              <a:rPr lang="en-US" i="1" dirty="0" smtClean="0"/>
              <a:t>more than 14 </a:t>
            </a:r>
            <a:r>
              <a:rPr lang="en-US" dirty="0" smtClean="0"/>
              <a:t>will find an effect when there isn’t one</a:t>
            </a:r>
          </a:p>
          <a:p>
            <a:endParaRPr lang="en-US" dirty="0"/>
          </a:p>
        </p:txBody>
      </p:sp>
      <p:pic>
        <p:nvPicPr>
          <p:cNvPr id="241670" name="Picture 6" descr="http://news.silveroakcasino.com/wp-content/uploads/2009/02/deer-hunter-roulette.jpg"/>
          <p:cNvPicPr>
            <a:picLocks noChangeAspect="1" noChangeArrowheads="1"/>
          </p:cNvPicPr>
          <p:nvPr/>
        </p:nvPicPr>
        <p:blipFill>
          <a:blip r:embed="rId2"/>
          <a:srcRect l="11771" t="15075" r="14237" b="15402"/>
          <a:stretch>
            <a:fillRect/>
          </a:stretch>
        </p:blipFill>
        <p:spPr bwMode="auto">
          <a:xfrm>
            <a:off x="5643570" y="3768709"/>
            <a:ext cx="3143272" cy="2357454"/>
          </a:xfrm>
          <a:prstGeom prst="rect">
            <a:avLst/>
          </a:prstGeom>
          <a:noFill/>
        </p:spPr>
      </p:pic>
      <p:pic>
        <p:nvPicPr>
          <p:cNvPr id="241666" name="Picture 2" descr="http://m.vimukti.com/bb/RevolverTheme/image1.png"/>
          <p:cNvPicPr>
            <a:picLocks noChangeAspect="1" noChangeArrowheads="1"/>
          </p:cNvPicPr>
          <p:nvPr/>
        </p:nvPicPr>
        <p:blipFill>
          <a:blip r:embed="rId3"/>
          <a:srcRect t="16667"/>
          <a:stretch>
            <a:fillRect/>
          </a:stretch>
        </p:blipFill>
        <p:spPr bwMode="auto">
          <a:xfrm>
            <a:off x="4495800" y="1417638"/>
            <a:ext cx="3428991" cy="2143117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857224" y="6126163"/>
            <a:ext cx="71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We can also address this if we lower the p-value that we accept as significant – </a:t>
            </a:r>
            <a:r>
              <a:rPr lang="en-US" i="1" dirty="0" err="1" smtClean="0"/>
              <a:t>Bonferroni</a:t>
            </a:r>
            <a:r>
              <a:rPr lang="en-US" i="1" dirty="0" smtClean="0"/>
              <a:t> correction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fresh example</a:t>
            </a:r>
          </a:p>
          <a:p>
            <a:r>
              <a:rPr lang="en-US" dirty="0" smtClean="0"/>
              <a:t>ANOVA</a:t>
            </a:r>
          </a:p>
          <a:p>
            <a:pPr lvl="1"/>
            <a:r>
              <a:rPr lang="en-US" dirty="0" smtClean="0"/>
              <a:t>Why do ANOVA?</a:t>
            </a:r>
          </a:p>
          <a:p>
            <a:pPr lvl="1"/>
            <a:r>
              <a:rPr lang="en-US" dirty="0" smtClean="0"/>
              <a:t>GLM - ANOVA as regression</a:t>
            </a:r>
          </a:p>
          <a:p>
            <a:pPr lvl="1"/>
            <a:r>
              <a:rPr lang="en-US" dirty="0" smtClean="0"/>
              <a:t>Testing specific effects</a:t>
            </a:r>
          </a:p>
          <a:p>
            <a:r>
              <a:rPr lang="en-US" dirty="0" smtClean="0"/>
              <a:t>Factorial ANOVA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Factorial designs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Interactions</a:t>
            </a:r>
          </a:p>
          <a:p>
            <a:r>
              <a:rPr lang="en-US" dirty="0" smtClean="0"/>
              <a:t>Repeated measures ANOVA</a:t>
            </a:r>
          </a:p>
          <a:p>
            <a:pPr lvl="1"/>
            <a:r>
              <a:rPr lang="en-US" dirty="0" smtClean="0"/>
              <a:t>Repeated measures </a:t>
            </a:r>
          </a:p>
          <a:p>
            <a:pPr lvl="1"/>
            <a:r>
              <a:rPr lang="en-US" dirty="0" smtClean="0"/>
              <a:t>Mixed designs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pretend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search is enhanced in conditions involving disorders of visual attention</a:t>
            </a:r>
          </a:p>
          <a:p>
            <a:r>
              <a:rPr lang="en-US" dirty="0" smtClean="0"/>
              <a:t>This enhancement is particularly pronounced in ASD</a:t>
            </a:r>
          </a:p>
          <a:p>
            <a:r>
              <a:rPr lang="en-US" dirty="0" smtClean="0"/>
              <a:t>Is this an effect of visual attention functioning?</a:t>
            </a:r>
          </a:p>
          <a:p>
            <a:r>
              <a:rPr lang="en-US" dirty="0" smtClean="0"/>
              <a:t>Is this an effect of medication?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Imaginary follow-up study –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Subjects</a:t>
            </a:r>
          </a:p>
          <a:p>
            <a:pPr lvl="1"/>
            <a:r>
              <a:rPr lang="en-US" dirty="0" smtClean="0"/>
              <a:t>5 individuals with ASD on </a:t>
            </a:r>
            <a:r>
              <a:rPr lang="en-US" dirty="0" err="1" smtClean="0"/>
              <a:t>ritalin</a:t>
            </a:r>
            <a:endParaRPr lang="en-US" dirty="0" smtClean="0"/>
          </a:p>
          <a:p>
            <a:pPr lvl="1"/>
            <a:r>
              <a:rPr lang="en-US" dirty="0" smtClean="0"/>
              <a:t>5 individuals with ADHD on </a:t>
            </a:r>
            <a:r>
              <a:rPr lang="en-US" dirty="0" err="1" smtClean="0"/>
              <a:t>ritalin</a:t>
            </a:r>
            <a:endParaRPr lang="en-US" dirty="0" smtClean="0"/>
          </a:p>
          <a:p>
            <a:pPr lvl="1"/>
            <a:r>
              <a:rPr lang="en-US" dirty="0" smtClean="0"/>
              <a:t>5 individuals with ASD on placebo</a:t>
            </a:r>
          </a:p>
          <a:p>
            <a:pPr lvl="1"/>
            <a:r>
              <a:rPr lang="en-US" dirty="0" smtClean="0"/>
              <a:t>5 individuals with ADHD on placebo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/>
              <a:t>Stimuli</a:t>
            </a:r>
          </a:p>
          <a:p>
            <a:pPr lvl="1"/>
            <a:r>
              <a:rPr lang="en-US" dirty="0" smtClean="0"/>
              <a:t>Visual search</a:t>
            </a:r>
          </a:p>
          <a:p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Independent variable: diagnosis</a:t>
            </a:r>
          </a:p>
          <a:p>
            <a:pPr lvl="1"/>
            <a:r>
              <a:rPr lang="en-US" dirty="0" smtClean="0"/>
              <a:t>Independent variable: drug</a:t>
            </a:r>
          </a:p>
          <a:p>
            <a:pPr lvl="1"/>
            <a:r>
              <a:rPr lang="en-US" dirty="0" smtClean="0"/>
              <a:t>Dependent variable: search time</a:t>
            </a:r>
          </a:p>
          <a:p>
            <a:r>
              <a:rPr lang="en-US" dirty="0" smtClean="0"/>
              <a:t>Analysis?? – Factorial ANOVA</a:t>
            </a:r>
          </a:p>
          <a:p>
            <a:pPr lvl="1"/>
            <a:r>
              <a:rPr lang="en-US" dirty="0" smtClean="0"/>
              <a:t>What sort of questions are we asking?</a:t>
            </a:r>
          </a:p>
          <a:p>
            <a:pPr lvl="1"/>
            <a:r>
              <a:rPr lang="en-US" dirty="0" smtClean="0"/>
              <a:t>Let’s partial some variance!</a:t>
            </a:r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Representing factorial designs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500694" y="2857496"/>
          <a:ext cx="2690811" cy="22555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937"/>
                <a:gridCol w="896937"/>
                <a:gridCol w="896937"/>
              </a:tblGrid>
              <a:tr h="7518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51843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ASD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751843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ADHD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929454" y="271462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Drug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4551105" y="4265362"/>
            <a:ext cx="118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Diagnosis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6" grpId="0"/>
      <p:bldP spid="7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Imaginary follow-up study –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Subjects</a:t>
            </a:r>
          </a:p>
          <a:p>
            <a:pPr lvl="1"/>
            <a:r>
              <a:rPr lang="en-US" dirty="0" smtClean="0"/>
              <a:t>5 individuals with ASD on </a:t>
            </a:r>
            <a:r>
              <a:rPr lang="en-US" dirty="0" err="1" smtClean="0"/>
              <a:t>ritalin</a:t>
            </a:r>
            <a:endParaRPr lang="en-US" dirty="0" smtClean="0"/>
          </a:p>
          <a:p>
            <a:pPr lvl="1"/>
            <a:r>
              <a:rPr lang="en-US" dirty="0" smtClean="0"/>
              <a:t>5 individuals with ADHD on </a:t>
            </a:r>
            <a:r>
              <a:rPr lang="en-US" dirty="0" err="1" smtClean="0"/>
              <a:t>ritalin</a:t>
            </a:r>
            <a:endParaRPr lang="en-US" dirty="0" smtClean="0"/>
          </a:p>
          <a:p>
            <a:pPr lvl="1"/>
            <a:r>
              <a:rPr lang="en-US" dirty="0" smtClean="0"/>
              <a:t>5 individuals with ASD on placebo</a:t>
            </a:r>
          </a:p>
          <a:p>
            <a:pPr lvl="1"/>
            <a:r>
              <a:rPr lang="en-US" dirty="0" smtClean="0"/>
              <a:t>5 individuals with ADHD on placebo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/>
              <a:t>Stimuli</a:t>
            </a:r>
          </a:p>
          <a:p>
            <a:pPr lvl="1"/>
            <a:r>
              <a:rPr lang="en-US" dirty="0" smtClean="0"/>
              <a:t>Visual search</a:t>
            </a:r>
          </a:p>
          <a:p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Independent variable: diagnosis</a:t>
            </a:r>
          </a:p>
          <a:p>
            <a:pPr lvl="1"/>
            <a:r>
              <a:rPr lang="en-US" dirty="0" smtClean="0"/>
              <a:t>Independent variable: drug</a:t>
            </a:r>
          </a:p>
          <a:p>
            <a:pPr lvl="1"/>
            <a:r>
              <a:rPr lang="en-US" dirty="0" smtClean="0"/>
              <a:t>Dependent variable: search time</a:t>
            </a:r>
          </a:p>
          <a:p>
            <a:r>
              <a:rPr lang="en-US" dirty="0" smtClean="0"/>
              <a:t>Analysis?? – Factorial ANOVA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What sort of questions are we asking?</a:t>
            </a:r>
          </a:p>
          <a:p>
            <a:pPr lvl="1"/>
            <a:r>
              <a:rPr lang="en-US" dirty="0" smtClean="0"/>
              <a:t>Let’s partial some variance!</a:t>
            </a:r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Representing factorial designs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500694" y="2857496"/>
          <a:ext cx="2690811" cy="22555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937"/>
                <a:gridCol w="896937"/>
                <a:gridCol w="896937"/>
              </a:tblGrid>
              <a:tr h="7518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51843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ASD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751843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ADHD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929454" y="271462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Drug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4551105" y="4265362"/>
            <a:ext cx="118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Diagnosis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Is there an effect of diagnosis?</a:t>
            </a:r>
          </a:p>
          <a:p>
            <a:r>
              <a:rPr lang="en-US" dirty="0" smtClean="0"/>
              <a:t>Is there an effect of drug?</a:t>
            </a:r>
          </a:p>
          <a:p>
            <a:r>
              <a:rPr lang="en-US" dirty="0" smtClean="0"/>
              <a:t>Is there an effect of drug, on the effect of diagnosis?</a:t>
            </a:r>
          </a:p>
          <a:p>
            <a:pPr lvl="1"/>
            <a:r>
              <a:rPr lang="en-US" dirty="0" smtClean="0"/>
              <a:t>Is there an effect of one factor/variable, on the effect of another?</a:t>
            </a:r>
          </a:p>
          <a:p>
            <a:pPr lvl="1"/>
            <a:r>
              <a:rPr lang="en-US" dirty="0" smtClean="0"/>
              <a:t>Is there an interaction between variables/factors?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Is there a drug x diagnosis interaction</a:t>
            </a:r>
            <a:endParaRPr lang="en-US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there an effect of diagnosis?</a:t>
            </a:r>
          </a:p>
          <a:p>
            <a:r>
              <a:rPr lang="en-US" dirty="0" smtClean="0"/>
              <a:t>Is there an effect of drug?</a:t>
            </a:r>
          </a:p>
          <a:p>
            <a:r>
              <a:rPr lang="en-US" dirty="0" smtClean="0"/>
              <a:t>Is there a drug x diagnosis interaction?</a:t>
            </a:r>
            <a:endParaRPr lang="en-US" dirty="0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03756" y="2071678"/>
            <a:ext cx="4389177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Is there an effect of diagnosis?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Is there an effect of drug?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Is there a drug x diagnosis interaction?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03756" y="2071678"/>
            <a:ext cx="4389177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there an effect of diagnosis?</a:t>
            </a:r>
          </a:p>
          <a:p>
            <a:r>
              <a:rPr lang="en-US" dirty="0" smtClean="0"/>
              <a:t>Is there an effect of drug?</a:t>
            </a:r>
          </a:p>
          <a:p>
            <a:r>
              <a:rPr lang="en-US" dirty="0" smtClean="0"/>
              <a:t>Is there a drug x diagnosis interaction?</a:t>
            </a:r>
            <a:endParaRPr lang="en-US" dirty="0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810" y="2714620"/>
            <a:ext cx="4597400" cy="276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Is there an effect of diagnosis?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Is there an effect of drug?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Is there a drug x diagnosis interaction?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810" y="2714620"/>
            <a:ext cx="4597400" cy="276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there an effect of diagnosis?</a:t>
            </a:r>
          </a:p>
          <a:p>
            <a:r>
              <a:rPr lang="en-US" dirty="0" smtClean="0"/>
              <a:t>Is there an effect of drug?</a:t>
            </a:r>
          </a:p>
          <a:p>
            <a:r>
              <a:rPr lang="en-US" dirty="0" smtClean="0"/>
              <a:t>Is there a drug x diagnosis interaction?</a:t>
            </a:r>
            <a:endParaRPr lang="en-US" dirty="0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810" y="2571744"/>
            <a:ext cx="4597400" cy="276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Is there an effect of diagnosis?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Is there an effect of drug?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Is there a drug x diagnosis interaction?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810" y="2571744"/>
            <a:ext cx="4597400" cy="276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there an effect of diagnosis?</a:t>
            </a:r>
          </a:p>
          <a:p>
            <a:r>
              <a:rPr lang="en-US" dirty="0" smtClean="0"/>
              <a:t>Is there an effect of drug?</a:t>
            </a:r>
          </a:p>
          <a:p>
            <a:r>
              <a:rPr lang="en-US" dirty="0" smtClean="0"/>
              <a:t>Is there a drug x diagnosis interaction?</a:t>
            </a:r>
            <a:endParaRPr lang="en-US" dirty="0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2285992"/>
            <a:ext cx="4597400" cy="276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Is there an effect of diagnosis?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Is there an effect of drug?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Is there a drug x diagnosis interaction?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2285992"/>
            <a:ext cx="4597400" cy="276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Imaginary follow-up study –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Subjects</a:t>
            </a:r>
          </a:p>
          <a:p>
            <a:pPr lvl="1"/>
            <a:r>
              <a:rPr lang="en-US" dirty="0" smtClean="0"/>
              <a:t>5 individuals with ASD on </a:t>
            </a:r>
            <a:r>
              <a:rPr lang="en-US" dirty="0" err="1" smtClean="0"/>
              <a:t>ritalin</a:t>
            </a:r>
            <a:endParaRPr lang="en-US" dirty="0" smtClean="0"/>
          </a:p>
          <a:p>
            <a:pPr lvl="1"/>
            <a:r>
              <a:rPr lang="en-US" dirty="0" smtClean="0"/>
              <a:t>5 individuals with ADHD on </a:t>
            </a:r>
            <a:r>
              <a:rPr lang="en-US" dirty="0" err="1" smtClean="0"/>
              <a:t>ritalin</a:t>
            </a:r>
            <a:endParaRPr lang="en-US" dirty="0" smtClean="0"/>
          </a:p>
          <a:p>
            <a:pPr lvl="1"/>
            <a:r>
              <a:rPr lang="en-US" dirty="0" smtClean="0"/>
              <a:t>5 individuals with ASD on placebo</a:t>
            </a:r>
          </a:p>
          <a:p>
            <a:pPr lvl="1"/>
            <a:r>
              <a:rPr lang="en-US" dirty="0" smtClean="0"/>
              <a:t>5 individuals with ADHD on placebo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/>
              <a:t>Stimuli</a:t>
            </a:r>
          </a:p>
          <a:p>
            <a:pPr lvl="1"/>
            <a:r>
              <a:rPr lang="en-US" dirty="0" smtClean="0"/>
              <a:t>Visual search</a:t>
            </a:r>
          </a:p>
          <a:p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Independent variable: diagnosis</a:t>
            </a:r>
          </a:p>
          <a:p>
            <a:pPr lvl="1"/>
            <a:r>
              <a:rPr lang="en-US" dirty="0" smtClean="0"/>
              <a:t>Independent variable: drug</a:t>
            </a:r>
          </a:p>
          <a:p>
            <a:pPr lvl="1"/>
            <a:r>
              <a:rPr lang="en-US" dirty="0" smtClean="0"/>
              <a:t>Dependent variable: search time</a:t>
            </a:r>
          </a:p>
          <a:p>
            <a:r>
              <a:rPr lang="en-US" dirty="0" smtClean="0"/>
              <a:t>Analysis?? – Factorial ANOVA</a:t>
            </a:r>
          </a:p>
          <a:p>
            <a:pPr lvl="1"/>
            <a:r>
              <a:rPr lang="en-US" dirty="0" smtClean="0"/>
              <a:t>What sort of questions are we asking?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Let’s partial some variance!</a:t>
            </a:r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Representing factorial designs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500694" y="2857496"/>
          <a:ext cx="2690811" cy="22555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937"/>
                <a:gridCol w="896937"/>
                <a:gridCol w="896937"/>
              </a:tblGrid>
              <a:tr h="7518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51843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ASD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751843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ADHD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929454" y="271462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Drug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4551105" y="4265362"/>
            <a:ext cx="118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Diagnosis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857224" y="537672"/>
            <a:ext cx="5929354" cy="1071570"/>
            <a:chOff x="857224" y="537672"/>
            <a:chExt cx="5929354" cy="1071570"/>
          </a:xfrm>
        </p:grpSpPr>
        <p:sp>
          <p:nvSpPr>
            <p:cNvPr id="4" name="Rounded Rectangle 3"/>
            <p:cNvSpPr/>
            <p:nvPr/>
          </p:nvSpPr>
          <p:spPr>
            <a:xfrm>
              <a:off x="857224" y="537672"/>
              <a:ext cx="5929354" cy="107157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571736" y="840930"/>
              <a:ext cx="2857520" cy="55399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SS</a:t>
              </a:r>
              <a:r>
                <a:rPr lang="en-US" sz="1600" baseline="-25000" dirty="0" smtClean="0">
                  <a:solidFill>
                    <a:schemeClr val="bg1"/>
                  </a:solidFill>
                </a:rPr>
                <a:t>T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Total variance in the data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87572" y="1609242"/>
            <a:ext cx="3855866" cy="1571636"/>
            <a:chOff x="787572" y="1609242"/>
            <a:chExt cx="3855866" cy="1571636"/>
          </a:xfrm>
        </p:grpSpPr>
        <p:sp>
          <p:nvSpPr>
            <p:cNvPr id="7" name="Rounded Rectangle 6"/>
            <p:cNvSpPr/>
            <p:nvPr/>
          </p:nvSpPr>
          <p:spPr>
            <a:xfrm>
              <a:off x="787572" y="2109308"/>
              <a:ext cx="3855866" cy="107157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00166" y="2252184"/>
              <a:ext cx="2428892" cy="55399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SS</a:t>
              </a:r>
              <a:r>
                <a:rPr lang="en-US" sz="1600" baseline="-25000" dirty="0" smtClean="0">
                  <a:solidFill>
                    <a:schemeClr val="bg1"/>
                  </a:solidFill>
                </a:rPr>
                <a:t>M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Variance explained by the model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2500298" y="1609242"/>
              <a:ext cx="357190" cy="500066"/>
            </a:xfrm>
            <a:prstGeom prst="downArrow">
              <a:avLst/>
            </a:prstGeom>
            <a:gradFill>
              <a:gsLst>
                <a:gs pos="0">
                  <a:schemeClr val="accent4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86380" y="1609242"/>
            <a:ext cx="1500198" cy="1534006"/>
            <a:chOff x="5286380" y="1609242"/>
            <a:chExt cx="1500198" cy="1534006"/>
          </a:xfrm>
        </p:grpSpPr>
        <p:sp>
          <p:nvSpPr>
            <p:cNvPr id="14" name="Rounded Rectangle 13"/>
            <p:cNvSpPr/>
            <p:nvPr/>
          </p:nvSpPr>
          <p:spPr>
            <a:xfrm>
              <a:off x="5286380" y="2071678"/>
              <a:ext cx="1500198" cy="107157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72132" y="2214554"/>
              <a:ext cx="1000132" cy="73866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SS</a:t>
              </a:r>
              <a:r>
                <a:rPr lang="en-US" sz="1600" baseline="-25000" dirty="0" smtClean="0">
                  <a:solidFill>
                    <a:schemeClr val="bg1"/>
                  </a:solidFill>
                </a:rPr>
                <a:t>R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Unexplained variance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5857884" y="1609242"/>
              <a:ext cx="357190" cy="462436"/>
            </a:xfrm>
            <a:prstGeom prst="downArrow">
              <a:avLst/>
            </a:prstGeom>
            <a:gradFill>
              <a:gsLst>
                <a:gs pos="0">
                  <a:schemeClr val="accent4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57224" y="3180878"/>
            <a:ext cx="1143008" cy="1534006"/>
            <a:chOff x="857224" y="3180878"/>
            <a:chExt cx="1143008" cy="1534006"/>
          </a:xfrm>
        </p:grpSpPr>
        <p:sp>
          <p:nvSpPr>
            <p:cNvPr id="16" name="Rounded Rectangle 15"/>
            <p:cNvSpPr/>
            <p:nvPr/>
          </p:nvSpPr>
          <p:spPr>
            <a:xfrm>
              <a:off x="857224" y="3643314"/>
              <a:ext cx="1143008" cy="1071570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28662" y="3786190"/>
              <a:ext cx="107157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</a:rPr>
                <a:t>SS</a:t>
              </a:r>
              <a:r>
                <a:rPr lang="en-US" sz="1600" baseline="-25000" dirty="0" err="1" smtClean="0">
                  <a:solidFill>
                    <a:schemeClr val="bg1"/>
                  </a:solidFill>
                </a:rPr>
                <a:t>Diagnosis</a:t>
              </a:r>
              <a:endParaRPr lang="en-US" sz="1600" baseline="-25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1428728" y="3180878"/>
              <a:ext cx="357190" cy="462436"/>
            </a:xfrm>
            <a:prstGeom prst="downArrow">
              <a:avLst/>
            </a:prstGeom>
            <a:gradFill>
              <a:gsLst>
                <a:gs pos="0">
                  <a:schemeClr val="accent4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285984" y="3180878"/>
            <a:ext cx="1143008" cy="1534006"/>
            <a:chOff x="2285984" y="3180878"/>
            <a:chExt cx="1143008" cy="1534006"/>
          </a:xfrm>
        </p:grpSpPr>
        <p:sp>
          <p:nvSpPr>
            <p:cNvPr id="24" name="Down Arrow 23"/>
            <p:cNvSpPr/>
            <p:nvPr/>
          </p:nvSpPr>
          <p:spPr>
            <a:xfrm>
              <a:off x="2678893" y="3180878"/>
              <a:ext cx="357190" cy="462436"/>
            </a:xfrm>
            <a:prstGeom prst="downArrow">
              <a:avLst/>
            </a:prstGeom>
            <a:gradFill>
              <a:gsLst>
                <a:gs pos="0">
                  <a:schemeClr val="accent4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2285984" y="3643314"/>
              <a:ext cx="1143008" cy="107157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357422" y="3786190"/>
              <a:ext cx="107157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</a:rPr>
                <a:t>SS</a:t>
              </a:r>
              <a:r>
                <a:rPr lang="en-US" sz="1600" baseline="-25000" dirty="0" err="1" smtClean="0">
                  <a:solidFill>
                    <a:schemeClr val="bg1"/>
                  </a:solidFill>
                </a:rPr>
                <a:t>Drug</a:t>
              </a:r>
              <a:endParaRPr lang="en-US" sz="1600" baseline="-250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643306" y="3180878"/>
            <a:ext cx="1143008" cy="1534006"/>
            <a:chOff x="3643306" y="3180878"/>
            <a:chExt cx="1143008" cy="1534006"/>
          </a:xfrm>
        </p:grpSpPr>
        <p:sp>
          <p:nvSpPr>
            <p:cNvPr id="21" name="Down Arrow 20"/>
            <p:cNvSpPr/>
            <p:nvPr/>
          </p:nvSpPr>
          <p:spPr>
            <a:xfrm>
              <a:off x="4000496" y="3180878"/>
              <a:ext cx="357190" cy="462436"/>
            </a:xfrm>
            <a:prstGeom prst="downArrow">
              <a:avLst/>
            </a:prstGeom>
            <a:gradFill>
              <a:gsLst>
                <a:gs pos="0">
                  <a:schemeClr val="accent4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3643306" y="3643314"/>
              <a:ext cx="1143008" cy="107157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714744" y="3786190"/>
              <a:ext cx="107157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</a:rPr>
                <a:t>SS</a:t>
              </a:r>
              <a:r>
                <a:rPr lang="en-US" sz="1600" baseline="-25000" dirty="0" err="1" smtClean="0">
                  <a:solidFill>
                    <a:schemeClr val="bg1"/>
                  </a:solidFill>
                </a:rPr>
                <a:t>Interaction</a:t>
              </a:r>
              <a:endParaRPr lang="en-US" sz="1600" baseline="-250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71472" y="5500702"/>
            <a:ext cx="6429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3200" i="1" dirty="0" smtClean="0"/>
              <a:t>Y</a:t>
            </a:r>
            <a:r>
              <a:rPr lang="en-US" sz="3200" i="1" baseline="-25000" dirty="0" smtClean="0"/>
              <a:t>i</a:t>
            </a:r>
            <a:r>
              <a:rPr lang="en-US" sz="3200" i="1" dirty="0" smtClean="0"/>
              <a:t>= b</a:t>
            </a:r>
            <a:r>
              <a:rPr lang="en-US" sz="3200" i="1" baseline="-25000" dirty="0" smtClean="0"/>
              <a:t>0 </a:t>
            </a:r>
            <a:r>
              <a:rPr lang="en-US" sz="3200" i="1" dirty="0" smtClean="0"/>
              <a:t>+ </a:t>
            </a:r>
            <a:r>
              <a:rPr lang="en-US" sz="3200" i="1" dirty="0" err="1" smtClean="0">
                <a:solidFill>
                  <a:schemeClr val="tx2"/>
                </a:solidFill>
              </a:rPr>
              <a:t>b</a:t>
            </a:r>
            <a:r>
              <a:rPr lang="en-US" sz="3200" i="1" baseline="-25000" dirty="0" err="1" smtClean="0">
                <a:solidFill>
                  <a:schemeClr val="tx2"/>
                </a:solidFill>
              </a:rPr>
              <a:t>diagnosis</a:t>
            </a:r>
            <a:r>
              <a:rPr lang="en-US" sz="3200" i="1" baseline="-25000" dirty="0" smtClean="0"/>
              <a:t> </a:t>
            </a:r>
            <a:r>
              <a:rPr lang="en-US" sz="3200" i="1" dirty="0" smtClean="0"/>
              <a:t>+ </a:t>
            </a:r>
            <a:r>
              <a:rPr lang="en-US" sz="3200" i="1" dirty="0" err="1" smtClean="0">
                <a:solidFill>
                  <a:srgbClr val="FFC000"/>
                </a:solidFill>
              </a:rPr>
              <a:t>b</a:t>
            </a:r>
            <a:r>
              <a:rPr lang="en-US" sz="3200" i="1" baseline="-25000" dirty="0" err="1" smtClean="0">
                <a:solidFill>
                  <a:srgbClr val="FFC000"/>
                </a:solidFill>
              </a:rPr>
              <a:t>drug</a:t>
            </a:r>
            <a:r>
              <a:rPr lang="en-US" sz="3200" i="1" baseline="-25000" dirty="0" smtClean="0"/>
              <a:t> </a:t>
            </a:r>
            <a:r>
              <a:rPr lang="en-US" sz="3200" i="1" dirty="0" smtClean="0"/>
              <a:t>+ </a:t>
            </a:r>
            <a:r>
              <a:rPr lang="en-US" sz="3200" i="1" dirty="0" err="1" smtClean="0">
                <a:solidFill>
                  <a:schemeClr val="accent5"/>
                </a:solidFill>
              </a:rPr>
              <a:t>b</a:t>
            </a:r>
            <a:r>
              <a:rPr lang="en-US" sz="3200" i="1" baseline="-25000" dirty="0" err="1" smtClean="0">
                <a:solidFill>
                  <a:schemeClr val="accent5"/>
                </a:solidFill>
              </a:rPr>
              <a:t>interaction</a:t>
            </a:r>
            <a:r>
              <a:rPr lang="en-US" sz="3200" i="1" baseline="-25000" dirty="0" smtClean="0"/>
              <a:t> </a:t>
            </a:r>
            <a:r>
              <a:rPr lang="en-US" sz="3200" i="1" dirty="0" smtClean="0"/>
              <a:t>+ </a:t>
            </a:r>
            <a:r>
              <a:rPr lang="en-US" sz="3200" i="1" dirty="0" err="1" smtClean="0">
                <a:solidFill>
                  <a:schemeClr val="accent2"/>
                </a:solidFill>
              </a:rPr>
              <a:t>ε</a:t>
            </a:r>
            <a:r>
              <a:rPr lang="en-US" sz="3200" i="1" baseline="-25000" dirty="0" err="1" smtClean="0">
                <a:solidFill>
                  <a:schemeClr val="accent2"/>
                </a:solidFill>
              </a:rPr>
              <a:t>i</a:t>
            </a:r>
            <a:endParaRPr lang="en-US" sz="3200" i="1" dirty="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F-ratio: Test statistic for ANOVA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00694" y="2143116"/>
            <a:ext cx="32861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….but how do we know if </a:t>
            </a:r>
            <a:r>
              <a:rPr lang="en-US" sz="2800" b="1" i="1" dirty="0" smtClean="0"/>
              <a:t>F</a:t>
            </a:r>
            <a:r>
              <a:rPr lang="en-US" sz="2800" b="1" dirty="0" smtClean="0"/>
              <a:t> is significant?</a:t>
            </a:r>
          </a:p>
          <a:p>
            <a:pPr algn="ctr"/>
            <a:r>
              <a:rPr lang="en-US" sz="2800" b="1" dirty="0" smtClean="0"/>
              <a:t>…do an </a:t>
            </a:r>
            <a:r>
              <a:rPr lang="en-US" sz="2800" b="1" i="1" dirty="0" smtClean="0">
                <a:solidFill>
                  <a:srgbClr val="FF0000"/>
                </a:solidFill>
              </a:rPr>
              <a:t>F</a:t>
            </a:r>
            <a:r>
              <a:rPr lang="en-US" sz="2800" b="1" dirty="0" smtClean="0"/>
              <a:t> test and get a </a:t>
            </a:r>
            <a:r>
              <a:rPr lang="en-US" sz="2800" b="1" i="1" dirty="0" smtClean="0"/>
              <a:t>p</a:t>
            </a:r>
            <a:r>
              <a:rPr lang="en-US" sz="2800" b="1" dirty="0" smtClean="0"/>
              <a:t> value</a:t>
            </a:r>
            <a:endParaRPr lang="en-US" sz="2800" b="1" dirty="0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547690" y="1482953"/>
          <a:ext cx="4024310" cy="1445981"/>
        </p:xfrm>
        <a:graphic>
          <a:graphicData uri="http://schemas.openxmlformats.org/presentationml/2006/ole">
            <p:oleObj spid="_x0000_s78850" name="Equation" r:id="rId3" imgW="1244520" imgH="457200" progId="Equation.3">
              <p:embed/>
            </p:oleObj>
          </a:graphicData>
        </a:graphic>
      </p:graphicFrame>
      <p:graphicFrame>
        <p:nvGraphicFramePr>
          <p:cNvPr id="78851" name="Object 3"/>
          <p:cNvGraphicFramePr>
            <a:graphicFrameLocks noChangeAspect="1"/>
          </p:cNvGraphicFramePr>
          <p:nvPr/>
        </p:nvGraphicFramePr>
        <p:xfrm>
          <a:off x="1081088" y="3125788"/>
          <a:ext cx="2957512" cy="1446212"/>
        </p:xfrm>
        <a:graphic>
          <a:graphicData uri="http://schemas.openxmlformats.org/presentationml/2006/ole">
            <p:oleObj spid="_x0000_s78851" name="Equation" r:id="rId4" imgW="914400" imgH="457200" progId="Equation.3">
              <p:embed/>
            </p:oleObj>
          </a:graphicData>
        </a:graphic>
      </p:graphicFrame>
      <p:graphicFrame>
        <p:nvGraphicFramePr>
          <p:cNvPr id="78852" name="Object 4"/>
          <p:cNvGraphicFramePr>
            <a:graphicFrameLocks noChangeAspect="1"/>
          </p:cNvGraphicFramePr>
          <p:nvPr/>
        </p:nvGraphicFramePr>
        <p:xfrm>
          <a:off x="363538" y="4827588"/>
          <a:ext cx="4392612" cy="1366837"/>
        </p:xfrm>
        <a:graphic>
          <a:graphicData uri="http://schemas.openxmlformats.org/presentationml/2006/ole">
            <p:oleObj spid="_x0000_s78852" name="Equation" r:id="rId5" imgW="135864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Factorial ANOVA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approaches to…</a:t>
            </a:r>
          </a:p>
          <a:p>
            <a:pPr lvl="1"/>
            <a:r>
              <a:rPr lang="en-US" dirty="0" smtClean="0"/>
              <a:t>Investigate specific effects</a:t>
            </a:r>
          </a:p>
          <a:p>
            <a:pPr lvl="1"/>
            <a:r>
              <a:rPr lang="en-US" dirty="0" smtClean="0"/>
              <a:t>Define contrasts</a:t>
            </a:r>
          </a:p>
          <a:p>
            <a:pPr lvl="1"/>
            <a:r>
              <a:rPr lang="en-US" dirty="0" smtClean="0"/>
              <a:t>Correct for multiple comparisons</a:t>
            </a:r>
          </a:p>
          <a:p>
            <a:pPr lvl="1"/>
            <a:r>
              <a:rPr lang="en-US" dirty="0" smtClean="0"/>
              <a:t>Etc</a:t>
            </a:r>
          </a:p>
          <a:p>
            <a:r>
              <a:rPr lang="en-US" dirty="0" smtClean="0"/>
              <a:t>Additional concerns</a:t>
            </a:r>
          </a:p>
          <a:p>
            <a:pPr lvl="1"/>
            <a:r>
              <a:rPr lang="en-US" dirty="0" smtClean="0"/>
              <a:t>Effect sizes</a:t>
            </a:r>
          </a:p>
          <a:p>
            <a:pPr lvl="1"/>
            <a:r>
              <a:rPr lang="en-US" dirty="0" smtClean="0"/>
              <a:t>See lab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Lecture 3 - edit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3 - edit2</Template>
  <TotalTime>1051</TotalTime>
  <Words>4543</Words>
  <Application>Microsoft Office PowerPoint</Application>
  <PresentationFormat>On-screen Show (4:3)</PresentationFormat>
  <Paragraphs>1131</Paragraphs>
  <Slides>111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111</vt:i4>
      </vt:variant>
    </vt:vector>
  </HeadingPairs>
  <TitlesOfParts>
    <vt:vector size="113" baseType="lpstr">
      <vt:lpstr>Lecture 3 - edit2</vt:lpstr>
      <vt:lpstr>Equation</vt:lpstr>
      <vt:lpstr>Quantitative research methods</vt:lpstr>
      <vt:lpstr>Course outline</vt:lpstr>
      <vt:lpstr>Lecture 4</vt:lpstr>
      <vt:lpstr>Lecture 4</vt:lpstr>
      <vt:lpstr>Today’s example</vt:lpstr>
      <vt:lpstr>Today’s example</vt:lpstr>
      <vt:lpstr>Today’s example</vt:lpstr>
      <vt:lpstr>Today’s example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Imaginary experiment – Methods</vt:lpstr>
      <vt:lpstr>Any problems?</vt:lpstr>
      <vt:lpstr>Any problems?</vt:lpstr>
      <vt:lpstr>Lecture 4</vt:lpstr>
      <vt:lpstr>Hypotheses</vt:lpstr>
      <vt:lpstr>Slide 26</vt:lpstr>
      <vt:lpstr>How would we test this?</vt:lpstr>
      <vt:lpstr>Revision – what do these stats mean?</vt:lpstr>
      <vt:lpstr>What could go wrong</vt:lpstr>
      <vt:lpstr>FAMILY WISE ERROR</vt:lpstr>
      <vt:lpstr>Lecture 4</vt:lpstr>
      <vt:lpstr>Slide 32</vt:lpstr>
      <vt:lpstr>Slide 33</vt:lpstr>
      <vt:lpstr>Slide 34</vt:lpstr>
      <vt:lpstr>Slide 35</vt:lpstr>
      <vt:lpstr>Linear model</vt:lpstr>
      <vt:lpstr>GLM: From regression to ANOVA</vt:lpstr>
      <vt:lpstr>….new information</vt:lpstr>
      <vt:lpstr>Slide 39</vt:lpstr>
      <vt:lpstr>Dummy coding</vt:lpstr>
      <vt:lpstr>Dummy coding: Boolean expression</vt:lpstr>
      <vt:lpstr>Design matrix (we’ll come back to this)</vt:lpstr>
      <vt:lpstr>Evaluating the model…</vt:lpstr>
      <vt:lpstr>What’s εi?</vt:lpstr>
      <vt:lpstr>Importance of εi</vt:lpstr>
      <vt:lpstr>SSM (model sums of squares)</vt:lpstr>
      <vt:lpstr>Slide 47</vt:lpstr>
      <vt:lpstr>Slide 48</vt:lpstr>
      <vt:lpstr>Slide 49</vt:lpstr>
      <vt:lpstr>Slide 50</vt:lpstr>
      <vt:lpstr>Statistic for quantifying the fit of a model</vt:lpstr>
      <vt:lpstr>New situation</vt:lpstr>
      <vt:lpstr>New situation</vt:lpstr>
      <vt:lpstr>SSM (Model sums of squares)</vt:lpstr>
      <vt:lpstr>General form of a test statistic</vt:lpstr>
      <vt:lpstr>SSR (Residual sums of squares)</vt:lpstr>
      <vt:lpstr>Test statistic for ANOVA</vt:lpstr>
      <vt:lpstr>Mean squares</vt:lpstr>
      <vt:lpstr>Mean squares</vt:lpstr>
      <vt:lpstr>F-ratio: Test statistic for ANOVA</vt:lpstr>
      <vt:lpstr>F test</vt:lpstr>
      <vt:lpstr>What does an F test tell us?</vt:lpstr>
      <vt:lpstr>What does an F test tell us?</vt:lpstr>
      <vt:lpstr>Lecture 4</vt:lpstr>
      <vt:lpstr>Planned contrasts</vt:lpstr>
      <vt:lpstr>Slide 66</vt:lpstr>
      <vt:lpstr>Slide 67</vt:lpstr>
      <vt:lpstr>Design matrix</vt:lpstr>
      <vt:lpstr>Contrast weights – Contrast 1</vt:lpstr>
      <vt:lpstr>Slide 70</vt:lpstr>
      <vt:lpstr>Contrast weights – Contrast 2</vt:lpstr>
      <vt:lpstr>Slide 72</vt:lpstr>
      <vt:lpstr>Slide 73</vt:lpstr>
      <vt:lpstr>Slide 74</vt:lpstr>
      <vt:lpstr>Orthogonality</vt:lpstr>
      <vt:lpstr>FAMILY WISE ERROR</vt:lpstr>
      <vt:lpstr>Orthogonality</vt:lpstr>
      <vt:lpstr>Slide 78</vt:lpstr>
      <vt:lpstr>Post-hoc tests</vt:lpstr>
      <vt:lpstr>Slide 80</vt:lpstr>
      <vt:lpstr>How would we test this?</vt:lpstr>
      <vt:lpstr>FAMILY WISE ERROR</vt:lpstr>
      <vt:lpstr>Lecture 4</vt:lpstr>
      <vt:lpstr>Our pretend example</vt:lpstr>
      <vt:lpstr>Imaginary follow-up study – Methods</vt:lpstr>
      <vt:lpstr>Imaginary follow-up study – Methods</vt:lpstr>
      <vt:lpstr>Questions??</vt:lpstr>
      <vt:lpstr>Questions??</vt:lpstr>
      <vt:lpstr>Questions??</vt:lpstr>
      <vt:lpstr>Questions??</vt:lpstr>
      <vt:lpstr>Questions??</vt:lpstr>
      <vt:lpstr>Questions??</vt:lpstr>
      <vt:lpstr>Questions??</vt:lpstr>
      <vt:lpstr>Questions??</vt:lpstr>
      <vt:lpstr>Questions??</vt:lpstr>
      <vt:lpstr>Imaginary follow-up study – Methods</vt:lpstr>
      <vt:lpstr>Slide 97</vt:lpstr>
      <vt:lpstr>F-ratio: Test statistic for ANOVA</vt:lpstr>
      <vt:lpstr>Factorial ANOVA</vt:lpstr>
      <vt:lpstr>Lecture 4</vt:lpstr>
      <vt:lpstr>Slide 101</vt:lpstr>
      <vt:lpstr>Slide 102</vt:lpstr>
      <vt:lpstr>Questions??</vt:lpstr>
      <vt:lpstr>Slide 104</vt:lpstr>
      <vt:lpstr>Repeated measures (mixed) ANOVA</vt:lpstr>
      <vt:lpstr>Course outline</vt:lpstr>
      <vt:lpstr>Wrapping it all up…</vt:lpstr>
      <vt:lpstr>Wrapping it all up…</vt:lpstr>
      <vt:lpstr>Wrapping it all up…</vt:lpstr>
      <vt:lpstr>Wrapping it all up…</vt:lpstr>
      <vt:lpstr>Course outline</vt:lpstr>
    </vt:vector>
  </TitlesOfParts>
  <Company>HumIT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Words and numbers</dc:title>
  <dc:creator>filjcs</dc:creator>
  <cp:lastModifiedBy>filjcs</cp:lastModifiedBy>
  <cp:revision>17</cp:revision>
  <dcterms:created xsi:type="dcterms:W3CDTF">2013-03-15T10:18:07Z</dcterms:created>
  <dcterms:modified xsi:type="dcterms:W3CDTF">2013-08-05T08:29:35Z</dcterms:modified>
</cp:coreProperties>
</file>