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75" r:id="rId5"/>
    <p:sldId id="266" r:id="rId6"/>
    <p:sldId id="276" r:id="rId7"/>
    <p:sldId id="277" r:id="rId8"/>
    <p:sldId id="265" r:id="rId9"/>
    <p:sldId id="278" r:id="rId10"/>
    <p:sldId id="287" r:id="rId11"/>
    <p:sldId id="279" r:id="rId12"/>
    <p:sldId id="280" r:id="rId13"/>
    <p:sldId id="281" r:id="rId14"/>
    <p:sldId id="282" r:id="rId15"/>
    <p:sldId id="283" r:id="rId16"/>
    <p:sldId id="274" r:id="rId17"/>
    <p:sldId id="284" r:id="rId18"/>
    <p:sldId id="285" r:id="rId19"/>
    <p:sldId id="286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2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7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3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3EB1E-A748-3245-B6E9-FAD0D9FB45D1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5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</a:p>
          <a:p>
            <a:r>
              <a:rPr lang="en-US" dirty="0" smtClean="0"/>
              <a:t>Datasets</a:t>
            </a:r>
          </a:p>
          <a:p>
            <a:r>
              <a:rPr lang="en-US" dirty="0" smtClean="0"/>
              <a:t>Vector</a:t>
            </a:r>
          </a:p>
          <a:p>
            <a:r>
              <a:rPr lang="en-US" dirty="0" smtClean="0"/>
              <a:t>Matrix</a:t>
            </a:r>
          </a:p>
          <a:p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0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move to the next level!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822" y="293163"/>
            <a:ext cx="2452338" cy="40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5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Running the same analysis many times</a:t>
            </a:r>
          </a:p>
          <a:p>
            <a:pPr lvl="1"/>
            <a:r>
              <a:rPr lang="en-US" dirty="0" smtClean="0"/>
              <a:t>Predicting autism from voice</a:t>
            </a:r>
          </a:p>
          <a:p>
            <a:pPr lvl="1"/>
            <a:r>
              <a:rPr lang="en-US" dirty="0" smtClean="0"/>
              <a:t>Predicting schizophrenia from voice</a:t>
            </a:r>
          </a:p>
          <a:p>
            <a:pPr lvl="1"/>
            <a:r>
              <a:rPr lang="en-US" dirty="0" smtClean="0"/>
              <a:t>Predicting depression from voice</a:t>
            </a:r>
          </a:p>
          <a:p>
            <a:pPr lvl="1"/>
            <a:r>
              <a:rPr lang="en-US" dirty="0" smtClean="0"/>
              <a:t>Predicting bipolar disorder from voice</a:t>
            </a:r>
          </a:p>
          <a:p>
            <a:pPr lvl="1"/>
            <a:r>
              <a:rPr lang="is-IS" dirty="0" smtClean="0"/>
              <a:t>….</a:t>
            </a:r>
          </a:p>
          <a:p>
            <a:pPr lvl="1"/>
            <a:endParaRPr lang="is-IS" dirty="0"/>
          </a:p>
          <a:p>
            <a:r>
              <a:rPr lang="is-IS" dirty="0" smtClean="0"/>
              <a:t>Silly younger </a:t>
            </a:r>
            <a:r>
              <a:rPr lang="is-IS" smtClean="0"/>
              <a:t>me runs the analysis from scratch every single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6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mistake in the data</a:t>
            </a:r>
          </a:p>
          <a:p>
            <a:pPr lvl="1"/>
            <a:r>
              <a:rPr lang="en-US" dirty="0" smtClean="0"/>
              <a:t>Spend a few days understanding how to run a complicated analysis (predicting social relationships from laughs)</a:t>
            </a:r>
          </a:p>
          <a:p>
            <a:pPr lvl="1"/>
            <a:r>
              <a:rPr lang="en-US" dirty="0" smtClean="0"/>
              <a:t>Send a happy mail to collaborators: “Look at what I found!”</a:t>
            </a:r>
          </a:p>
          <a:p>
            <a:pPr lvl="1"/>
            <a:r>
              <a:rPr lang="en-US" dirty="0" smtClean="0"/>
              <a:t>2 weeks later get a response: “Sorry, we mislabeled the data! Could you re-run it on the new corrected data?”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5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your code</a:t>
            </a:r>
          </a:p>
          <a:p>
            <a:pPr lvl="1"/>
            <a:r>
              <a:rPr lang="en-US" dirty="0" smtClean="0"/>
              <a:t>Write a script </a:t>
            </a:r>
            <a:r>
              <a:rPr lang="en-US" dirty="0" err="1" smtClean="0"/>
              <a:t>analysing</a:t>
            </a:r>
            <a:r>
              <a:rPr lang="en-US" dirty="0" smtClean="0"/>
              <a:t> the laughter data in 2013 and send the results to co-authors</a:t>
            </a:r>
          </a:p>
          <a:p>
            <a:pPr lvl="1"/>
            <a:r>
              <a:rPr lang="en-US" dirty="0" smtClean="0"/>
              <a:t>Get an email in 2015: “Could you write a paragraph for the paper explaining exactly what you have done?”</a:t>
            </a:r>
          </a:p>
          <a:p>
            <a:pPr lvl="1"/>
            <a:r>
              <a:rPr lang="en-US" dirty="0" smtClean="0"/>
              <a:t>Desperation follows (I had to write a new script to understand what I had done and kept getting different results).</a:t>
            </a:r>
          </a:p>
        </p:txBody>
      </p:sp>
    </p:spTree>
    <p:extLst>
      <p:ext uri="{BB962C8B-B14F-4D97-AF65-F5344CB8AC3E}">
        <p14:creationId xmlns:p14="http://schemas.microsoft.com/office/powerpoint/2010/main" val="93432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write your code as a script</a:t>
            </a:r>
          </a:p>
          <a:p>
            <a:pPr lvl="1"/>
            <a:r>
              <a:rPr lang="en-US" dirty="0" smtClean="0"/>
              <a:t>Re-usable and modifiable</a:t>
            </a:r>
          </a:p>
          <a:p>
            <a:endParaRPr lang="en-US" dirty="0" smtClean="0"/>
          </a:p>
          <a:p>
            <a:r>
              <a:rPr lang="en-US" dirty="0" smtClean="0"/>
              <a:t>Always carefully document your code</a:t>
            </a:r>
          </a:p>
          <a:p>
            <a:pPr lvl="1"/>
            <a:r>
              <a:rPr lang="en-US" dirty="0" smtClean="0"/>
              <a:t>Comments, comments, comments</a:t>
            </a:r>
          </a:p>
          <a:p>
            <a:pPr lvl="1"/>
            <a:r>
              <a:rPr lang="en-US" dirty="0" smtClean="0"/>
              <a:t>R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2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err="1" smtClean="0"/>
              <a:t>MarkDown</a:t>
            </a:r>
            <a:endParaRPr lang="en-US" dirty="0"/>
          </a:p>
        </p:txBody>
      </p:sp>
      <p:pic>
        <p:nvPicPr>
          <p:cNvPr id="4" name="Content Placeholder 3" descr="Screenshot 2015-02-01 18.25.0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309" b="-52309"/>
          <a:stretch>
            <a:fillRect/>
          </a:stretch>
        </p:blipFill>
        <p:spPr>
          <a:xfrm>
            <a:off x="651693" y="2247502"/>
            <a:ext cx="2353992" cy="1294605"/>
          </a:xfrm>
        </p:spPr>
      </p:pic>
      <p:pic>
        <p:nvPicPr>
          <p:cNvPr id="5" name="Picture 4" descr="Screenshot 2015-02-01 18.25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79" y="1417638"/>
            <a:ext cx="3513121" cy="50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9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HAVE A LOOK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Day1Exercise1 </a:t>
            </a:r>
            <a:r>
              <a:rPr lang="en-US" dirty="0" err="1" smtClean="0"/>
              <a:t>Rmd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solves the first steps of Josh’s exercise</a:t>
            </a:r>
          </a:p>
          <a:p>
            <a:endParaRPr lang="en-US" dirty="0"/>
          </a:p>
          <a:p>
            <a:r>
              <a:rPr lang="en-US" dirty="0" smtClean="0"/>
              <a:t>White background is text</a:t>
            </a:r>
          </a:p>
          <a:p>
            <a:r>
              <a:rPr lang="en-US" dirty="0" smtClean="0"/>
              <a:t>Grey background is code</a:t>
            </a:r>
          </a:p>
          <a:p>
            <a:endParaRPr lang="en-US" dirty="0"/>
          </a:p>
          <a:p>
            <a:r>
              <a:rPr lang="en-US" dirty="0" smtClean="0"/>
              <a:t>To see what the code does:</a:t>
            </a:r>
          </a:p>
          <a:p>
            <a:pPr lvl="1"/>
            <a:r>
              <a:rPr lang="en-US" dirty="0" smtClean="0"/>
              <a:t>One line at a time: position your cursor on the line, push “Run”</a:t>
            </a:r>
          </a:p>
          <a:p>
            <a:pPr lvl="1"/>
            <a:r>
              <a:rPr lang="en-US" dirty="0" smtClean="0"/>
              <a:t>The full document: push Knit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6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in the white part, to be solved in the grey part</a:t>
            </a:r>
          </a:p>
          <a:p>
            <a:r>
              <a:rPr lang="en-US" dirty="0" smtClean="0"/>
              <a:t>Push on knit and you have a ready fancy report!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Getting you up to speed with 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 and </a:t>
            </a:r>
            <a:r>
              <a:rPr lang="en-US" dirty="0" err="1" smtClean="0"/>
              <a:t>Rstudio</a:t>
            </a:r>
            <a:r>
              <a:rPr lang="en-US" dirty="0" smtClean="0"/>
              <a:t> check-up</a:t>
            </a:r>
            <a:endParaRPr lang="en-US" dirty="0"/>
          </a:p>
          <a:p>
            <a:pPr lvl="1"/>
            <a:r>
              <a:rPr lang="en-US" dirty="0" smtClean="0"/>
              <a:t>Interactive intro to R via Swirl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you up to speed with the exercise format</a:t>
            </a:r>
          </a:p>
          <a:p>
            <a:pPr lvl="1"/>
            <a:r>
              <a:rPr lang="en-US" dirty="0" smtClean="0"/>
              <a:t>R </a:t>
            </a:r>
            <a:r>
              <a:rPr lang="en-US" dirty="0" err="1" smtClean="0"/>
              <a:t>MarkDown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Exercise!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3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cheat sheet for R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1857"/>
            <a:ext cx="8229600" cy="4525963"/>
          </a:xfrm>
        </p:spPr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shiny.rstudio.com</a:t>
            </a:r>
            <a:r>
              <a:rPr lang="en-US" dirty="0" smtClean="0"/>
              <a:t>/images/</a:t>
            </a:r>
            <a:r>
              <a:rPr lang="en-US" dirty="0" err="1" smtClean="0"/>
              <a:t>rm-cheatsheet.pdf.zip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3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up 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all have it?</a:t>
            </a:r>
          </a:p>
          <a:p>
            <a:endParaRPr lang="en-US" dirty="0" smtClean="0"/>
          </a:p>
          <a:p>
            <a:r>
              <a:rPr lang="en-US" dirty="0" smtClean="0"/>
              <a:t>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4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and other statistical programs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37" t="13297" r="8224" b="25694"/>
          <a:stretch/>
        </p:blipFill>
        <p:spPr>
          <a:xfrm>
            <a:off x="1744825" y="1270110"/>
            <a:ext cx="5916463" cy="5435647"/>
          </a:xfrm>
        </p:spPr>
      </p:pic>
    </p:spTree>
    <p:extLst>
      <p:ext uri="{BB962C8B-B14F-4D97-AF65-F5344CB8AC3E}">
        <p14:creationId xmlns:p14="http://schemas.microsoft.com/office/powerpoint/2010/main" val="395978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on that bulldozer!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 is a programming language developed for doing statistics</a:t>
            </a:r>
          </a:p>
          <a:p>
            <a:pPr lvl="1"/>
            <a:r>
              <a:rPr lang="en-US" dirty="0" smtClean="0"/>
              <a:t>Free and open source!</a:t>
            </a:r>
          </a:p>
          <a:p>
            <a:pPr lvl="1"/>
            <a:r>
              <a:rPr lang="en-US" dirty="0" smtClean="0"/>
              <a:t>Scriptable (reproducible and reusable)</a:t>
            </a:r>
          </a:p>
          <a:p>
            <a:pPr lvl="1"/>
            <a:r>
              <a:rPr lang="en-US" dirty="0" err="1" smtClean="0"/>
              <a:t>Googlable</a:t>
            </a:r>
            <a:r>
              <a:rPr lang="en-US" dirty="0" smtClean="0"/>
              <a:t> (much much help online)</a:t>
            </a:r>
          </a:p>
          <a:p>
            <a:pPr lvl="1"/>
            <a:r>
              <a:rPr lang="en-US" dirty="0" smtClean="0"/>
              <a:t>New methods developed ALL the time!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 analyses with 1 line of code!</a:t>
            </a:r>
          </a:p>
          <a:p>
            <a:pPr lvl="2"/>
            <a:r>
              <a:rPr lang="en-US" dirty="0" smtClean="0"/>
              <a:t>Truly!</a:t>
            </a:r>
          </a:p>
          <a:p>
            <a:pPr lvl="2"/>
            <a:r>
              <a:rPr lang="en-US" dirty="0" smtClean="0"/>
              <a:t>Though the data pre-processing is much longer</a:t>
            </a:r>
            <a:r>
              <a:rPr lang="is-IS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3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Rstudio</a:t>
            </a:r>
            <a:r>
              <a:rPr lang="en-US" dirty="0" smtClean="0"/>
              <a:t>: a nice interface to keep it all in place (data, code, output, plots)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1709" r="-31709"/>
          <a:stretch>
            <a:fillRect/>
          </a:stretch>
        </p:blipFill>
        <p:spPr>
          <a:xfrm>
            <a:off x="2123453" y="2415763"/>
            <a:ext cx="4634776" cy="254894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979" y="1879895"/>
            <a:ext cx="5592116" cy="43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3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to start?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R via Swirl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do a quick intro to R programming: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err="1" smtClean="0"/>
              <a:t>install.packages</a:t>
            </a:r>
            <a:r>
              <a:rPr lang="en-US" dirty="0" smtClean="0"/>
              <a:t>("swirl")</a:t>
            </a:r>
          </a:p>
          <a:p>
            <a:pPr lvl="1"/>
            <a:r>
              <a:rPr lang="en-US" dirty="0" smtClean="0"/>
              <a:t>library(swirl)</a:t>
            </a:r>
            <a:endParaRPr lang="en-US" dirty="0"/>
          </a:p>
          <a:p>
            <a:pPr lvl="1"/>
            <a:r>
              <a:rPr lang="en-US" dirty="0" err="1" smtClean="0"/>
              <a:t>install_from_swirl</a:t>
            </a:r>
            <a:r>
              <a:rPr lang="en-US" dirty="0" smtClean="0"/>
              <a:t>(”R Programming Alt")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wirl()</a:t>
            </a:r>
          </a:p>
          <a:p>
            <a:pPr lvl="1"/>
            <a:endParaRPr lang="en-US" dirty="0"/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NB: More advanced users can try </a:t>
            </a:r>
          </a:p>
          <a:p>
            <a:pPr lvl="1"/>
            <a:r>
              <a:rPr lang="en-US" dirty="0" err="1" smtClean="0"/>
              <a:t>install_from_swirl</a:t>
            </a:r>
            <a:r>
              <a:rPr lang="en-US" dirty="0" smtClean="0"/>
              <a:t>(”Open Intro”)</a:t>
            </a:r>
          </a:p>
        </p:txBody>
      </p:sp>
    </p:spTree>
    <p:extLst>
      <p:ext uri="{BB962C8B-B14F-4D97-AF65-F5344CB8AC3E}">
        <p14:creationId xmlns:p14="http://schemas.microsoft.com/office/powerpoint/2010/main" val="240413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that?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12781</TotalTime>
  <Words>518</Words>
  <Application>Microsoft Macintosh PowerPoint</Application>
  <PresentationFormat>On-screen Show (4:3)</PresentationFormat>
  <Paragraphs>89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Lab 1</vt:lpstr>
      <vt:lpstr>The plan</vt:lpstr>
      <vt:lpstr>Checking up R and Rstudio</vt:lpstr>
      <vt:lpstr>R and other statistical programs</vt:lpstr>
      <vt:lpstr>Be on that bulldozer!</vt:lpstr>
      <vt:lpstr>Rstudio: a nice interface to keep it all in place (data, code, output, plots)</vt:lpstr>
      <vt:lpstr>Ready to start?</vt:lpstr>
      <vt:lpstr>Intro to R via Swirl</vt:lpstr>
      <vt:lpstr>How was that?</vt:lpstr>
      <vt:lpstr>Key concepts</vt:lpstr>
      <vt:lpstr>Let’s move to the next level!</vt:lpstr>
      <vt:lpstr>Real example I</vt:lpstr>
      <vt:lpstr>Real example II</vt:lpstr>
      <vt:lpstr>Real example III</vt:lpstr>
      <vt:lpstr>Lessons learned</vt:lpstr>
      <vt:lpstr>R MarkDown</vt:lpstr>
      <vt:lpstr>LET’S HAVE A LOOK</vt:lpstr>
      <vt:lpstr>Check the Day1Exercise1 Rmd file</vt:lpstr>
      <vt:lpstr>Structure of the exercises</vt:lpstr>
      <vt:lpstr>A cheat sheet for R Markdown</vt:lpstr>
    </vt:vector>
  </TitlesOfParts>
  <Company>Aarhus University (Denmark)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Riccardo Fusaroli</dc:creator>
  <cp:lastModifiedBy>Riccardo Fusaroli</cp:lastModifiedBy>
  <cp:revision>186</cp:revision>
  <dcterms:created xsi:type="dcterms:W3CDTF">2015-01-29T16:38:26Z</dcterms:created>
  <dcterms:modified xsi:type="dcterms:W3CDTF">2016-05-31T07:53:07Z</dcterms:modified>
</cp:coreProperties>
</file>