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2"/>
  </p:notesMasterIdLst>
  <p:sldIdLst>
    <p:sldId id="256" r:id="rId2"/>
    <p:sldId id="432" r:id="rId3"/>
    <p:sldId id="257" r:id="rId4"/>
    <p:sldId id="436" r:id="rId5"/>
    <p:sldId id="435" r:id="rId6"/>
    <p:sldId id="437" r:id="rId7"/>
    <p:sldId id="438" r:id="rId8"/>
    <p:sldId id="440" r:id="rId9"/>
    <p:sldId id="439" r:id="rId10"/>
    <p:sldId id="441" r:id="rId11"/>
    <p:sldId id="293" r:id="rId12"/>
    <p:sldId id="297" r:id="rId13"/>
    <p:sldId id="302" r:id="rId14"/>
    <p:sldId id="294" r:id="rId15"/>
    <p:sldId id="298" r:id="rId16"/>
    <p:sldId id="303" r:id="rId17"/>
    <p:sldId id="442" r:id="rId18"/>
    <p:sldId id="299" r:id="rId19"/>
    <p:sldId id="304" r:id="rId20"/>
    <p:sldId id="306" r:id="rId21"/>
    <p:sldId id="456" r:id="rId22"/>
    <p:sldId id="457" r:id="rId23"/>
    <p:sldId id="312" r:id="rId24"/>
    <p:sldId id="313" r:id="rId25"/>
    <p:sldId id="314" r:id="rId26"/>
    <p:sldId id="433" r:id="rId27"/>
    <p:sldId id="443" r:id="rId28"/>
    <p:sldId id="444" r:id="rId29"/>
    <p:sldId id="446" r:id="rId30"/>
    <p:sldId id="445" r:id="rId31"/>
    <p:sldId id="322" r:id="rId32"/>
    <p:sldId id="323" r:id="rId33"/>
    <p:sldId id="327" r:id="rId34"/>
    <p:sldId id="354" r:id="rId35"/>
    <p:sldId id="447" r:id="rId36"/>
    <p:sldId id="448" r:id="rId37"/>
    <p:sldId id="449" r:id="rId38"/>
    <p:sldId id="450" r:id="rId39"/>
    <p:sldId id="451" r:id="rId40"/>
    <p:sldId id="452" r:id="rId41"/>
    <p:sldId id="337" r:id="rId42"/>
    <p:sldId id="338" r:id="rId43"/>
    <p:sldId id="453" r:id="rId44"/>
    <p:sldId id="454" r:id="rId45"/>
    <p:sldId id="340" r:id="rId46"/>
    <p:sldId id="357" r:id="rId47"/>
    <p:sldId id="359" r:id="rId48"/>
    <p:sldId id="361" r:id="rId49"/>
    <p:sldId id="364" r:id="rId50"/>
    <p:sldId id="365" r:id="rId51"/>
    <p:sldId id="366" r:id="rId52"/>
    <p:sldId id="371" r:id="rId53"/>
    <p:sldId id="372" r:id="rId54"/>
    <p:sldId id="378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455" r:id="rId65"/>
    <p:sldId id="391" r:id="rId66"/>
    <p:sldId id="392" r:id="rId67"/>
    <p:sldId id="394" r:id="rId68"/>
    <p:sldId id="395" r:id="rId69"/>
    <p:sldId id="458" r:id="rId70"/>
    <p:sldId id="401" r:id="rId71"/>
    <p:sldId id="402" r:id="rId72"/>
    <p:sldId id="403" r:id="rId73"/>
    <p:sldId id="404" r:id="rId74"/>
    <p:sldId id="405" r:id="rId75"/>
    <p:sldId id="406" r:id="rId76"/>
    <p:sldId id="407" r:id="rId77"/>
    <p:sldId id="408" r:id="rId78"/>
    <p:sldId id="409" r:id="rId79"/>
    <p:sldId id="459" r:id="rId80"/>
    <p:sldId id="410" r:id="rId81"/>
    <p:sldId id="460" r:id="rId82"/>
    <p:sldId id="412" r:id="rId83"/>
    <p:sldId id="413" r:id="rId84"/>
    <p:sldId id="414" r:id="rId85"/>
    <p:sldId id="422" r:id="rId86"/>
    <p:sldId id="425" r:id="rId87"/>
    <p:sldId id="461" r:id="rId88"/>
    <p:sldId id="462" r:id="rId89"/>
    <p:sldId id="463" r:id="rId90"/>
    <p:sldId id="434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printerSettings" Target="printerSettings/printerSettings1.bin"/><Relationship Id="rId94" Type="http://schemas.openxmlformats.org/officeDocument/2006/relationships/presProps" Target="presProps.xml"/><Relationship Id="rId95" Type="http://schemas.openxmlformats.org/officeDocument/2006/relationships/viewProps" Target="viewProps.xml"/><Relationship Id="rId96" Type="http://schemas.openxmlformats.org/officeDocument/2006/relationships/theme" Target="theme/theme1.xml"/><Relationship Id="rId9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884EE-D56A-B042-86E2-8C6529B1FB30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A07AC-B90D-0943-B2B4-71E7CDC1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…. the arcsine square root transform was primarily invented as an approximation in times where</a:t>
            </a:r>
            <a:r>
              <a:rPr lang="en-US" baseline="0" dirty="0" smtClean="0"/>
              <a:t> computing power was 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7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loss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illustrate how proportions loose data by 2/4 … and 30/60 ….etc.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counts = "the number of events happening in a predetermined time period"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school district…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71BE-D2B3-3B4E-9C95-1E73D4555E1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6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71BE-D2B3-3B4E-9C95-1E73D4555E1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this is how we expand this…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this on the blackboard …. make a list with X1 = gender, and X2 = focus or no focus …and then 0 times, 1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you COULD call it Signal / Noise (it’s the basic general idea) … better call it “Structural Part” / “Stochastic Part” of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61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42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LINE REPRESENTS A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LINE REPRESENTS A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this is how we expand this…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this on the blackboard …. make a list with X1 = gender, and X2 = focus or no focus …and then 0 times, 1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this is how we expand this…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this on the blackboard …. make a list with X1 = gender, and X2 = focus or no focus …and then 0 times, 1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always “what you measure and what you manipulate” … or “what you observe and what you control”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B61B-B147-9040-BF3B-FEE3105CED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4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B61B-B147-9040-BF3B-FEE3105CED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4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0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4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7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5"/>
          <p:cNvGrpSpPr/>
          <p:nvPr/>
        </p:nvGrpSpPr>
        <p:grpSpPr>
          <a:xfrm>
            <a:off x="182876" y="173698"/>
            <a:ext cx="8778246" cy="6510606"/>
            <a:chOff x="0" y="0"/>
            <a:chExt cx="8778245" cy="6510604"/>
          </a:xfrm>
        </p:grpSpPr>
        <p:sp>
          <p:nvSpPr>
            <p:cNvPr id="50" name="Shape 50"/>
            <p:cNvSpPr/>
            <p:nvPr/>
          </p:nvSpPr>
          <p:spPr>
            <a:xfrm>
              <a:off x="-1" y="-1"/>
              <a:ext cx="8778246" cy="6510606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grpSp>
          <p:nvGrpSpPr>
            <p:cNvPr id="54" name="Group 54"/>
            <p:cNvGrpSpPr/>
            <p:nvPr/>
          </p:nvGrpSpPr>
          <p:grpSpPr>
            <a:xfrm>
              <a:off x="73150" y="64044"/>
              <a:ext cx="8622802" cy="6364231"/>
              <a:chOff x="0" y="0"/>
              <a:chExt cx="8622800" cy="6364230"/>
            </a:xfrm>
          </p:grpSpPr>
          <p:sp>
            <p:nvSpPr>
              <p:cNvPr id="51" name="Shape 51"/>
              <p:cNvSpPr/>
              <p:nvPr/>
            </p:nvSpPr>
            <p:spPr>
              <a:xfrm>
                <a:off x="-1" y="0"/>
                <a:ext cx="8622802" cy="6364231"/>
              </a:xfrm>
              <a:prstGeom prst="rect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sto MT"/>
                    <a:ea typeface="Calisto MT"/>
                    <a:cs typeface="Calisto MT"/>
                    <a:sym typeface="Calisto MT"/>
                  </a:defRPr>
                </a:pPr>
                <a:endParaRPr/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-1" y="6141600"/>
                <a:ext cx="8622800" cy="1591"/>
              </a:xfrm>
              <a:prstGeom prst="line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-1" y="1364961"/>
                <a:ext cx="8622802" cy="64011"/>
              </a:xfrm>
              <a:prstGeom prst="rect">
                <a:avLst/>
              </a:prstGeom>
              <a:solidFill>
                <a:srgbClr val="CBD2D5"/>
              </a:solidFill>
              <a:ln w="3175" cap="flat">
                <a:solidFill>
                  <a:srgbClr val="C7C6BC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sto MT"/>
                    <a:ea typeface="Calisto MT"/>
                    <a:cs typeface="Calisto MT"/>
                    <a:sym typeface="Calisto MT"/>
                  </a:defRPr>
                </a:pPr>
                <a:endParaRPr/>
              </a:p>
            </p:txBody>
          </p:sp>
        </p:grpSp>
      </p:grp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900112" y="0"/>
            <a:ext cx="7345365" cy="182816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404040"/>
                </a:solidFill>
              </a:rP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900111" y="2147888"/>
            <a:ext cx="3566160" cy="471011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04837" indent="-254000">
              <a:defRPr sz="2000"/>
            </a:lvl2pPr>
            <a:lvl3pPr marL="833437" indent="-254000">
              <a:defRPr sz="2000"/>
            </a:lvl3pPr>
            <a:lvl4pPr marL="1062037" indent="-254000">
              <a:defRPr sz="2000"/>
            </a:lvl4pPr>
            <a:lvl5pPr marL="1290637" indent="-254000"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2555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9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6CB46-FF92-4440-A4A0-4E0ECD9E96D8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 for humanities researchers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</a:p>
          <a:p>
            <a:r>
              <a:rPr lang="en-US" dirty="0" smtClean="0"/>
              <a:t>Breaking the linear model free of (some)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r>
              <a:rPr lang="en-US" dirty="0" err="1" smtClean="0"/>
              <a:t>geom_smooth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539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   ~    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/>
              <a:t> </a:t>
            </a:r>
            <a:r>
              <a:rPr lang="en-US" sz="3200" b="1" dirty="0" smtClean="0"/>
              <a:t>     +    error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30500" y="3987284"/>
            <a:ext cx="460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plot1+stat_smooth(method = "lm")</a:t>
            </a:r>
          </a:p>
        </p:txBody>
      </p:sp>
    </p:spTree>
    <p:extLst>
      <p:ext uri="{BB962C8B-B14F-4D97-AF65-F5344CB8AC3E}">
        <p14:creationId xmlns:p14="http://schemas.microsoft.com/office/powerpoint/2010/main" val="198429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143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Linear</a:t>
            </a:r>
            <a:endParaRPr lang="en-US" sz="4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1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56140" y="4343196"/>
            <a:ext cx="4019036" cy="72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b="1" dirty="0" smtClean="0"/>
              <a:t>Actual data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82600"/>
            <a:ext cx="63119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5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Quadratic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   ~    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/>
              <a:t> </a:t>
            </a:r>
            <a:r>
              <a:rPr lang="en-US" sz="3200" b="1" dirty="0" smtClean="0"/>
              <a:t>     +      b</a:t>
            </a:r>
            <a:r>
              <a:rPr lang="en-US" sz="3200" b="1" baseline="-25000" dirty="0"/>
              <a:t>2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     +    error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7000" y="3801417"/>
            <a:ext cx="678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stat_smooth</a:t>
            </a:r>
            <a:r>
              <a:rPr lang="en-US" sz="2400" dirty="0"/>
              <a:t>(method = "lm", formula = y ~ poly(x, </a:t>
            </a:r>
            <a:r>
              <a:rPr lang="en-US" sz="2400" dirty="0" smtClean="0"/>
              <a:t>2)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159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43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Quadratic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1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82600"/>
            <a:ext cx="63119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Cubic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~  b</a:t>
            </a:r>
            <a:r>
              <a:rPr lang="en-US" sz="3200" b="1" baseline="-25000" dirty="0" smtClean="0"/>
              <a:t>0   </a:t>
            </a:r>
            <a:r>
              <a:rPr lang="en-US" sz="3200" b="1" dirty="0" smtClean="0"/>
              <a:t>+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   +   b</a:t>
            </a:r>
            <a:r>
              <a:rPr lang="en-US" sz="3200" b="1" baseline="-25000" dirty="0"/>
              <a:t>2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+   </a:t>
            </a:r>
            <a:r>
              <a:rPr lang="en-US" sz="3200" b="1" dirty="0"/>
              <a:t>b</a:t>
            </a:r>
            <a:r>
              <a:rPr lang="en-US" sz="3200" b="1" baseline="-25000" dirty="0"/>
              <a:t>2</a:t>
            </a:r>
            <a:r>
              <a:rPr lang="en-US" sz="3200" b="1" dirty="0"/>
              <a:t>*</a:t>
            </a:r>
            <a:r>
              <a:rPr lang="en-US" sz="3200" b="1" dirty="0" smtClean="0"/>
              <a:t>X</a:t>
            </a:r>
            <a:r>
              <a:rPr lang="en-US" sz="3200" b="1" baseline="-25000" dirty="0" smtClean="0"/>
              <a:t>1</a:t>
            </a:r>
            <a:r>
              <a:rPr lang="en-US" sz="3200" b="1" baseline="30000" dirty="0" smtClean="0"/>
              <a:t>3</a:t>
            </a:r>
            <a:r>
              <a:rPr lang="en-US" sz="3200" b="1" dirty="0" smtClean="0"/>
              <a:t>  +  error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7000" y="3801417"/>
            <a:ext cx="678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stat_smooth</a:t>
            </a:r>
            <a:r>
              <a:rPr lang="en-US" sz="2400" dirty="0"/>
              <a:t>(method = "lm", formula = y ~ poly(x, 3))</a:t>
            </a:r>
          </a:p>
        </p:txBody>
      </p:sp>
    </p:spTree>
    <p:extLst>
      <p:ext uri="{BB962C8B-B14F-4D97-AF65-F5344CB8AC3E}">
        <p14:creationId xmlns:p14="http://schemas.microsoft.com/office/powerpoint/2010/main" val="143554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143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Cubic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6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82600"/>
            <a:ext cx="63119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2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linear model</a:t>
            </a:r>
          </a:p>
          <a:p>
            <a:pPr lvl="1"/>
            <a:r>
              <a:rPr lang="en-US" dirty="0" smtClean="0"/>
              <a:t>Linear relation between IV and DV</a:t>
            </a:r>
          </a:p>
          <a:p>
            <a:pPr lvl="1"/>
            <a:r>
              <a:rPr lang="en-US" dirty="0" smtClean="0"/>
              <a:t>Dependent variable = interval variable</a:t>
            </a:r>
          </a:p>
          <a:p>
            <a:pPr lvl="1"/>
            <a:r>
              <a:rPr lang="en-US" dirty="0" smtClean="0"/>
              <a:t>Independence assumption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4213225"/>
            <a:ext cx="3479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9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0174" y="1407448"/>
            <a:ext cx="9839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</a:t>
            </a:r>
            <a:r>
              <a:rPr lang="en-US" sz="3000" b="1" baseline="30000" dirty="0" smtClean="0"/>
              <a:t>2</a:t>
            </a:r>
            <a:endParaRPr lang="en-US" sz="3000" b="1" baseline="30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79" y="482600"/>
            <a:ext cx="2305748" cy="2152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877" y="2427179"/>
            <a:ext cx="2348374" cy="2192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00" y="4619625"/>
            <a:ext cx="239757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9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 (lazy 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Data$Visit</a:t>
            </a:r>
            <a:r>
              <a:rPr lang="en-US" dirty="0" smtClean="0"/>
              <a:t>=</a:t>
            </a:r>
            <a:r>
              <a:rPr lang="en-US" dirty="0" err="1" smtClean="0"/>
              <a:t>as.ordered</a:t>
            </a:r>
            <a:r>
              <a:rPr lang="en-US" dirty="0" smtClean="0"/>
              <a:t>(</a:t>
            </a:r>
            <a:r>
              <a:rPr lang="en-US" dirty="0" err="1" smtClean="0"/>
              <a:t>Data$Visit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Model=lm</a:t>
            </a:r>
            <a:r>
              <a:rPr lang="en-US" dirty="0"/>
              <a:t>(</a:t>
            </a:r>
            <a:r>
              <a:rPr lang="en-US" dirty="0" err="1"/>
              <a:t>UniqueWordsChild~</a:t>
            </a:r>
            <a:r>
              <a:rPr lang="en-US" dirty="0" err="1" smtClean="0"/>
              <a:t>Visit,Data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Screenshot 2015-02-05 09.3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4" y="3718501"/>
            <a:ext cx="6019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8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lazy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Data$</a:t>
            </a:r>
            <a:r>
              <a:rPr lang="en-US" dirty="0" smtClean="0"/>
              <a:t>Visit2</a:t>
            </a:r>
            <a:r>
              <a:rPr lang="en-US" dirty="0"/>
              <a:t>=Data$</a:t>
            </a:r>
            <a:r>
              <a:rPr lang="en-US" dirty="0" smtClean="0"/>
              <a:t>Visit^</a:t>
            </a:r>
            <a:r>
              <a:rPr lang="en-US" dirty="0"/>
              <a:t>2</a:t>
            </a:r>
          </a:p>
          <a:p>
            <a:r>
              <a:rPr lang="en-US" dirty="0" smtClean="0"/>
              <a:t>Data</a:t>
            </a:r>
            <a:r>
              <a:rPr lang="en-US" dirty="0"/>
              <a:t>$</a:t>
            </a:r>
            <a:r>
              <a:rPr lang="en-US" dirty="0" smtClean="0"/>
              <a:t>Visit3</a:t>
            </a:r>
            <a:r>
              <a:rPr lang="en-US" dirty="0"/>
              <a:t>=Data$</a:t>
            </a:r>
            <a:r>
              <a:rPr lang="en-US" dirty="0" smtClean="0"/>
              <a:t>Visit^3</a:t>
            </a:r>
          </a:p>
          <a:p>
            <a:r>
              <a:rPr lang="en-US" dirty="0"/>
              <a:t>Model1=lm(</a:t>
            </a:r>
            <a:r>
              <a:rPr lang="en-US" dirty="0" err="1"/>
              <a:t>UniqueWordsChild~</a:t>
            </a:r>
            <a:r>
              <a:rPr lang="en-US" dirty="0" err="1" smtClean="0"/>
              <a:t>Visit,</a:t>
            </a:r>
            <a:r>
              <a:rPr lang="en-US" dirty="0" err="1"/>
              <a:t>Data</a:t>
            </a:r>
            <a:r>
              <a:rPr lang="en-US" dirty="0"/>
              <a:t>)</a:t>
            </a:r>
          </a:p>
          <a:p>
            <a:r>
              <a:rPr lang="en-US" dirty="0" smtClean="0"/>
              <a:t>Model2</a:t>
            </a:r>
            <a:r>
              <a:rPr lang="en-US" dirty="0"/>
              <a:t>=lm(UniqueWordsChild~</a:t>
            </a:r>
            <a:r>
              <a:rPr lang="en-US" dirty="0" smtClean="0"/>
              <a:t>Visit+Visit2</a:t>
            </a:r>
            <a:r>
              <a:rPr lang="en-US" dirty="0"/>
              <a:t>,Data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Model3=lm</a:t>
            </a:r>
            <a:r>
              <a:rPr lang="en-US" dirty="0"/>
              <a:t>(UniqueWordsChild~</a:t>
            </a:r>
            <a:r>
              <a:rPr lang="en-US" dirty="0" smtClean="0"/>
              <a:t>Visit+Visit2+Visit3,</a:t>
            </a:r>
            <a:r>
              <a:rPr lang="en-US" dirty="0"/>
              <a:t>Data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anova</a:t>
            </a:r>
            <a:r>
              <a:rPr lang="en-US" dirty="0"/>
              <a:t>(Model1,Model2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anova</a:t>
            </a:r>
            <a:r>
              <a:rPr lang="en-US" dirty="0" smtClean="0"/>
              <a:t>(Model2,Model3)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1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9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1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2615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dirty="0" smtClean="0">
                <a:solidFill>
                  <a:srgbClr val="000000"/>
                </a:solidFill>
              </a:rPr>
              <a:t>“Response” ~ Predictor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41040" y="2985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>
          <a:xfrm flipH="1">
            <a:off x="2023472" y="3825055"/>
            <a:ext cx="627136" cy="1141471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09128" y="2985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656525" y="3969151"/>
            <a:ext cx="376784" cy="859886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426545" y="5152155"/>
            <a:ext cx="3307329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Can be of any data type (continuous or categorical)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69807" y="5083357"/>
            <a:ext cx="3307329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Has to be</a:t>
            </a:r>
            <a:br>
              <a:rPr lang="en-US" sz="2400" b="1" dirty="0" smtClean="0">
                <a:solidFill>
                  <a:srgbClr val="800000"/>
                </a:solidFill>
              </a:rPr>
            </a:br>
            <a:r>
              <a:rPr lang="en-US" sz="2400" b="1" dirty="0" smtClean="0">
                <a:solidFill>
                  <a:srgbClr val="800000"/>
                </a:solidFill>
              </a:rPr>
              <a:t>continuous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Generalized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500" y="214352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dirty="0" smtClean="0">
                <a:solidFill>
                  <a:srgbClr val="000000"/>
                </a:solidFill>
              </a:rPr>
              <a:t>“Response” ~ Predictor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41040" y="2223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>
          <a:xfrm flipH="1">
            <a:off x="2023472" y="3063055"/>
            <a:ext cx="627136" cy="1141471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09128" y="2223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656525" y="3207151"/>
            <a:ext cx="849310" cy="1745849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426545" y="5152155"/>
            <a:ext cx="3307329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Can be of any data type (continuous or categorical)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500" y="5353232"/>
            <a:ext cx="5363045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Does not have to be</a:t>
            </a:r>
            <a:br>
              <a:rPr lang="en-US" sz="2400" b="1" dirty="0" smtClean="0">
                <a:solidFill>
                  <a:srgbClr val="800000"/>
                </a:solidFill>
              </a:rPr>
            </a:br>
            <a:r>
              <a:rPr lang="en-US" sz="2400" b="1" dirty="0" smtClean="0">
                <a:solidFill>
                  <a:srgbClr val="800000"/>
                </a:solidFill>
              </a:rPr>
              <a:t>continuous:</a:t>
            </a:r>
            <a:endParaRPr lang="en-US" sz="2400" b="1" dirty="0">
              <a:solidFill>
                <a:srgbClr val="8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Binomial </a:t>
            </a:r>
            <a:r>
              <a:rPr lang="en-US" sz="2400" b="1" dirty="0">
                <a:solidFill>
                  <a:srgbClr val="800000"/>
                </a:solidFill>
              </a:rPr>
              <a:t>Data (</a:t>
            </a:r>
            <a:r>
              <a:rPr lang="en-US" sz="2400" b="1" dirty="0" smtClean="0">
                <a:solidFill>
                  <a:srgbClr val="800000"/>
                </a:solidFill>
              </a:rPr>
              <a:t>Logistic)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Count data (Poisson)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Nominal (Multinomial)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Ordinal (Ordinal logistic)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err="1" smtClean="0">
                <a:solidFill>
                  <a:srgbClr val="800000"/>
                </a:solidFill>
              </a:rPr>
              <a:t>etc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3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number of unique words at visit 6 a good predictor of autism?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/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rcRect l="-34879" r="-34879"/>
          <a:stretch>
            <a:fillRect/>
          </a:stretch>
        </p:blipFill>
        <p:spPr>
          <a:xfrm>
            <a:off x="609600" y="1752600"/>
            <a:ext cx="8229600" cy="4525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217367"/>
            <a:ext cx="562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Data6=Data[</a:t>
            </a:r>
            <a:r>
              <a:rPr lang="en-US" dirty="0" err="1" smtClean="0"/>
              <a:t>Data$Visit</a:t>
            </a:r>
            <a:r>
              <a:rPr lang="en-US" dirty="0" smtClean="0"/>
              <a:t>==6,]</a:t>
            </a:r>
          </a:p>
          <a:p>
            <a:r>
              <a:rPr lang="en-US" dirty="0" err="1" smtClean="0"/>
              <a:t>ggplot</a:t>
            </a:r>
            <a:r>
              <a:rPr lang="en-US" dirty="0" smtClean="0"/>
              <a:t>(Data6,aes</a:t>
            </a:r>
            <a:r>
              <a:rPr lang="en-US" dirty="0"/>
              <a:t>(</a:t>
            </a:r>
            <a:r>
              <a:rPr lang="en-US" dirty="0" err="1"/>
              <a:t>UniqueWordsChild,</a:t>
            </a:r>
            <a:r>
              <a:rPr lang="en-US" dirty="0" err="1" smtClean="0"/>
              <a:t>ASD</a:t>
            </a:r>
            <a:r>
              <a:rPr lang="en-US" dirty="0" smtClean="0"/>
              <a:t>))+</a:t>
            </a:r>
            <a:r>
              <a:rPr lang="en-US" dirty="0" err="1" smtClean="0"/>
              <a:t>geom_point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5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number of words at visit 6 a good predictor of autism?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rcRect l="-34879" r="-34879"/>
          <a:stretch>
            <a:fillRect/>
          </a:stretch>
        </p:blipFill>
        <p:spPr>
          <a:xfrm>
            <a:off x="457200" y="1974850"/>
            <a:ext cx="8229600" cy="452596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800350" y="2159000"/>
            <a:ext cx="3873500" cy="3746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6202068"/>
            <a:ext cx="416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Model=lm(ASD</a:t>
            </a:r>
            <a:r>
              <a:rPr lang="en-US" dirty="0"/>
              <a:t>~UniqueWordsChild,</a:t>
            </a:r>
            <a:r>
              <a:rPr lang="en-US" dirty="0" smtClean="0"/>
              <a:t>Data6)</a:t>
            </a:r>
          </a:p>
          <a:p>
            <a:r>
              <a:rPr lang="en-US" dirty="0" smtClean="0"/>
              <a:t>summary(Model)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8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good model??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rcRect l="-34879" r="-34879"/>
          <a:stretch>
            <a:fillRect/>
          </a:stretch>
        </p:blipFill>
        <p:spPr>
          <a:xfrm>
            <a:off x="457200" y="1271096"/>
            <a:ext cx="8229600" cy="452596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723845" y="1531741"/>
            <a:ext cx="3873500" cy="3746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1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Generalized</a:t>
            </a:r>
            <a:r>
              <a:rPr lang="en-US" dirty="0" smtClean="0"/>
              <a:t> linear model</a:t>
            </a:r>
          </a:p>
          <a:p>
            <a:pPr lvl="1"/>
            <a:r>
              <a:rPr lang="en-US" dirty="0"/>
              <a:t>Quadratic, cubic, etc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Poisson </a:t>
            </a:r>
            <a:r>
              <a:rPr lang="en-US" dirty="0" smtClean="0"/>
              <a:t>Regression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Generalized </a:t>
            </a:r>
            <a:r>
              <a:rPr lang="en-US" dirty="0" smtClean="0">
                <a:solidFill>
                  <a:srgbClr val="FF0000"/>
                </a:solidFill>
              </a:rPr>
              <a:t>mixed effects</a:t>
            </a:r>
            <a:r>
              <a:rPr lang="en-US" dirty="0" smtClean="0"/>
              <a:t> linear model</a:t>
            </a:r>
          </a:p>
          <a:p>
            <a:pPr lvl="1"/>
            <a:r>
              <a:rPr lang="en-US" dirty="0" smtClean="0"/>
              <a:t>Nested models</a:t>
            </a:r>
          </a:p>
          <a:p>
            <a:pPr lvl="1"/>
            <a:r>
              <a:rPr lang="en-US" dirty="0" smtClean="0"/>
              <a:t>Cross-Nested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1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63" y="0"/>
            <a:ext cx="6311900" cy="5892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7075" y="5792918"/>
            <a:ext cx="8329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plot2=</a:t>
            </a:r>
            <a:r>
              <a:rPr lang="en-US" dirty="0" err="1"/>
              <a:t>ggplot</a:t>
            </a:r>
            <a:r>
              <a:rPr lang="en-US" dirty="0"/>
              <a:t>(Data[</a:t>
            </a:r>
            <a:r>
              <a:rPr lang="en-US" dirty="0" err="1"/>
              <a:t>Data$VisitNumber</a:t>
            </a:r>
            <a:r>
              <a:rPr lang="en-US" dirty="0"/>
              <a:t>==6,],</a:t>
            </a:r>
            <a:r>
              <a:rPr lang="en-US" dirty="0" err="1"/>
              <a:t>aes</a:t>
            </a:r>
            <a:r>
              <a:rPr lang="en-US" dirty="0" smtClean="0"/>
              <a:t>(</a:t>
            </a:r>
            <a:r>
              <a:rPr lang="en-US" dirty="0" err="1" smtClean="0"/>
              <a:t>UniqueWordsChild,</a:t>
            </a:r>
            <a:r>
              <a:rPr lang="en-US" dirty="0" err="1"/>
              <a:t>ASD</a:t>
            </a:r>
            <a:r>
              <a:rPr lang="en-US" dirty="0"/>
              <a:t>))+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r>
              <a:rPr lang="en-US" dirty="0" smtClean="0"/>
              <a:t>plot2</a:t>
            </a:r>
            <a:r>
              <a:rPr lang="en-US" dirty="0"/>
              <a:t>+stat_smooth(method="</a:t>
            </a:r>
            <a:r>
              <a:rPr lang="en-US" dirty="0" err="1"/>
              <a:t>glm</a:t>
            </a:r>
            <a:r>
              <a:rPr lang="en-US" dirty="0"/>
              <a:t>", family="binomial", se=FALSE)</a:t>
            </a:r>
          </a:p>
        </p:txBody>
      </p:sp>
    </p:spTree>
    <p:extLst>
      <p:ext uri="{BB962C8B-B14F-4D97-AF65-F5344CB8AC3E}">
        <p14:creationId xmlns:p14="http://schemas.microsoft.com/office/powerpoint/2010/main" val="226715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   ~    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9035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Logistic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p(Y)    ~    logit</a:t>
            </a:r>
            <a:r>
              <a:rPr lang="en-US" sz="3200" b="1" baseline="30000" dirty="0" smtClean="0"/>
              <a:t>-1</a:t>
            </a:r>
            <a:r>
              <a:rPr lang="en-US" sz="3200" b="1" dirty="0" smtClean="0"/>
              <a:t>(b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598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Log odds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006604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8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65821"/>
              </p:ext>
            </p:extLst>
          </p:nvPr>
        </p:nvGraphicFramePr>
        <p:xfrm>
          <a:off x="1733313" y="1765810"/>
          <a:ext cx="5032385" cy="2664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" name="Equation" r:id="rId5" imgW="863600" imgH="457200" progId="Equation.3">
                  <p:embed/>
                </p:oleObj>
              </mc:Choice>
              <mc:Fallback>
                <p:oleObj name="Equation" r:id="rId5" imgW="863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3313" y="1765810"/>
                        <a:ext cx="5032385" cy="2664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1733313" y="4667341"/>
            <a:ext cx="5318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</a:t>
            </a:r>
            <a:r>
              <a:rPr lang="en-US" sz="4800" b="1" dirty="0" err="1" smtClean="0"/>
              <a:t>logit</a:t>
            </a:r>
            <a:r>
              <a:rPr lang="en-US" sz="4800" b="1" dirty="0" smtClean="0"/>
              <a:t>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5731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 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Data1=Data[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Data$Visit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==6,]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glm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(ASD ~ </a:t>
            </a:r>
            <a:r>
              <a:rPr lang="en-US" dirty="0" err="1"/>
              <a:t>UniqueWordsChild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Data1,</a:t>
            </a:r>
            <a:endParaRPr lang="en-US" b="1" dirty="0" smtClean="0">
              <a:solidFill>
                <a:srgbClr val="1F497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family=“binomial”)</a:t>
            </a:r>
            <a:endParaRPr lang="en-US" dirty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5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5" name="Rounded Rectangle 4"/>
          <p:cNvSpPr/>
          <p:nvPr/>
        </p:nvSpPr>
        <p:spPr>
          <a:xfrm>
            <a:off x="1250950" y="2577314"/>
            <a:ext cx="2653992" cy="3763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318301" y="2953647"/>
            <a:ext cx="413455" cy="21118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71949" y="5065505"/>
            <a:ext cx="6914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Log odds for diagnosis when </a:t>
            </a:r>
            <a:r>
              <a:rPr lang="en-US" sz="3000" b="1" dirty="0" err="1" smtClean="0"/>
              <a:t>UniqueWordsChild</a:t>
            </a:r>
            <a:r>
              <a:rPr lang="en-US" sz="3000" b="1" dirty="0" smtClean="0"/>
              <a:t> </a:t>
            </a:r>
            <a:r>
              <a:rPr lang="en-US" sz="3000" b="1" dirty="0" smtClean="0"/>
              <a:t>= 0</a:t>
            </a:r>
          </a:p>
          <a:p>
            <a:r>
              <a:rPr lang="en-US" sz="3000" b="1" dirty="0" smtClean="0"/>
              <a:t>Wait a sec for figuring out what it is!</a:t>
            </a:r>
          </a:p>
        </p:txBody>
      </p:sp>
    </p:spTree>
    <p:extLst>
      <p:ext uri="{BB962C8B-B14F-4D97-AF65-F5344CB8AC3E}">
        <p14:creationId xmlns:p14="http://schemas.microsoft.com/office/powerpoint/2010/main" val="113892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6375" y="2309813"/>
            <a:ext cx="174625" cy="19843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8" name="Rounded Rectangle 7"/>
          <p:cNvSpPr/>
          <p:nvPr/>
        </p:nvSpPr>
        <p:spPr>
          <a:xfrm>
            <a:off x="1155699" y="2897989"/>
            <a:ext cx="2897099" cy="3763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561408" y="3274322"/>
            <a:ext cx="906243" cy="18070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3126" y="5081380"/>
            <a:ext cx="62775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For each increase in </a:t>
            </a:r>
            <a:r>
              <a:rPr lang="en-US" sz="3200" dirty="0" err="1"/>
              <a:t>UniqueWordsChild</a:t>
            </a:r>
            <a:r>
              <a:rPr lang="en-US" sz="3000" b="1" dirty="0" smtClean="0"/>
              <a:t> by 1, how much the log odds decrease (= the slope)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35560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6375" y="2309813"/>
            <a:ext cx="174625" cy="19843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36900" y="2309813"/>
            <a:ext cx="752475" cy="325437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0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Freaking Log Odds!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7" name="Rounded Rectangle 6"/>
          <p:cNvSpPr/>
          <p:nvPr/>
        </p:nvSpPr>
        <p:spPr>
          <a:xfrm>
            <a:off x="2693347" y="2301876"/>
            <a:ext cx="1385247" cy="994672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" y="4367005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Logits</a:t>
            </a:r>
            <a:r>
              <a:rPr lang="en-US" sz="3000" b="1" dirty="0" smtClean="0"/>
              <a:t> or</a:t>
            </a:r>
            <a:br>
              <a:rPr lang="en-US" sz="3000" b="1" dirty="0" smtClean="0"/>
            </a:br>
            <a:r>
              <a:rPr lang="en-US" sz="3000" b="1" dirty="0" smtClean="0"/>
              <a:t>“log odds”</a:t>
            </a:r>
            <a:endParaRPr lang="en-US" sz="3000" b="1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92400" y="4367005"/>
            <a:ext cx="1244600" cy="507832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2692400" y="4874837"/>
            <a:ext cx="1244600" cy="766364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6825" y="3886368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Exponentiate</a:t>
            </a:r>
            <a:endParaRPr lang="en-US" sz="3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06825" y="5641201"/>
            <a:ext cx="247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Transform by</a:t>
            </a:r>
            <a:br>
              <a:rPr lang="en-US" sz="3000" b="1" dirty="0" smtClean="0"/>
            </a:br>
            <a:r>
              <a:rPr lang="en-US" sz="3000" b="1" dirty="0" smtClean="0"/>
              <a:t>inverse </a:t>
            </a:r>
            <a:r>
              <a:rPr lang="en-US" sz="3000" b="1" dirty="0" err="1" smtClean="0"/>
              <a:t>logit</a:t>
            </a:r>
            <a:endParaRPr lang="en-US" sz="3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251575" y="4178300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51575" y="6126163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94600" y="3901302"/>
            <a:ext cx="1238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Odds</a:t>
            </a:r>
            <a:endParaRPr lang="en-US" sz="3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91350" y="5801539"/>
            <a:ext cx="2263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Probabilities</a:t>
            </a:r>
            <a:endParaRPr lang="en-US" sz="30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708150" y="3296547"/>
            <a:ext cx="14101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2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5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with linearity!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 – Children Learning Language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69" y="266739"/>
            <a:ext cx="5080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3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Freaking Log Odds!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7" name="Rounded Rectangle 6"/>
          <p:cNvSpPr/>
          <p:nvPr/>
        </p:nvSpPr>
        <p:spPr>
          <a:xfrm>
            <a:off x="2693347" y="2301876"/>
            <a:ext cx="1385247" cy="994672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" y="4367005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Logits</a:t>
            </a:r>
            <a:r>
              <a:rPr lang="en-US" sz="3000" b="1" dirty="0" smtClean="0"/>
              <a:t> or</a:t>
            </a:r>
            <a:br>
              <a:rPr lang="en-US" sz="3000" b="1" dirty="0" smtClean="0"/>
            </a:br>
            <a:r>
              <a:rPr lang="en-US" sz="3000" b="1" dirty="0" smtClean="0"/>
              <a:t>“log odds”</a:t>
            </a:r>
            <a:endParaRPr lang="en-US" sz="3000" b="1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92400" y="4367005"/>
            <a:ext cx="1244600" cy="507832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2692400" y="4874837"/>
            <a:ext cx="1244600" cy="766364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6825" y="3886368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exp</a:t>
            </a:r>
            <a:r>
              <a:rPr lang="en-US" sz="3000" b="1" dirty="0" smtClean="0"/>
              <a:t>(-0.013)</a:t>
            </a:r>
            <a:endParaRPr lang="en-US" sz="3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06825" y="5641201"/>
            <a:ext cx="247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Transform by</a:t>
            </a:r>
            <a:br>
              <a:rPr lang="en-US" sz="3000" b="1" dirty="0" smtClean="0"/>
            </a:br>
            <a:r>
              <a:rPr lang="en-US" sz="3000" b="1" dirty="0" smtClean="0"/>
              <a:t>inverse </a:t>
            </a:r>
            <a:r>
              <a:rPr lang="en-US" sz="3000" b="1" dirty="0" err="1" smtClean="0"/>
              <a:t>logit</a:t>
            </a:r>
            <a:endParaRPr lang="en-US" sz="3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251575" y="4178300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51575" y="6126163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85000" y="3853677"/>
            <a:ext cx="203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Odds: 0.98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91350" y="5801539"/>
            <a:ext cx="2263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Probabilities</a:t>
            </a:r>
            <a:endParaRPr lang="en-US" sz="30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708150" y="3296547"/>
            <a:ext cx="14101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10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5" grpId="0"/>
      <p:bldP spid="18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Odds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940393"/>
              </p:ext>
            </p:extLst>
          </p:nvPr>
        </p:nvGraphicFramePr>
        <p:xfrm>
          <a:off x="776701" y="1703562"/>
          <a:ext cx="2633853" cy="218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" name="Equation" r:id="rId3" imgW="520700" imgH="431800" progId="Equation.3">
                  <p:embed/>
                </p:oleObj>
              </mc:Choice>
              <mc:Fallback>
                <p:oleObj name="Equation" r:id="rId3" imgW="520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701" y="1703562"/>
                        <a:ext cx="2633853" cy="2184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10554" y="2260600"/>
            <a:ext cx="1390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&gt; 1</a:t>
            </a:r>
            <a:endParaRPr lang="en-US" sz="60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869503"/>
              </p:ext>
            </p:extLst>
          </p:nvPr>
        </p:nvGraphicFramePr>
        <p:xfrm>
          <a:off x="776701" y="4167362"/>
          <a:ext cx="2633853" cy="218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" name="Equation" r:id="rId5" imgW="520700" imgH="431800" progId="Equation.3">
                  <p:embed/>
                </p:oleObj>
              </mc:Choice>
              <mc:Fallback>
                <p:oleObj name="Equation" r:id="rId5" imgW="520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701" y="4167362"/>
                        <a:ext cx="2633853" cy="2184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10554" y="4724400"/>
            <a:ext cx="1390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&lt;</a:t>
            </a:r>
            <a:r>
              <a:rPr lang="en-US" sz="6000" b="1" dirty="0" smtClean="0"/>
              <a:t> 1</a:t>
            </a:r>
            <a:endParaRPr lang="en-US" sz="6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181100" y="1808853"/>
            <a:ext cx="1714500" cy="90894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2044700"/>
            <a:ext cx="3657600" cy="2159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3200" y="1808853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Numerator</a:t>
            </a:r>
            <a:br>
              <a:rPr lang="en-US" sz="3000" b="1" dirty="0" smtClean="0"/>
            </a:br>
            <a:r>
              <a:rPr lang="en-US" sz="3000" b="1" dirty="0" smtClean="0"/>
              <a:t>more likely</a:t>
            </a:r>
            <a:endParaRPr lang="en-US" sz="3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76700" y="5326416"/>
            <a:ext cx="2633853" cy="90894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410554" y="5130800"/>
            <a:ext cx="2738247" cy="965201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48800" y="4622968"/>
            <a:ext cx="2372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Denominator more likely</a:t>
            </a:r>
            <a:endParaRPr lang="en-US" sz="3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586290" y="2830887"/>
            <a:ext cx="2721220" cy="890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elephoto"/>
                <a:cs typeface="Telephoto"/>
              </a:rPr>
              <a:t>= event happens more often than not</a:t>
            </a:r>
            <a:endParaRPr lang="en-US" sz="2000" dirty="0">
              <a:latin typeface="Telephoto"/>
              <a:cs typeface="Telephoto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626100" y="5650625"/>
            <a:ext cx="2721220" cy="890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elephoto"/>
                <a:cs typeface="Telephoto"/>
              </a:rPr>
              <a:t>= event is more likely not to happen</a:t>
            </a:r>
            <a:endParaRPr lang="en-US" sz="2000" dirty="0">
              <a:latin typeface="Telephoto"/>
              <a:cs typeface="Telephoto"/>
            </a:endParaRPr>
          </a:p>
        </p:txBody>
      </p:sp>
    </p:spTree>
    <p:extLst>
      <p:ext uri="{BB962C8B-B14F-4D97-AF65-F5344CB8AC3E}">
        <p14:creationId xmlns:p14="http://schemas.microsoft.com/office/powerpoint/2010/main" val="165806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4" grpId="0" animBg="1"/>
      <p:bldP spid="16" grpId="0"/>
      <p:bldP spid="20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30450" y="2758302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>
                <a:solidFill>
                  <a:schemeClr val="tx2"/>
                </a:solidFill>
              </a:rPr>
              <a:t>exp</a:t>
            </a:r>
            <a:r>
              <a:rPr lang="en-US" sz="3000" b="1" dirty="0">
                <a:solidFill>
                  <a:schemeClr val="tx2"/>
                </a:solidFill>
              </a:rPr>
              <a:t>(</a:t>
            </a:r>
            <a:r>
              <a:rPr lang="en-US" sz="3000" b="1" dirty="0" smtClean="0">
                <a:solidFill>
                  <a:schemeClr val="tx2"/>
                </a:solidFill>
              </a:rPr>
              <a:t>-0.013)</a:t>
            </a:r>
            <a:endParaRPr lang="en-US" sz="3000" b="1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06950" y="3050234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7850" y="2773236"/>
            <a:ext cx="123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0.98</a:t>
            </a:r>
            <a:endParaRPr lang="en-US" sz="20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Odds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57850" y="2729111"/>
            <a:ext cx="1385247" cy="74384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2"/>
            <a:endCxn id="12" idx="0"/>
          </p:cNvCxnSpPr>
          <p:nvPr/>
        </p:nvCxnSpPr>
        <p:spPr>
          <a:xfrm flipH="1">
            <a:off x="4660900" y="3472958"/>
            <a:ext cx="16895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71700" y="4543416"/>
            <a:ext cx="4978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&lt; 1, therefore, with each increase of </a:t>
            </a:r>
            <a:r>
              <a:rPr lang="en-US" sz="3000" b="1" dirty="0" err="1" smtClean="0"/>
              <a:t>UniqueWordsChild</a:t>
            </a:r>
            <a:r>
              <a:rPr lang="en-US" sz="3000" b="1" dirty="0" smtClean="0"/>
              <a:t> </a:t>
            </a:r>
            <a:r>
              <a:rPr lang="en-US" sz="3000" b="1" dirty="0" smtClean="0"/>
              <a:t>by 1, the odds of observing case shrinks, though slowly</a:t>
            </a:r>
            <a:endParaRPr lang="en-US" sz="3000" b="1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37244"/>
              </p:ext>
            </p:extLst>
          </p:nvPr>
        </p:nvGraphicFramePr>
        <p:xfrm>
          <a:off x="4806950" y="1752600"/>
          <a:ext cx="971778" cy="1196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" name="Equation" r:id="rId3" imgW="165100" imgH="203200" progId="Equation.3">
                  <p:embed/>
                </p:oleObj>
              </mc:Choice>
              <mc:Fallback>
                <p:oleObj name="Equation" r:id="rId3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6950" y="1752600"/>
                        <a:ext cx="971778" cy="1196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449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Freaking Log Odds!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7" name="Rounded Rectangle 6"/>
          <p:cNvSpPr/>
          <p:nvPr/>
        </p:nvSpPr>
        <p:spPr>
          <a:xfrm>
            <a:off x="2693347" y="2301876"/>
            <a:ext cx="1385247" cy="994672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" y="4367005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Logits</a:t>
            </a:r>
            <a:r>
              <a:rPr lang="en-US" sz="3000" b="1" dirty="0" smtClean="0"/>
              <a:t> or</a:t>
            </a:r>
            <a:br>
              <a:rPr lang="en-US" sz="3000" b="1" dirty="0" smtClean="0"/>
            </a:br>
            <a:r>
              <a:rPr lang="en-US" sz="3000" b="1" dirty="0" smtClean="0"/>
              <a:t>“log odds”</a:t>
            </a:r>
            <a:endParaRPr lang="en-US" sz="3000" b="1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92400" y="4367005"/>
            <a:ext cx="1244600" cy="507832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2692400" y="4874837"/>
            <a:ext cx="1244600" cy="766364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6825" y="3886368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exp</a:t>
            </a:r>
            <a:r>
              <a:rPr lang="en-US" sz="3000" b="1" dirty="0" smtClean="0"/>
              <a:t>(-0.013)</a:t>
            </a:r>
            <a:endParaRPr lang="en-US" sz="3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08375" y="5641201"/>
            <a:ext cx="2774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inv.logit</a:t>
            </a:r>
            <a:r>
              <a:rPr lang="en-US" sz="3000" b="1" dirty="0"/>
              <a:t>(-</a:t>
            </a:r>
            <a:r>
              <a:rPr lang="en-US" sz="3000" b="1" dirty="0" smtClean="0"/>
              <a:t>0.013)</a:t>
            </a:r>
            <a:endParaRPr lang="en-US" sz="3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251575" y="4178300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51575" y="6126163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85000" y="3853677"/>
            <a:ext cx="203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Odds: 0.98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16725" y="5283464"/>
            <a:ext cx="2438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Probabilities:</a:t>
            </a:r>
          </a:p>
          <a:p>
            <a:pPr algn="ctr"/>
            <a:r>
              <a:rPr lang="en-US" sz="2400" b="1" dirty="0" smtClean="0"/>
              <a:t>0.49675 </a:t>
            </a:r>
            <a:r>
              <a:rPr lang="en-US" sz="2400" b="1" dirty="0" smtClean="0"/>
              <a:t>(aka 0.00325)</a:t>
            </a:r>
            <a:endParaRPr lang="en-US" sz="24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708150" y="3296547"/>
            <a:ext cx="14101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0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5" grpId="0"/>
      <p:bldP spid="18" grpId="0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6375" y="2309813"/>
            <a:ext cx="174625" cy="19843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36900" y="2309813"/>
            <a:ext cx="752475" cy="325437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932405"/>
              </p:ext>
            </p:extLst>
          </p:nvPr>
        </p:nvGraphicFramePr>
        <p:xfrm>
          <a:off x="374413" y="1562610"/>
          <a:ext cx="4095987" cy="2168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0" name="Equation" r:id="rId3" imgW="863600" imgH="457200" progId="Equation.3">
                  <p:embed/>
                </p:oleObj>
              </mc:Choice>
              <mc:Fallback>
                <p:oleObj name="Equation" r:id="rId3" imgW="863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413" y="1562610"/>
                        <a:ext cx="4095987" cy="2168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74413" y="4070441"/>
            <a:ext cx="40959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</a:t>
            </a:r>
            <a:r>
              <a:rPr lang="en-US" sz="4800" b="1" dirty="0" err="1" smtClean="0"/>
              <a:t>logit</a:t>
            </a:r>
            <a:r>
              <a:rPr lang="en-US" sz="4800" b="1" dirty="0" smtClean="0"/>
              <a:t> function</a:t>
            </a:r>
            <a:endParaRPr lang="en-US" sz="48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667090"/>
              </p:ext>
            </p:extLst>
          </p:nvPr>
        </p:nvGraphicFramePr>
        <p:xfrm>
          <a:off x="5561437" y="1318527"/>
          <a:ext cx="2261763" cy="241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" name="Equation" r:id="rId5" imgW="381000" imgH="406400" progId="Equation.3">
                  <p:embed/>
                </p:oleObj>
              </mc:Choice>
              <mc:Fallback>
                <p:oleObj name="Equation" r:id="rId5" imgW="3810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1437" y="1318527"/>
                        <a:ext cx="2261763" cy="2412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622800" y="4070441"/>
            <a:ext cx="40959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inverse </a:t>
            </a:r>
            <a:r>
              <a:rPr lang="en-US" sz="4800" b="1" dirty="0" err="1" smtClean="0"/>
              <a:t>logit</a:t>
            </a:r>
            <a:r>
              <a:rPr lang="en-US" sz="4800" b="1" dirty="0" smtClean="0"/>
              <a:t>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992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9" idx="0"/>
          </p:cNvCxnSpPr>
          <p:nvPr/>
        </p:nvCxnSpPr>
        <p:spPr>
          <a:xfrm flipV="1">
            <a:off x="2127964" y="3517899"/>
            <a:ext cx="1500780" cy="769766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err="1" smtClean="0">
                <a:solidFill>
                  <a:srgbClr val="000000"/>
                </a:solidFill>
              </a:rPr>
              <a:t>Mmh</a:t>
            </a:r>
            <a:r>
              <a:rPr lang="en-US" sz="4800" b="1" dirty="0" smtClean="0">
                <a:solidFill>
                  <a:srgbClr val="000000"/>
                </a:solidFill>
              </a:rPr>
              <a:t>…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1273712"/>
            <a:ext cx="7594600" cy="2701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200" b="1" dirty="0" smtClean="0"/>
              <a:t>Can’t I use a general linear model on proportions, here?</a:t>
            </a:r>
            <a:endParaRPr lang="en-US" sz="4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3" y="4287665"/>
            <a:ext cx="3001561" cy="2011046"/>
          </a:xfrm>
          <a:prstGeom prst="rect">
            <a:avLst/>
          </a:prstGeom>
          <a:ln w="76200" cmpd="sng">
            <a:solidFill>
              <a:srgbClr val="800000"/>
            </a:solidFill>
          </a:ln>
        </p:spPr>
      </p:pic>
      <p:sp>
        <p:nvSpPr>
          <p:cNvPr id="10" name="Rounded Rectangle 9"/>
          <p:cNvSpPr/>
          <p:nvPr/>
        </p:nvSpPr>
        <p:spPr>
          <a:xfrm>
            <a:off x="762000" y="1922982"/>
            <a:ext cx="7594600" cy="159491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86879" y="4287665"/>
            <a:ext cx="4873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Short answer:</a:t>
            </a:r>
          </a:p>
          <a:p>
            <a:r>
              <a:rPr lang="en-US" sz="6000" b="1" dirty="0" smtClean="0"/>
              <a:t>No you can’t!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523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943409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Averaging…</a:t>
            </a:r>
            <a:endParaRPr lang="en-US" sz="48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5751" y="3930358"/>
            <a:ext cx="7180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2/4 = 0.5 (or 50%)</a:t>
            </a:r>
          </a:p>
          <a:p>
            <a:endParaRPr lang="en-US" sz="1600" b="1" dirty="0" smtClean="0"/>
          </a:p>
          <a:p>
            <a:r>
              <a:rPr lang="en-US" sz="4800" b="1" dirty="0" smtClean="0"/>
              <a:t>30/60 = 0.5 (or 50%)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1090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5239" y="2795349"/>
            <a:ext cx="7871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200" b="1" dirty="0" smtClean="0"/>
              <a:t>Remember: the basic LM only applies to continuous outcome.</a:t>
            </a:r>
          </a:p>
          <a:p>
            <a:pPr marL="571500" indent="-571500">
              <a:buFontTx/>
              <a:buChar char="-"/>
            </a:pPr>
            <a:r>
              <a:rPr lang="en-US" sz="4200" b="1" dirty="0" smtClean="0"/>
              <a:t>What if we want to predict the number of speech errors according to alcohol? </a:t>
            </a:r>
            <a:endParaRPr lang="en-US" sz="4200" b="1" dirty="0"/>
          </a:p>
          <a:p>
            <a:endParaRPr lang="en-US" sz="42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478"/>
            <a:ext cx="8229600" cy="1143000"/>
          </a:xfrm>
        </p:spPr>
        <p:txBody>
          <a:bodyPr>
            <a:normAutofit/>
          </a:bodyPr>
          <a:lstStyle/>
          <a:p>
            <a:r>
              <a:rPr lang="en-US" sz="6400" b="1" dirty="0" smtClean="0">
                <a:solidFill>
                  <a:schemeClr val="accent6">
                    <a:lumMod val="75000"/>
                  </a:schemeClr>
                </a:solidFill>
                <a:latin typeface="Telephoto"/>
                <a:cs typeface="Telephoto"/>
              </a:rPr>
              <a:t>Moving further</a:t>
            </a:r>
            <a:endParaRPr lang="en-US" sz="6400" b="1" dirty="0">
              <a:solidFill>
                <a:schemeClr val="accent6">
                  <a:lumMod val="75000"/>
                </a:schemeClr>
              </a:solidFill>
              <a:latin typeface="Telephoto"/>
              <a:cs typeface="Telephoto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7310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b="1" dirty="0" smtClean="0">
                <a:latin typeface="Telephoto"/>
                <a:cs typeface="Telephoto"/>
              </a:rPr>
              <a:t>Count data</a:t>
            </a:r>
            <a:endParaRPr lang="en-US" sz="5200" b="1" dirty="0">
              <a:latin typeface="Telephoto"/>
              <a:cs typeface="Telephoto"/>
            </a:endParaRPr>
          </a:p>
        </p:txBody>
      </p:sp>
    </p:spTree>
    <p:extLst>
      <p:ext uri="{BB962C8B-B14F-4D97-AF65-F5344CB8AC3E}">
        <p14:creationId xmlns:p14="http://schemas.microsoft.com/office/powerpoint/2010/main" val="389185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738E-6 -6.06117E-6 L -1.25738E-6 -0.44626 " pathEditMode="relative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a-DK" sz="4800" dirty="0" smtClean="0">
                <a:solidFill>
                  <a:srgbClr val="404040"/>
                </a:solidFill>
              </a:rPr>
              <a:t>An </a:t>
            </a:r>
            <a:r>
              <a:rPr lang="da-DK" sz="4800" dirty="0" err="1" smtClean="0">
                <a:solidFill>
                  <a:srgbClr val="404040"/>
                </a:solidFill>
              </a:rPr>
              <a:t>Example</a:t>
            </a:r>
            <a:endParaRPr sz="4800" dirty="0">
              <a:solidFill>
                <a:srgbClr val="404040"/>
              </a:solidFill>
            </a:endParaRPr>
          </a:p>
        </p:txBody>
      </p:sp>
      <p:sp>
        <p:nvSpPr>
          <p:cNvPr id="157" name="Shape 15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404040"/>
                </a:solidFill>
              </a:rPr>
              <a:t>3</a:t>
            </a:r>
            <a:r>
              <a:rPr lang="da-DK" dirty="0" smtClean="0">
                <a:solidFill>
                  <a:srgbClr val="404040"/>
                </a:solidFill>
              </a:rPr>
              <a:t>5</a:t>
            </a:r>
            <a:r>
              <a:rPr dirty="0" smtClean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children with ASD and </a:t>
            </a:r>
            <a:r>
              <a:rPr dirty="0" smtClean="0">
                <a:solidFill>
                  <a:srgbClr val="404040"/>
                </a:solidFill>
              </a:rPr>
              <a:t>3</a:t>
            </a:r>
            <a:r>
              <a:rPr lang="da-DK" dirty="0" smtClean="0">
                <a:solidFill>
                  <a:srgbClr val="404040"/>
                </a:solidFill>
              </a:rPr>
              <a:t>2</a:t>
            </a:r>
            <a:r>
              <a:rPr dirty="0" smtClean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typically developing controls matched by gender, SES </a:t>
            </a:r>
            <a:r>
              <a:rPr dirty="0" smtClean="0">
                <a:solidFill>
                  <a:srgbClr val="404040"/>
                </a:solidFill>
              </a:rPr>
              <a:t>a</a:t>
            </a:r>
            <a:r>
              <a:rPr dirty="0" smtClean="0">
                <a:solidFill>
                  <a:srgbClr val="000000"/>
                </a:solidFill>
              </a:rPr>
              <a:t>nd</a:t>
            </a:r>
            <a:r>
              <a:rPr lang="en-US" dirty="0" smtClean="0">
                <a:solidFill>
                  <a:srgbClr val="000000"/>
                </a:solidFill>
              </a:rPr>
              <a:t> language production </a:t>
            </a:r>
            <a:r>
              <a:rPr dirty="0" smtClean="0">
                <a:solidFill>
                  <a:srgbClr val="404040"/>
                </a:solidFill>
              </a:rPr>
              <a:t>(</a:t>
            </a:r>
            <a:r>
              <a:rPr dirty="0">
                <a:solidFill>
                  <a:srgbClr val="404040"/>
                </a:solidFill>
              </a:rPr>
              <a:t>starting around 2yo</a:t>
            </a:r>
            <a:r>
              <a:rPr dirty="0" smtClean="0">
                <a:solidFill>
                  <a:srgbClr val="404040"/>
                </a:solidFill>
              </a:rPr>
              <a:t>)</a:t>
            </a:r>
            <a:endParaRPr lang="da-DK" dirty="0" smtClean="0">
              <a:solidFill>
                <a:srgbClr val="404040"/>
              </a:solidFill>
            </a:endParaRPr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endParaRPr dirty="0"/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04040"/>
                </a:solidFill>
              </a:rPr>
              <a:t>6 video-recorded visits every 4 months: 30 minutes of controlled playful activities with a </a:t>
            </a:r>
            <a:r>
              <a:rPr dirty="0" smtClean="0">
                <a:solidFill>
                  <a:srgbClr val="404040"/>
                </a:solidFill>
              </a:rPr>
              <a:t>parent</a:t>
            </a:r>
            <a:endParaRPr lang="da-DK" dirty="0" smtClean="0">
              <a:solidFill>
                <a:srgbClr val="404040"/>
              </a:solidFill>
            </a:endParaRPr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endParaRPr dirty="0"/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04040"/>
                </a:solidFill>
              </a:rPr>
              <a:t>Videos were transcribed at word level and lexicon size automatically </a:t>
            </a:r>
            <a:r>
              <a:rPr dirty="0" smtClean="0">
                <a:solidFill>
                  <a:srgbClr val="404040"/>
                </a:solidFill>
              </a:rPr>
              <a:t>assessed</a:t>
            </a:r>
            <a:endParaRPr lang="da-DK" dirty="0">
              <a:solidFill>
                <a:srgbClr val="404040"/>
              </a:solidFill>
            </a:endParaRPr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endParaRPr lang="da-DK" dirty="0" smtClean="0">
              <a:solidFill>
                <a:srgbClr val="404040"/>
              </a:solidFill>
            </a:endParaRPr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lang="da-DK" dirty="0" smtClean="0">
                <a:solidFill>
                  <a:srgbClr val="404040"/>
                </a:solidFill>
              </a:rPr>
              <a:t>N.B. The </a:t>
            </a:r>
            <a:r>
              <a:rPr lang="da-DK" dirty="0" err="1" smtClean="0">
                <a:solidFill>
                  <a:srgbClr val="404040"/>
                </a:solidFill>
              </a:rPr>
              <a:t>exercise</a:t>
            </a:r>
            <a:r>
              <a:rPr lang="da-DK" dirty="0" smtClean="0">
                <a:solidFill>
                  <a:srgbClr val="404040"/>
                </a:solidFill>
              </a:rPr>
              <a:t> </a:t>
            </a:r>
            <a:r>
              <a:rPr lang="da-DK" dirty="0" err="1" smtClean="0">
                <a:solidFill>
                  <a:srgbClr val="404040"/>
                </a:solidFill>
              </a:rPr>
              <a:t>today</a:t>
            </a:r>
            <a:r>
              <a:rPr lang="da-DK" dirty="0" smtClean="0">
                <a:solidFill>
                  <a:srgbClr val="404040"/>
                </a:solidFill>
              </a:rPr>
              <a:t> is </a:t>
            </a:r>
            <a:r>
              <a:rPr lang="da-DK" dirty="0" err="1" smtClean="0">
                <a:solidFill>
                  <a:srgbClr val="404040"/>
                </a:solidFill>
              </a:rPr>
              <a:t>based</a:t>
            </a:r>
            <a:r>
              <a:rPr lang="da-DK" dirty="0" smtClean="0">
                <a:solidFill>
                  <a:srgbClr val="404040"/>
                </a:solidFill>
              </a:rPr>
              <a:t> on </a:t>
            </a:r>
            <a:r>
              <a:rPr lang="da-DK" dirty="0" err="1" smtClean="0">
                <a:solidFill>
                  <a:srgbClr val="404040"/>
                </a:solidFill>
              </a:rPr>
              <a:t>this</a:t>
            </a:r>
            <a:r>
              <a:rPr lang="da-DK" dirty="0" smtClean="0">
                <a:solidFill>
                  <a:srgbClr val="404040"/>
                </a:solidFill>
              </a:rPr>
              <a:t> corpus</a:t>
            </a:r>
            <a:endParaRPr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9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2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Poisson Model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9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Poisson Regression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Poisson error structure</a:t>
            </a:r>
            <a:br>
              <a:rPr lang="en-US" sz="4800" b="1" dirty="0" smtClean="0"/>
            </a:br>
            <a:r>
              <a:rPr lang="en-US" sz="4800" b="1" dirty="0" smtClean="0"/>
              <a:t>and log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7677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Poisson model output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6" y="2399345"/>
            <a:ext cx="8410234" cy="148770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202146"/>
              </p:ext>
            </p:extLst>
          </p:nvPr>
        </p:nvGraphicFramePr>
        <p:xfrm>
          <a:off x="4489450" y="3327400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6" name="Equation" r:id="rId4" imgW="165100" imgH="203200" progId="Equation.3">
                  <p:embed/>
                </p:oleObj>
              </mc:Choice>
              <mc:Fallback>
                <p:oleObj name="Equation" r:id="rId4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9450" y="3327400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2319847" y="3031336"/>
            <a:ext cx="1375854" cy="998528"/>
          </a:xfrm>
          <a:prstGeom prst="ellipse">
            <a:avLst/>
          </a:prstGeom>
          <a:noFill/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>
            <a:off x="3007774" y="4029864"/>
            <a:ext cx="450184" cy="582938"/>
          </a:xfrm>
          <a:prstGeom prst="straightConnector1">
            <a:avLst/>
          </a:prstGeom>
          <a:ln w="57150" cmpd="sng"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798783" y="4659271"/>
            <a:ext cx="5318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b="1" dirty="0" smtClean="0"/>
              <a:t>log</a:t>
            </a:r>
            <a:br>
              <a:rPr lang="en-US" sz="3200" b="1" dirty="0" smtClean="0"/>
            </a:br>
            <a:r>
              <a:rPr lang="en-US" sz="3200" b="1" dirty="0" smtClean="0"/>
              <a:t>values</a:t>
            </a:r>
            <a:endParaRPr lang="en-US" sz="32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63558" y="5537183"/>
            <a:ext cx="2116485" cy="0"/>
          </a:xfrm>
          <a:prstGeom prst="straightConnector1">
            <a:avLst/>
          </a:prstGeom>
          <a:ln w="57150" cmpd="sng"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6323263" y="4965683"/>
            <a:ext cx="22746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b="1" dirty="0" smtClean="0"/>
              <a:t>predicted mean rate</a:t>
            </a:r>
            <a:endParaRPr lang="en-US" sz="3200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363558" y="4600645"/>
            <a:ext cx="21164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200" b="1" dirty="0" err="1" smtClean="0"/>
              <a:t>exponentiate</a:t>
            </a:r>
            <a:endParaRPr lang="en-US" sz="2200" b="1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719914"/>
              </p:ext>
            </p:extLst>
          </p:nvPr>
        </p:nvGraphicFramePr>
        <p:xfrm>
          <a:off x="4927969" y="3923279"/>
          <a:ext cx="1079132" cy="132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7" name="Equation" r:id="rId6" imgW="165100" imgH="203200" progId="Equation.3">
                  <p:embed/>
                </p:oleObj>
              </mc:Choice>
              <mc:Fallback>
                <p:oleObj name="Equation" r:id="rId6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27969" y="3923279"/>
                        <a:ext cx="1079132" cy="132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47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7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 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glm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(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mybinary_response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predictor1 + predictor2,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mydataset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family=“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poisson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”)</a:t>
            </a:r>
            <a:endParaRPr lang="en-US" dirty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7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2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65600" y="381000"/>
            <a:ext cx="46228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 “Generalizing” the General Linear Model to cases that don’t include continuous response variables (in particular categorical ones)</a:t>
            </a:r>
          </a:p>
          <a:p>
            <a:endParaRPr lang="en-US" sz="3200" dirty="0"/>
          </a:p>
          <a:p>
            <a:r>
              <a:rPr lang="en-US" sz="3200" dirty="0" smtClean="0"/>
              <a:t>= Consists of two things: (1) an error distribution, (2) a link function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147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600" y="381000"/>
            <a:ext cx="46228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= “Generalizing” the General Linear Model to cases that don’t include continuous response variables (in particular categorical ones)</a:t>
            </a:r>
          </a:p>
          <a:p>
            <a:endParaRPr lang="en-US" sz="3200" dirty="0"/>
          </a:p>
          <a:p>
            <a:r>
              <a:rPr lang="en-US" sz="3200" dirty="0" smtClean="0"/>
              <a:t>= Consists of two things: (1) an error distribution, (2) a link function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514600" y="2695308"/>
            <a:ext cx="1651000" cy="1851294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1300" y="633205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 </a:t>
            </a:r>
            <a:r>
              <a:rPr lang="en-US" sz="3000" dirty="0" smtClean="0"/>
              <a:t>Binomial distribution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Poisson distribution</a:t>
            </a:r>
            <a:endParaRPr lang="en-US" sz="30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81400" y="5054600"/>
            <a:ext cx="584200" cy="6477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4613010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</a:t>
            </a:r>
            <a:br>
              <a:rPr lang="en-US" sz="3000" b="1" dirty="0" smtClean="0"/>
            </a:br>
            <a:r>
              <a:rPr lang="en-US" sz="3000" dirty="0" err="1" smtClean="0"/>
              <a:t>Logit</a:t>
            </a:r>
            <a:r>
              <a:rPr lang="en-US" sz="3000" dirty="0" smtClean="0"/>
              <a:t> link function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Log link function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9486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600" y="381000"/>
            <a:ext cx="46228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= “Generalizing” the General Linear Model to cases that don’t include continuous response variables (in particular categorical ones)</a:t>
            </a:r>
          </a:p>
          <a:p>
            <a:endParaRPr lang="en-US" sz="3200" dirty="0"/>
          </a:p>
          <a:p>
            <a:r>
              <a:rPr lang="en-US" sz="3200" dirty="0" smtClean="0"/>
              <a:t>= Consists of two things: (1) an error distribution, (2) a link function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514600" y="2695308"/>
            <a:ext cx="1651000" cy="1851294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1300" y="633205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 </a:t>
            </a:r>
            <a:r>
              <a:rPr lang="en-US" sz="3000" dirty="0" smtClean="0"/>
              <a:t>Binomial distribution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Poisson distribution</a:t>
            </a:r>
            <a:endParaRPr lang="en-US" sz="30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81400" y="5054600"/>
            <a:ext cx="584200" cy="6477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4613010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</a:t>
            </a:r>
            <a:br>
              <a:rPr lang="en-US" sz="3000" b="1" dirty="0" smtClean="0"/>
            </a:br>
            <a:r>
              <a:rPr lang="en-US" sz="3000" dirty="0" err="1" smtClean="0"/>
              <a:t>Logit</a:t>
            </a:r>
            <a:r>
              <a:rPr lang="en-US" sz="3000" dirty="0" smtClean="0"/>
              <a:t> link function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Log link function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171030" y="667277"/>
            <a:ext cx="461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lm(response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predictor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1030" y="1480077"/>
            <a:ext cx="48020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glm(response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predictor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  <a:b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</a:b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family=”binomial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”)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65600" y="2615874"/>
            <a:ext cx="48020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glm(response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predictor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  <a:b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</a:b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family=”poisson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”)</a:t>
            </a:r>
            <a:endParaRPr lang="en-US" sz="24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7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74470" y="995691"/>
            <a:ext cx="3929530" cy="113342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Non-continuous Data</a:t>
            </a:r>
            <a:endParaRPr lang="en-US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66164" y="3431988"/>
            <a:ext cx="3929530" cy="9114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Dichotomous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861859" y="3431988"/>
            <a:ext cx="3929530" cy="9114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Count</a:t>
            </a:r>
            <a:endParaRPr lang="en-US" sz="3600" b="1" dirty="0"/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2430929" y="2129118"/>
            <a:ext cx="2139856" cy="130287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4639235" y="2129118"/>
            <a:ext cx="2187389" cy="130287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30929" y="4343400"/>
            <a:ext cx="0" cy="900953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40071" y="4343400"/>
            <a:ext cx="0" cy="900953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6164" y="5244353"/>
            <a:ext cx="3929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Logistic Regression</a:t>
            </a:r>
            <a:endParaRPr lang="en-US" sz="4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61859" y="5272689"/>
            <a:ext cx="3929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Poisson</a:t>
            </a:r>
            <a:br>
              <a:rPr lang="en-US" sz="4200" b="1" dirty="0" smtClean="0"/>
            </a:br>
            <a:r>
              <a:rPr lang="en-US" sz="4200" b="1" dirty="0" smtClean="0"/>
              <a:t>Regression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5102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900112" y="244156"/>
            <a:ext cx="7345361" cy="133985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404040"/>
                </a:solidFill>
              </a:rPr>
              <a:t>Lexicon size</a:t>
            </a:r>
          </a:p>
        </p:txBody>
      </p:sp>
      <p:grpSp>
        <p:nvGrpSpPr>
          <p:cNvPr id="204" name="Group 204"/>
          <p:cNvGrpSpPr/>
          <p:nvPr/>
        </p:nvGrpSpPr>
        <p:grpSpPr>
          <a:xfrm>
            <a:off x="398858" y="1715657"/>
            <a:ext cx="2451948" cy="1509149"/>
            <a:chOff x="0" y="-1"/>
            <a:chExt cx="2451947" cy="1509147"/>
          </a:xfrm>
        </p:grpSpPr>
        <p:sp>
          <p:nvSpPr>
            <p:cNvPr id="202" name="Shape 202"/>
            <p:cNvSpPr/>
            <p:nvPr/>
          </p:nvSpPr>
          <p:spPr>
            <a:xfrm>
              <a:off x="-1" y="-2"/>
              <a:ext cx="2451948" cy="1509149"/>
            </a:xfrm>
            <a:prstGeom prst="rect">
              <a:avLst/>
            </a:prstGeom>
            <a:solidFill>
              <a:srgbClr val="EBEBEB"/>
            </a:solidFill>
            <a:ln w="381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-1" y="259271"/>
              <a:ext cx="245194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'right', 'is', 'it', 'one', 'four', 'go', 'open', 'what', 'slow', 'wee', 'no', "it's", 'wow', 'there', 'two', 'fast', 'build', 'goes', 'you', 'bye', 'whoa', 'ba', 'get', 'I', 'stop', 'kitty', 'ooh', 'gonna', 'let', 'sss', 'a', 'b', 'drum', 'oh', 'car', 'choo', 'yum', 'three', 'five', 'the'</a:t>
              </a: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3005673" y="1720123"/>
            <a:ext cx="5724333" cy="1500217"/>
            <a:chOff x="-1" y="0"/>
            <a:chExt cx="5724331" cy="1500215"/>
          </a:xfrm>
        </p:grpSpPr>
        <p:sp>
          <p:nvSpPr>
            <p:cNvPr id="205" name="Shape 205"/>
            <p:cNvSpPr/>
            <p:nvPr/>
          </p:nvSpPr>
          <p:spPr>
            <a:xfrm>
              <a:off x="-2" y="-1"/>
              <a:ext cx="5724332" cy="1500217"/>
            </a:xfrm>
            <a:prstGeom prst="rect">
              <a:avLst/>
            </a:prstGeom>
            <a:solidFill>
              <a:srgbClr val="EBEBEB"/>
            </a:solidFill>
            <a:ln w="508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-2" y="502455"/>
              <a:ext cx="572433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'no,' 'set', 'do', 'mommy', 'it', 'pop', 'one', 'juice', 'goodnight', 'carrot', 'have', 'toys', 'go', 'open', 'blow', 'little', 'i', "Jack's", 'balloon', 'elephant', 'red', 'can', 'oh,', 'me', 'drink', 'that', 'bus',  'clue', 'hi', 'press', 'a', 'pull', 'c', 'daddy', 'look', 'mm', 'octopus', 'k', 'dog', 'phant', 'cat', 'turn', 't', 'the', 'more', 'biscuits'</a:t>
              </a:r>
            </a:p>
          </p:txBody>
        </p:sp>
      </p:grpSp>
      <p:grpSp>
        <p:nvGrpSpPr>
          <p:cNvPr id="210" name="Group 210"/>
          <p:cNvGrpSpPr/>
          <p:nvPr/>
        </p:nvGrpSpPr>
        <p:grpSpPr>
          <a:xfrm>
            <a:off x="3005674" y="3374313"/>
            <a:ext cx="5724332" cy="2857456"/>
            <a:chOff x="0" y="0"/>
            <a:chExt cx="5724331" cy="2857455"/>
          </a:xfrm>
        </p:grpSpPr>
        <p:sp>
          <p:nvSpPr>
            <p:cNvPr id="208" name="Shape 208"/>
            <p:cNvSpPr/>
            <p:nvPr/>
          </p:nvSpPr>
          <p:spPr>
            <a:xfrm>
              <a:off x="-1" y="-1"/>
              <a:ext cx="5724332" cy="2857457"/>
            </a:xfrm>
            <a:prstGeom prst="rect">
              <a:avLst/>
            </a:prstGeom>
            <a:solidFill>
              <a:srgbClr val="EBEBEB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-1" y="107926"/>
              <a:ext cx="5724332" cy="264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'no,', 'saying', 'just', "don't", 'please', 'uh,', 'four', "won't", 'go', 'yes', 'fine', 'milk', 'sharks', 'now', "he's", 'thinking', 'watch', 'waiting', 'bug', 'to', 'only', 'going', 'choose', 'under', 'they,', 'over', 'take', 'real', 'do', 'them', 'good', 'get', 'read', 'stop', "driver's", 'me', 'know', 'they', 'not', 'one', 'him', 'name', 'knock', 'school', 'like', "Michael's", 'yeah', 'try', 'garage', 'penguins', 'she', 'have', 'went', 'out', 'mean', 'because', 'says', 'fish', 'some', 'back', 'sign', 'hair', 'touch', 'see', 'sure', "nothing's", 'are', 'forgot', 'star', 'chair', 'really', 'um', 'what', 'yes,', 'for', 'away', 'washed', 'yet', 'him,', "there's", 'goes', 'got', 'can,', 'red', 'uh', 'blow', 'think,', 'who', 'Michael', 'she,', 'learn', 'here', 'we', 'let', 'Margaret,', 'put', 'mmhm,', 'tub', 'come', 'throw', 'on', 'boop,', 'kids', 'anything', 'oh', 'many', 'am', 'count', 'keep', 'buckles', 'guy', 'stand', 'way,', 'learn,', 'or', "can't", 'does', 'fish,', 'mommy', 'bath', "m's", 'right', 'done', "fishy's", 'another', 'open', 'your', "doesn't", 'little', 'from', 'her', 'Margaret', "it's", 'there', 'three', 'frog', 'start', 'live', "we're", 'way', 'more', 'door', 'starfish', 'that', 'bus', "what's", 'huh', 'cant', 'idea', 'off', 'eat', "here's", 'he', "I'll", "they're", 'has', 'look', 'this', 'up', 'will', 'froggy', 'can', 'were', 'my', 'taking', 'and', 'gone', 'huh,', 'then', 'is', "didn't", 'it', 'sleeping', 'high', 'need', 'say', 'at', 'want', 'in', 'ready', 'sits', 'check', 'if', 'pink', 'again', 'anymore', 'no', 'set,', 'make', 'when', 'how', 'build', 'which', 'elephant', 'you', 'gets', 'ball', 'okay', 'I', 'gas', 'boing', 'here,', 'driver', "let's", 'nothing', 'see,', 'why', 'dolphins', 'a', 'rolls', 'get,', 'ew,', 'home', 'm', 'think', 'scoop', 'so', 'comes', 'time', "she's", 'the', "that's", 'its', 'balloon', 'snake'</a:t>
              </a:r>
            </a:p>
          </p:txBody>
        </p:sp>
      </p:grpSp>
      <p:grpSp>
        <p:nvGrpSpPr>
          <p:cNvPr id="213" name="Group 213"/>
          <p:cNvGrpSpPr/>
          <p:nvPr/>
        </p:nvGrpSpPr>
        <p:grpSpPr>
          <a:xfrm>
            <a:off x="398858" y="3393144"/>
            <a:ext cx="2451948" cy="2819792"/>
            <a:chOff x="0" y="0"/>
            <a:chExt cx="2451947" cy="2819791"/>
          </a:xfrm>
        </p:grpSpPr>
        <p:sp>
          <p:nvSpPr>
            <p:cNvPr id="211" name="Shape 211"/>
            <p:cNvSpPr/>
            <p:nvPr/>
          </p:nvSpPr>
          <p:spPr>
            <a:xfrm>
              <a:off x="-1" y="-1"/>
              <a:ext cx="2451948" cy="2819793"/>
            </a:xfrm>
            <a:prstGeom prst="rect">
              <a:avLst/>
            </a:prstGeom>
            <a:solidFill>
              <a:srgbClr val="EBEBEB"/>
            </a:solidFill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-1" y="584394"/>
              <a:ext cx="2451948" cy="165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'aa', 'cheese', 'all', 'oh,', 'eh', 'do', 'yea', 'ah', 'fish', 'yeah', 'juice', 'done', 'aw', 'in', 'Jane', 'yes', 'choo', 'wash', 'its', 'hmmm', 'hah', 'wee', 'no', 'wow', 'there', 'ma,', 'beep', 'paa', 'burp', 'eha', 'it', 'whoa', 'baba', 'oo', 'Alex', 'clean', 'wa', 'that', 'dow', 'ee', 'huh', 'kish', 'me', 'da', 'hmm', 'I', 'hm', 'baby', 'off', 'ha', 'ss', 'eat', 'is', 'he', 'a', 'ma', 'bap', 'oh', 'mm', 'meow', 'bow', 'um', 'roar', 'uh', 'ho', 'itz', 'the', 'my', 'page', "that's"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672699" y="2023744"/>
            <a:ext cx="1904263" cy="892976"/>
            <a:chOff x="-1" y="-1"/>
            <a:chExt cx="1904262" cy="892975"/>
          </a:xfrm>
        </p:grpSpPr>
        <p:sp>
          <p:nvSpPr>
            <p:cNvPr id="214" name="Shape 214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462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-2" y="141685"/>
              <a:ext cx="1904263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Visit 1 ASD:</a:t>
              </a:r>
            </a:p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41 word types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4915707" y="4262117"/>
            <a:ext cx="1904263" cy="892976"/>
            <a:chOff x="-1" y="-1"/>
            <a:chExt cx="1904262" cy="892975"/>
          </a:xfrm>
        </p:grpSpPr>
        <p:sp>
          <p:nvSpPr>
            <p:cNvPr id="217" name="Shape 217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-2" y="116285"/>
              <a:ext cx="1904263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Visit </a:t>
              </a:r>
              <a:r>
                <a:rPr lang="da-DK" sz="2000" smtClean="0">
                  <a:latin typeface="Calisto MT"/>
                  <a:ea typeface="Calisto MT"/>
                  <a:cs typeface="Calisto MT"/>
                  <a:sym typeface="Calisto MT"/>
                </a:rPr>
                <a:t>6</a:t>
              </a:r>
              <a:r>
                <a:rPr sz="2000" smtClean="0">
                  <a:latin typeface="Calisto MT"/>
                  <a:ea typeface="Calisto MT"/>
                  <a:cs typeface="Calisto MT"/>
                  <a:sym typeface="Calisto MT"/>
                </a:rPr>
                <a:t> </a:t>
              </a:r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TD:</a:t>
              </a:r>
            </a:p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226 word </a:t>
              </a:r>
              <a:r>
                <a:rPr sz="2200" dirty="0">
                  <a:latin typeface="Calisto MT"/>
                  <a:ea typeface="Calisto MT"/>
                  <a:cs typeface="Calisto MT"/>
                  <a:sym typeface="Calisto MT"/>
                </a:rPr>
                <a:t>types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672699" y="4262117"/>
            <a:ext cx="1904263" cy="892976"/>
            <a:chOff x="-1" y="-1"/>
            <a:chExt cx="1904262" cy="892975"/>
          </a:xfrm>
        </p:grpSpPr>
        <p:sp>
          <p:nvSpPr>
            <p:cNvPr id="220" name="Shape 220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-2" y="141685"/>
              <a:ext cx="1904263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Visit 1 TD:</a:t>
              </a:r>
            </a:p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71 word types</a:t>
              </a: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4915707" y="2023744"/>
            <a:ext cx="1904263" cy="892976"/>
            <a:chOff x="-1" y="-1"/>
            <a:chExt cx="1904262" cy="892975"/>
          </a:xfrm>
        </p:grpSpPr>
        <p:sp>
          <p:nvSpPr>
            <p:cNvPr id="223" name="Shape 223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-2" y="141685"/>
              <a:ext cx="1904263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Visit </a:t>
              </a:r>
              <a:r>
                <a:rPr lang="da-DK" sz="2000" dirty="0" smtClean="0">
                  <a:latin typeface="Calisto MT"/>
                  <a:ea typeface="Calisto MT"/>
                  <a:cs typeface="Calisto MT"/>
                  <a:sym typeface="Calisto MT"/>
                </a:rPr>
                <a:t>6</a:t>
              </a:r>
              <a:r>
                <a:rPr sz="2000" dirty="0" smtClean="0">
                  <a:latin typeface="Calisto MT"/>
                  <a:ea typeface="Calisto MT"/>
                  <a:cs typeface="Calisto MT"/>
                  <a:sym typeface="Calisto MT"/>
                </a:rPr>
                <a:t> </a:t>
              </a:r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ASD:</a:t>
              </a:r>
            </a:p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47 word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6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 advAuto="0"/>
      <p:bldP spid="207" grpId="0" animBg="1" advAuto="0"/>
      <p:bldP spid="210" grpId="0" animBg="1" advAuto="0"/>
      <p:bldP spid="213" grpId="0" animBg="1" advAuto="0"/>
      <p:bldP spid="216" grpId="0" animBg="1" advAuto="0"/>
      <p:bldP spid="219" grpId="0" animBg="1" advAuto="0"/>
      <p:bldP spid="222" grpId="0" animBg="1" advAuto="0"/>
      <p:bldP spid="225" grpId="0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Logistic Regression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</a:t>
            </a:r>
            <a:r>
              <a:rPr lang="en-US" sz="4800" b="1" u="sng" dirty="0" smtClean="0"/>
              <a:t>binomial</a:t>
            </a:r>
            <a:r>
              <a:rPr lang="en-US" sz="4800" b="1" dirty="0" smtClean="0"/>
              <a:t> error structure</a:t>
            </a:r>
            <a:br>
              <a:rPr lang="en-US" sz="4800" b="1" dirty="0" smtClean="0"/>
            </a:br>
            <a:r>
              <a:rPr lang="en-US" sz="4800" b="1" dirty="0" smtClean="0"/>
              <a:t>and </a:t>
            </a:r>
            <a:r>
              <a:rPr lang="en-US" sz="4800" b="1" u="sng" dirty="0" smtClean="0"/>
              <a:t>logistic</a:t>
            </a:r>
            <a:r>
              <a:rPr lang="en-US" sz="4800" b="1" dirty="0" smtClean="0"/>
              <a:t>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4677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Poisson Regression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</a:t>
            </a:r>
            <a:r>
              <a:rPr lang="en-US" sz="4800" b="1" u="sng" dirty="0" smtClean="0"/>
              <a:t>Poisson</a:t>
            </a:r>
            <a:r>
              <a:rPr lang="en-US" sz="4800" b="1" dirty="0" smtClean="0"/>
              <a:t> error structure</a:t>
            </a:r>
            <a:br>
              <a:rPr lang="en-US" sz="4800" b="1" dirty="0" smtClean="0"/>
            </a:br>
            <a:r>
              <a:rPr lang="en-US" sz="4800" b="1" dirty="0" smtClean="0"/>
              <a:t>and </a:t>
            </a:r>
            <a:r>
              <a:rPr lang="en-US" sz="4800" b="1" u="sng" dirty="0" smtClean="0"/>
              <a:t>log</a:t>
            </a:r>
            <a:r>
              <a:rPr lang="en-US" sz="4800" b="1" dirty="0" smtClean="0"/>
              <a:t>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9947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General Linear Model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</a:t>
            </a:r>
            <a:r>
              <a:rPr lang="en-US" sz="4800" b="1" u="sng" dirty="0" smtClean="0"/>
              <a:t>normal</a:t>
            </a:r>
            <a:r>
              <a:rPr lang="en-US" sz="4800" b="1" dirty="0" smtClean="0"/>
              <a:t> error structure</a:t>
            </a:r>
            <a:br>
              <a:rPr lang="en-US" sz="4800" b="1" dirty="0" smtClean="0"/>
            </a:br>
            <a:r>
              <a:rPr lang="en-US" sz="4800" b="1" dirty="0" smtClean="0"/>
              <a:t>and </a:t>
            </a:r>
            <a:r>
              <a:rPr lang="en-US" sz="4800" b="1" u="sng" dirty="0" smtClean="0"/>
              <a:t>identity</a:t>
            </a:r>
            <a:r>
              <a:rPr lang="en-US" sz="4800" b="1" dirty="0" smtClean="0"/>
              <a:t>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8824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578" y="1600200"/>
            <a:ext cx="784022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Linear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continuous	~	any type of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Logistic Regression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dichotomous	~	any </a:t>
            </a:r>
            <a:r>
              <a:rPr lang="en-US" dirty="0"/>
              <a:t>type of </a:t>
            </a:r>
            <a:r>
              <a:rPr lang="en-US" dirty="0" smtClean="0"/>
              <a:t>variable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Poisson Regression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count			~	any </a:t>
            </a:r>
            <a:r>
              <a:rPr lang="en-US" dirty="0"/>
              <a:t>type of variable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86310" y="1940830"/>
            <a:ext cx="3854346" cy="41853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free of independence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1053" r="-1105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6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457200" y="457200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 smtClean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 smtClean="0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 smtClean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 smtClean="0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4771318"/>
            <a:ext cx="592416" cy="1350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3" y="5276807"/>
            <a:ext cx="592416" cy="135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5276807"/>
            <a:ext cx="592416" cy="135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3" y="3542871"/>
            <a:ext cx="592416" cy="135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52" y="4601452"/>
            <a:ext cx="592416" cy="135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3542871"/>
            <a:ext cx="592416" cy="1350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98" y="4771318"/>
            <a:ext cx="592416" cy="1350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4" y="5276807"/>
            <a:ext cx="592416" cy="1350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5276807"/>
            <a:ext cx="592416" cy="1350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714" y="3542871"/>
            <a:ext cx="592416" cy="1350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73" y="4601452"/>
            <a:ext cx="592416" cy="13507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3542871"/>
            <a:ext cx="592416" cy="13507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4577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1</a:t>
            </a:r>
            <a:endParaRPr lang="en-US" sz="4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82298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2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23448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457200" y="457200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4771318"/>
            <a:ext cx="592416" cy="1350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3" y="5276807"/>
            <a:ext cx="592416" cy="135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5276807"/>
            <a:ext cx="592416" cy="135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3" y="3542871"/>
            <a:ext cx="592416" cy="135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52" y="4601452"/>
            <a:ext cx="592416" cy="135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3542871"/>
            <a:ext cx="592416" cy="1350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98" y="4771318"/>
            <a:ext cx="592416" cy="1350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4" y="5276807"/>
            <a:ext cx="592416" cy="1350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5276807"/>
            <a:ext cx="592416" cy="1350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714" y="3542871"/>
            <a:ext cx="592416" cy="1350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73" y="4601452"/>
            <a:ext cx="592416" cy="13507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3542871"/>
            <a:ext cx="592416" cy="13507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4577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1</a:t>
            </a:r>
            <a:endParaRPr lang="en-US" sz="4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82298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2</a:t>
            </a:r>
            <a:endParaRPr lang="en-US" sz="42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49118" y="3698697"/>
            <a:ext cx="552802" cy="2465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0"/>
          </p:cNvCxnSpPr>
          <p:nvPr/>
        </p:nvCxnSpPr>
        <p:spPr>
          <a:xfrm flipV="1">
            <a:off x="1150785" y="3858974"/>
            <a:ext cx="448608" cy="912344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0"/>
          </p:cNvCxnSpPr>
          <p:nvPr/>
        </p:nvCxnSpPr>
        <p:spPr>
          <a:xfrm>
            <a:off x="3094336" y="3858974"/>
            <a:ext cx="404124" cy="74247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237059" y="5015158"/>
            <a:ext cx="538415" cy="52329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49118" y="5569278"/>
            <a:ext cx="714093" cy="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893375" y="4771318"/>
            <a:ext cx="484958" cy="64556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270582" y="3858974"/>
            <a:ext cx="1392629" cy="1046935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5" idx="0"/>
          </p:cNvCxnSpPr>
          <p:nvPr/>
        </p:nvCxnSpPr>
        <p:spPr>
          <a:xfrm>
            <a:off x="1777646" y="3861714"/>
            <a:ext cx="1020482" cy="141509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270582" y="4893580"/>
            <a:ext cx="2107751" cy="7397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949118" y="3858974"/>
            <a:ext cx="849010" cy="1491807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284641" y="3681231"/>
            <a:ext cx="552802" cy="2465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486308" y="3841508"/>
            <a:ext cx="448608" cy="912344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429859" y="3841508"/>
            <a:ext cx="404124" cy="74247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572582" y="4997692"/>
            <a:ext cx="538415" cy="52329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284641" y="5551812"/>
            <a:ext cx="714093" cy="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228898" y="4753852"/>
            <a:ext cx="484958" cy="64556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06105" y="3841508"/>
            <a:ext cx="1392629" cy="1046935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113169" y="3844248"/>
            <a:ext cx="1020482" cy="141509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606105" y="4876114"/>
            <a:ext cx="2107751" cy="7397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284641" y="3841508"/>
            <a:ext cx="849010" cy="1491807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7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457200" y="457200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4771318"/>
            <a:ext cx="592416" cy="1350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3" y="5276807"/>
            <a:ext cx="592416" cy="135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5276807"/>
            <a:ext cx="592416" cy="135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3" y="3542871"/>
            <a:ext cx="592416" cy="135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52" y="4601452"/>
            <a:ext cx="592416" cy="135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3542871"/>
            <a:ext cx="592416" cy="1350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98" y="4771318"/>
            <a:ext cx="592416" cy="1350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4" y="5276807"/>
            <a:ext cx="592416" cy="1350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5276807"/>
            <a:ext cx="592416" cy="1350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714" y="3542871"/>
            <a:ext cx="592416" cy="1350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73" y="4601452"/>
            <a:ext cx="592416" cy="13507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3542871"/>
            <a:ext cx="592416" cy="13507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216" y="1512389"/>
            <a:ext cx="644457" cy="18438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61" y="1512389"/>
            <a:ext cx="644457" cy="1843863"/>
          </a:xfrm>
          <a:prstGeom prst="rect">
            <a:avLst/>
          </a:prstGeom>
        </p:spPr>
      </p:pic>
      <p:sp>
        <p:nvSpPr>
          <p:cNvPr id="26" name="Down Arrow 25"/>
          <p:cNvSpPr/>
          <p:nvPr/>
        </p:nvSpPr>
        <p:spPr>
          <a:xfrm>
            <a:off x="1763144" y="3072658"/>
            <a:ext cx="1023364" cy="152879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007848" y="3072658"/>
            <a:ext cx="1023364" cy="152879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3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83" y="457200"/>
            <a:ext cx="2828378" cy="2728206"/>
          </a:xfrm>
          <a:prstGeom prst="rect">
            <a:avLst/>
          </a:prstGeom>
        </p:spPr>
      </p:pic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3679786" y="455415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77" y="5276807"/>
            <a:ext cx="370710" cy="845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792" y="3600028"/>
            <a:ext cx="350012" cy="10014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946" y="5529551"/>
            <a:ext cx="370710" cy="8452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701" y="5529551"/>
            <a:ext cx="370710" cy="8452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197" y="5276807"/>
            <a:ext cx="370710" cy="8452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287" y="4601452"/>
            <a:ext cx="370710" cy="8452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487" y="4601452"/>
            <a:ext cx="370710" cy="8452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462" y="5276807"/>
            <a:ext cx="370710" cy="8452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677" y="3600028"/>
            <a:ext cx="350012" cy="10014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831" y="5529551"/>
            <a:ext cx="370710" cy="8452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586" y="5529551"/>
            <a:ext cx="370710" cy="8452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082" y="5276807"/>
            <a:ext cx="370710" cy="8452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172" y="4601452"/>
            <a:ext cx="370710" cy="8452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372" y="4601452"/>
            <a:ext cx="370710" cy="8452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974" y="5276807"/>
            <a:ext cx="370710" cy="8452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189" y="3600028"/>
            <a:ext cx="350012" cy="100142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43" y="5529551"/>
            <a:ext cx="370710" cy="8452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098" y="5529551"/>
            <a:ext cx="370710" cy="8452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594" y="5276807"/>
            <a:ext cx="370710" cy="8452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684" y="4601452"/>
            <a:ext cx="370710" cy="8452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884" y="4601452"/>
            <a:ext cx="370710" cy="845220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H="1">
            <a:off x="1787804" y="3008273"/>
            <a:ext cx="1642078" cy="5917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5" idx="0"/>
          </p:cNvCxnSpPr>
          <p:nvPr/>
        </p:nvCxnSpPr>
        <p:spPr>
          <a:xfrm>
            <a:off x="3421586" y="3008273"/>
            <a:ext cx="82097" cy="5917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4" idx="0"/>
          </p:cNvCxnSpPr>
          <p:nvPr/>
        </p:nvCxnSpPr>
        <p:spPr>
          <a:xfrm>
            <a:off x="3429882" y="3008273"/>
            <a:ext cx="2100313" cy="5917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utoShape 15"/>
          <p:cNvSpPr>
            <a:spLocks noChangeArrowheads="1"/>
          </p:cNvSpPr>
          <p:nvPr/>
        </p:nvSpPr>
        <p:spPr bwMode="auto">
          <a:xfrm>
            <a:off x="5355189" y="1879561"/>
            <a:ext cx="3505200" cy="130584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de-DE" sz="2800" b="1" dirty="0" err="1" smtClean="0">
                <a:latin typeface="Tahoma" charset="0"/>
              </a:rPr>
              <a:t>Intraclass</a:t>
            </a:r>
            <a:r>
              <a:rPr lang="de-DE" sz="2800" b="1" dirty="0" smtClean="0">
                <a:latin typeface="Tahoma" charset="0"/>
              </a:rPr>
              <a:t/>
            </a:r>
            <a:br>
              <a:rPr lang="de-DE" sz="2800" b="1" dirty="0" smtClean="0">
                <a:latin typeface="Tahoma" charset="0"/>
              </a:rPr>
            </a:br>
            <a:r>
              <a:rPr lang="de-DE" sz="2800" b="1" dirty="0" err="1" smtClean="0">
                <a:latin typeface="Tahoma" charset="0"/>
              </a:rPr>
              <a:t>Correlation</a:t>
            </a:r>
            <a:endParaRPr lang="en-US" sz="2800" b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1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5276807"/>
            <a:ext cx="370710" cy="845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98" y="4678012"/>
            <a:ext cx="370710" cy="845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27" y="4067551"/>
            <a:ext cx="370710" cy="845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60" y="4431587"/>
            <a:ext cx="370710" cy="845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95" y="4067551"/>
            <a:ext cx="370710" cy="845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31" y="3644941"/>
            <a:ext cx="370710" cy="845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2124516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98" y="2137701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27" y="189442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60" y="2547126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95" y="147181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31" y="915260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3774834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98" y="282617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27" y="240356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60" y="1760480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95" y="3176434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31" y="3222331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805467" y="6471688"/>
            <a:ext cx="1669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Visits over Time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26238" y="312850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</a:t>
            </a:r>
          </a:p>
          <a:p>
            <a:r>
              <a:rPr lang="en-US" dirty="0" smtClean="0"/>
              <a:t>Words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54577" y="6257495"/>
            <a:ext cx="5051441" cy="45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06018" y="611980"/>
            <a:ext cx="0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6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look at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63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fusaroli</a:t>
            </a:r>
            <a:r>
              <a:rPr lang="en-US" dirty="0"/>
              <a:t>/Stats4Humanities2016/blob/master/Day5/Day5Exercise.csv</a:t>
            </a:r>
            <a:endParaRPr lang="en-US" dirty="0" smtClean="0"/>
          </a:p>
          <a:p>
            <a:r>
              <a:rPr lang="en-US" dirty="0" smtClean="0"/>
              <a:t>Put it in your working folder</a:t>
            </a:r>
          </a:p>
          <a:p>
            <a:r>
              <a:rPr lang="en-US" dirty="0" smtClean="0"/>
              <a:t>Load it</a:t>
            </a:r>
          </a:p>
          <a:p>
            <a:r>
              <a:rPr lang="en-US" dirty="0" smtClean="0"/>
              <a:t>View(Data)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2799"/>
            <a:ext cx="9144000" cy="8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3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3200"/>
            <a:ext cx="7454900" cy="6438900"/>
          </a:xfrm>
          <a:prstGeom prst="rect">
            <a:avLst/>
          </a:prstGeom>
        </p:spPr>
      </p:pic>
      <p:sp>
        <p:nvSpPr>
          <p:cNvPr id="3" name="AutoShape 15"/>
          <p:cNvSpPr>
            <a:spLocks noChangeArrowheads="1"/>
          </p:cNvSpPr>
          <p:nvPr/>
        </p:nvSpPr>
        <p:spPr bwMode="auto">
          <a:xfrm>
            <a:off x="1549399" y="2048933"/>
            <a:ext cx="5935133" cy="260773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200" b="1" dirty="0" smtClean="0">
                <a:latin typeface="Tahoma" charset="0"/>
              </a:rPr>
              <a:t>Interpretational Problem:</a:t>
            </a:r>
          </a:p>
          <a:p>
            <a:pPr algn="ctr"/>
            <a:r>
              <a:rPr lang="en-US" sz="3200" b="1" dirty="0" smtClean="0">
                <a:latin typeface="Tahoma" charset="0"/>
              </a:rPr>
              <a:t>What’s the population</a:t>
            </a:r>
            <a:br>
              <a:rPr lang="en-US" sz="3200" b="1" dirty="0" smtClean="0">
                <a:latin typeface="Tahoma" charset="0"/>
              </a:rPr>
            </a:br>
            <a:r>
              <a:rPr lang="en-US" sz="3200" b="1" dirty="0" smtClean="0">
                <a:latin typeface="Tahoma" charset="0"/>
              </a:rPr>
              <a:t>for inference?</a:t>
            </a:r>
            <a:endParaRPr lang="en-US" sz="3200" b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5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139277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b="1" dirty="0" smtClean="0">
                <a:latin typeface="Telephoto"/>
                <a:cs typeface="Telephoto"/>
              </a:rPr>
              <a:t>Violating the independence assumption makes</a:t>
            </a:r>
            <a:br>
              <a:rPr lang="en-US" sz="5200" b="1" dirty="0" smtClean="0">
                <a:latin typeface="Telephoto"/>
                <a:cs typeface="Telephoto"/>
              </a:rPr>
            </a:br>
            <a:r>
              <a:rPr lang="en-US" sz="5200" b="1" dirty="0" smtClean="0">
                <a:latin typeface="Telephoto"/>
                <a:cs typeface="Telephoto"/>
              </a:rPr>
              <a:t>the p-value…</a:t>
            </a:r>
            <a:br>
              <a:rPr lang="en-US" sz="5200" b="1" dirty="0" smtClean="0">
                <a:latin typeface="Telephoto"/>
                <a:cs typeface="Telephoto"/>
              </a:rPr>
            </a:br>
            <a:r>
              <a:rPr lang="en-US" sz="3200" b="1" dirty="0" smtClean="0">
                <a:latin typeface="Telephoto"/>
                <a:cs typeface="Telephoto"/>
              </a:rPr>
              <a:t>					</a:t>
            </a:r>
          </a:p>
          <a:p>
            <a:pPr algn="l"/>
            <a:r>
              <a:rPr lang="en-US" sz="5200" b="1" dirty="0">
                <a:latin typeface="Telephoto"/>
                <a:cs typeface="Telephoto"/>
              </a:rPr>
              <a:t>	</a:t>
            </a:r>
            <a:r>
              <a:rPr lang="en-US" sz="5200" b="1" dirty="0" smtClean="0">
                <a:latin typeface="Telephoto"/>
                <a:cs typeface="Telephoto"/>
              </a:rPr>
              <a:t>				</a:t>
            </a:r>
            <a:r>
              <a:rPr lang="en-US" sz="5200" b="1" i="1" u="sng" dirty="0" smtClean="0">
                <a:latin typeface="Telephoto"/>
                <a:cs typeface="Telephoto"/>
              </a:rPr>
              <a:t>…meaningless</a:t>
            </a:r>
            <a:endParaRPr lang="en-US" sz="5200" b="1" i="1" u="sng" dirty="0">
              <a:latin typeface="Telephoto"/>
              <a:cs typeface="Teleph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758" y="113527"/>
            <a:ext cx="1561042" cy="12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3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00"/>
                </a:solidFill>
              </a:rPr>
              <a:t>All</a:t>
            </a:r>
            <a:r>
              <a:rPr lang="en-US" b="1" dirty="0" smtClean="0">
                <a:solidFill>
                  <a:srgbClr val="000000"/>
                </a:solidFill>
              </a:rPr>
              <a:t> tests assume independence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can’t get away from assuming </a:t>
            </a:r>
            <a:r>
              <a:rPr lang="en-US" dirty="0" smtClean="0"/>
              <a:t>independence; there’s no escape from it</a:t>
            </a:r>
          </a:p>
          <a:p>
            <a:endParaRPr lang="en-US" dirty="0" smtClean="0"/>
          </a:p>
          <a:p>
            <a:r>
              <a:rPr lang="en-US" dirty="0" smtClean="0"/>
              <a:t>The independence assumption is the most important assumption of all statistical tests – its violation results in </a:t>
            </a:r>
            <a:r>
              <a:rPr lang="en-US" b="1" i="1" dirty="0" smtClean="0"/>
              <a:t>meaningless</a:t>
            </a:r>
            <a:r>
              <a:rPr lang="en-US" i="1" dirty="0" smtClean="0"/>
              <a:t> </a:t>
            </a:r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70143" y="590453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RANDOM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9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0000"/>
                </a:solidFill>
              </a:rPr>
              <a:t>Important terminology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2813" y="2439988"/>
            <a:ext cx="9144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endParaRPr lang="en-US" sz="100" dirty="0" smtClean="0"/>
          </a:p>
          <a:p>
            <a:pPr>
              <a:spcAft>
                <a:spcPts val="1800"/>
              </a:spcAft>
            </a:pPr>
            <a:r>
              <a:rPr lang="en-US" sz="2800" dirty="0"/>
              <a:t>	</a:t>
            </a:r>
            <a:r>
              <a:rPr lang="en-US" sz="2800" dirty="0" smtClean="0"/>
              <a:t>- repeatable							- non-repeatable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	</a:t>
            </a:r>
            <a:r>
              <a:rPr lang="en-US" sz="2800" dirty="0" smtClean="0"/>
              <a:t>- systematic influence				- random influence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	</a:t>
            </a:r>
            <a:r>
              <a:rPr lang="en-US" sz="2800" dirty="0" smtClean="0"/>
              <a:t>- exhaust the population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- sample the population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	- </a:t>
            </a:r>
            <a:r>
              <a:rPr lang="en-US" sz="2800" dirty="0" smtClean="0"/>
              <a:t>generally of interest		</a:t>
            </a:r>
            <a:r>
              <a:rPr lang="en-US" sz="2800" dirty="0"/>
              <a:t>		- </a:t>
            </a:r>
            <a:r>
              <a:rPr lang="en-US" sz="2800" dirty="0" smtClean="0"/>
              <a:t>often not of interest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 smtClean="0"/>
              <a:t>	- can be continuous				- have to be categorical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         or 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7394" y="190747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	</a:t>
            </a:r>
            <a:r>
              <a:rPr lang="en-US" sz="3600" b="1" dirty="0" smtClean="0"/>
              <a:t>Fixed effect						Random effect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35400" y="2693507"/>
            <a:ext cx="431800" cy="1306993"/>
          </a:xfrm>
          <a:prstGeom prst="line">
            <a:avLst/>
          </a:prstGeom>
          <a:ln w="57150" cmpd="sng"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-12700" y="3962400"/>
            <a:ext cx="4889500" cy="736600"/>
          </a:xfrm>
          <a:prstGeom prst="ellips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412724" y="1350083"/>
            <a:ext cx="6804176" cy="13434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“Fixed</a:t>
            </a:r>
            <a:r>
              <a:rPr lang="en-US" sz="2200" dirty="0">
                <a:latin typeface="Telephoto"/>
                <a:cs typeface="Telephoto"/>
              </a:rPr>
              <a:t>-effects factors are those in which the populations to which we wish to generalize are precisely the levels represented in our analysis</a:t>
            </a:r>
            <a:r>
              <a:rPr lang="en-US" sz="2200" dirty="0" smtClean="0">
                <a:latin typeface="Telephoto"/>
                <a:cs typeface="Telephoto"/>
              </a:rPr>
              <a:t>.”</a:t>
            </a:r>
            <a:endParaRPr lang="en-US" sz="2200" dirty="0">
              <a:latin typeface="Telephoto"/>
              <a:cs typeface="Telephoto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68474" y="1330724"/>
            <a:ext cx="431800" cy="1306993"/>
          </a:xfrm>
          <a:prstGeom prst="line">
            <a:avLst/>
          </a:prstGeom>
          <a:ln w="57150" cmpd="sng"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-879626" y="2599617"/>
            <a:ext cx="4889500" cy="736600"/>
          </a:xfrm>
          <a:prstGeom prst="ellips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41938" y="517924"/>
            <a:ext cx="4116671" cy="812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assumed to be constant</a:t>
            </a:r>
            <a:br>
              <a:rPr lang="en-US" sz="2200" dirty="0" smtClean="0">
                <a:latin typeface="Telephoto"/>
                <a:cs typeface="Telephoto"/>
              </a:rPr>
            </a:br>
            <a:r>
              <a:rPr lang="en-US" sz="2200" dirty="0" smtClean="0">
                <a:latin typeface="Telephoto"/>
                <a:cs typeface="Telephoto"/>
              </a:rPr>
              <a:t>across experiments</a:t>
            </a:r>
            <a:endParaRPr lang="en-US" sz="2200" dirty="0">
              <a:latin typeface="Telephoto"/>
              <a:cs typeface="Telephoto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81051" y="860245"/>
            <a:ext cx="2854476" cy="111478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elephoto"/>
                <a:cs typeface="Telephoto"/>
              </a:rPr>
              <a:t>Structural</a:t>
            </a:r>
            <a:br>
              <a:rPr lang="en-US" sz="3200" dirty="0" smtClean="0">
                <a:latin typeface="Telephoto"/>
                <a:cs typeface="Telephoto"/>
              </a:rPr>
            </a:br>
            <a:r>
              <a:rPr lang="en-US" sz="3200" dirty="0" smtClean="0">
                <a:latin typeface="Telephoto"/>
                <a:cs typeface="Telephoto"/>
              </a:rPr>
              <a:t>Part</a:t>
            </a:r>
            <a:endParaRPr lang="en-US" sz="3200" dirty="0">
              <a:latin typeface="Telephoto"/>
              <a:cs typeface="Telephoto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77537" y="860245"/>
            <a:ext cx="2854476" cy="111478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elephoto"/>
                <a:cs typeface="Telephoto"/>
              </a:rPr>
              <a:t>Stochastic</a:t>
            </a:r>
            <a:br>
              <a:rPr lang="en-US" sz="3200" dirty="0" smtClean="0">
                <a:latin typeface="Telephoto"/>
                <a:cs typeface="Telephoto"/>
              </a:rPr>
            </a:br>
            <a:r>
              <a:rPr lang="en-US" sz="3200" dirty="0" smtClean="0">
                <a:latin typeface="Telephoto"/>
                <a:cs typeface="Telephoto"/>
              </a:rPr>
              <a:t>Part</a:t>
            </a:r>
            <a:endParaRPr lang="en-US" sz="3200" dirty="0">
              <a:latin typeface="Telephoto"/>
              <a:cs typeface="Telephoto"/>
            </a:endParaRPr>
          </a:p>
        </p:txBody>
      </p:sp>
    </p:spTree>
    <p:extLst>
      <p:ext uri="{BB962C8B-B14F-4D97-AF65-F5344CB8AC3E}">
        <p14:creationId xmlns:p14="http://schemas.microsoft.com/office/powerpoint/2010/main" val="309419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Child as a fixed effect?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1600200"/>
            <a:ext cx="7188200" cy="45259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NO</a:t>
            </a:r>
            <a:r>
              <a:rPr lang="en-US" dirty="0" smtClean="0"/>
              <a:t>… why: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not repeatable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not systematic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often, not of </a:t>
            </a:r>
            <a:r>
              <a:rPr lang="en-US" dirty="0" smtClean="0"/>
              <a:t>interest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small subset of </a:t>
            </a:r>
            <a:r>
              <a:rPr lang="en-US" dirty="0" smtClean="0"/>
              <a:t>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Visit as a fixed effect?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0" y="1600200"/>
            <a:ext cx="7213600" cy="45259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Yes</a:t>
            </a:r>
            <a:r>
              <a:rPr lang="en-US" dirty="0" smtClean="0"/>
              <a:t>… why: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repeatable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systematic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of interest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</a:t>
            </a:r>
            <a:r>
              <a:rPr lang="en-US" dirty="0" smtClean="0"/>
              <a:t>“exhausts the population”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3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7867" y="1524000"/>
            <a:ext cx="8686800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de-DE" sz="1600" b="1" dirty="0" smtClean="0">
              <a:latin typeface="Tahoma" charset="0"/>
            </a:endParaRPr>
          </a:p>
          <a:p>
            <a:pPr algn="ctr">
              <a:spcBef>
                <a:spcPct val="50000"/>
              </a:spcBef>
            </a:pPr>
            <a:r>
              <a:rPr lang="de-DE" sz="4200" b="1" dirty="0" smtClean="0">
                <a:latin typeface="Tahoma" charset="0"/>
              </a:rPr>
              <a:t>Random </a:t>
            </a:r>
            <a:r>
              <a:rPr lang="de-DE" sz="4200" b="1" dirty="0" err="1" smtClean="0">
                <a:latin typeface="Tahoma" charset="0"/>
              </a:rPr>
              <a:t>intercepts</a:t>
            </a:r>
            <a:endParaRPr lang="de-DE" sz="4200" b="1" dirty="0" smtClean="0">
              <a:latin typeface="Tahoma" charset="0"/>
            </a:endParaRPr>
          </a:p>
          <a:p>
            <a:pPr algn="ctr">
              <a:spcBef>
                <a:spcPct val="50000"/>
              </a:spcBef>
            </a:pPr>
            <a:r>
              <a:rPr lang="de-DE" sz="4200" b="1" baseline="-25000" dirty="0" smtClean="0">
                <a:latin typeface="Tahoma" charset="0"/>
              </a:rPr>
              <a:t>versus</a:t>
            </a:r>
          </a:p>
          <a:p>
            <a:pPr algn="ctr">
              <a:spcBef>
                <a:spcPct val="50000"/>
              </a:spcBef>
            </a:pPr>
            <a:r>
              <a:rPr lang="de-DE" sz="4200" b="1" dirty="0">
                <a:latin typeface="Tahoma" charset="0"/>
              </a:rPr>
              <a:t>Random </a:t>
            </a:r>
            <a:r>
              <a:rPr lang="de-DE" sz="4200" b="1" dirty="0" err="1" smtClean="0">
                <a:latin typeface="Tahoma" charset="0"/>
              </a:rPr>
              <a:t>slopes</a:t>
            </a:r>
            <a:endParaRPr lang="de-DE" sz="4200" b="1" dirty="0">
              <a:latin typeface="Tahoma" charset="0"/>
            </a:endParaRPr>
          </a:p>
          <a:p>
            <a:pPr algn="ctr">
              <a:spcBef>
                <a:spcPct val="50000"/>
              </a:spcBef>
            </a:pPr>
            <a:endParaRPr lang="en-US" sz="4200" b="1" baseline="-250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73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85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Random intercepts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969"/>
          <a:stretch/>
        </p:blipFill>
        <p:spPr>
          <a:xfrm>
            <a:off x="-154474" y="1574799"/>
            <a:ext cx="9422911" cy="43396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094" y="5877697"/>
            <a:ext cx="8308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</a:t>
            </a:r>
            <a:r>
              <a:rPr lang="en-US" dirty="0" err="1" smtClean="0"/>
              <a:t>$Child.ID</a:t>
            </a:r>
            <a:r>
              <a:rPr lang="en-US" dirty="0" smtClean="0"/>
              <a:t>=</a:t>
            </a:r>
            <a:r>
              <a:rPr lang="en-US" dirty="0" err="1" smtClean="0"/>
              <a:t>as.factor</a:t>
            </a:r>
            <a:r>
              <a:rPr lang="en-US" dirty="0"/>
              <a:t>(</a:t>
            </a:r>
            <a:r>
              <a:rPr lang="en-US" dirty="0" err="1"/>
              <a:t>Data</a:t>
            </a:r>
            <a:r>
              <a:rPr lang="en-US" dirty="0" err="1" smtClean="0"/>
              <a:t>$Child.ID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Data$ASD</a:t>
            </a:r>
            <a:r>
              <a:rPr lang="en-US" dirty="0" smtClean="0"/>
              <a:t>=</a:t>
            </a:r>
            <a:r>
              <a:rPr lang="en-US" dirty="0" err="1" smtClean="0"/>
              <a:t>as.factor</a:t>
            </a:r>
            <a:r>
              <a:rPr lang="en-US" dirty="0" smtClean="0"/>
              <a:t>(</a:t>
            </a:r>
            <a:r>
              <a:rPr lang="en-US" dirty="0" err="1" smtClean="0"/>
              <a:t>Data$ASD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p1</a:t>
            </a:r>
            <a:r>
              <a:rPr lang="en-US" dirty="0"/>
              <a:t>=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Data,aes</a:t>
            </a:r>
            <a:r>
              <a:rPr lang="en-US" dirty="0"/>
              <a:t>(x=</a:t>
            </a:r>
            <a:r>
              <a:rPr lang="en-US" dirty="0" err="1"/>
              <a:t>Child.ID,y</a:t>
            </a:r>
            <a:r>
              <a:rPr lang="en-US" dirty="0" smtClean="0"/>
              <a:t>=</a:t>
            </a:r>
            <a:r>
              <a:rPr lang="en-US" dirty="0" err="1" smtClean="0"/>
              <a:t>UniqueWordsChild</a:t>
            </a:r>
            <a:r>
              <a:rPr lang="en-US" dirty="0" smtClean="0"/>
              <a:t>)</a:t>
            </a:r>
            <a:r>
              <a:rPr lang="en-US" dirty="0"/>
              <a:t>)+</a:t>
            </a:r>
            <a:r>
              <a:rPr lang="en-US" dirty="0" err="1"/>
              <a:t>geom_boxplot</a:t>
            </a:r>
            <a:r>
              <a:rPr lang="en-US" dirty="0" smtClean="0"/>
              <a:t>(</a:t>
            </a:r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dirty="0" err="1" smtClean="0"/>
              <a:t>colour</a:t>
            </a:r>
            <a:r>
              <a:rPr lang="en-US" dirty="0" smtClean="0"/>
              <a:t>=ASD))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35880" y="3244334"/>
            <a:ext cx="20722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96694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kids are talkers, some kids are Danes-like (their “intercepts” for word types are different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plot the number of </a:t>
            </a:r>
            <a:r>
              <a:rPr lang="en-US" dirty="0" err="1" smtClean="0"/>
              <a:t>UniqueWordsChild</a:t>
            </a:r>
            <a:r>
              <a:rPr lang="en-US" dirty="0" smtClean="0"/>
              <a:t> by Visit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(</a:t>
            </a:r>
            <a:r>
              <a:rPr lang="en-US" dirty="0" err="1" smtClean="0"/>
              <a:t>Data,aes</a:t>
            </a:r>
            <a:r>
              <a:rPr lang="en-US" dirty="0" smtClean="0"/>
              <a:t>(Visit</a:t>
            </a:r>
            <a:r>
              <a:rPr lang="en-US" dirty="0"/>
              <a:t>, </a:t>
            </a:r>
            <a:r>
              <a:rPr lang="en-US" dirty="0" err="1"/>
              <a:t>UniqueWordsChild</a:t>
            </a:r>
            <a:r>
              <a:rPr lang="en-US" dirty="0"/>
              <a:t>)</a:t>
            </a:r>
            <a:r>
              <a:rPr lang="en-US" dirty="0" smtClean="0"/>
              <a:t>)+</a:t>
            </a:r>
            <a:r>
              <a:rPr lang="en-US" dirty="0" err="1" smtClean="0"/>
              <a:t>geom_point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9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87401" y="-120209"/>
            <a:ext cx="71549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Random slopes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715" r="27546"/>
          <a:stretch/>
        </p:blipFill>
        <p:spPr>
          <a:xfrm>
            <a:off x="0" y="1166954"/>
            <a:ext cx="9144000" cy="56910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35880" y="3244334"/>
            <a:ext cx="20722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375854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kids are fast learners, some do not develop.</a:t>
            </a:r>
          </a:p>
        </p:txBody>
      </p:sp>
    </p:spTree>
    <p:extLst>
      <p:ext uri="{BB962C8B-B14F-4D97-AF65-F5344CB8AC3E}">
        <p14:creationId xmlns:p14="http://schemas.microsoft.com/office/powerpoint/2010/main" val="262924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0000"/>
                </a:solidFill>
              </a:rPr>
              <a:t>Random intercept vs. slope models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912938"/>
            <a:ext cx="8229600" cy="4183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400" b="1" dirty="0" smtClean="0">
                <a:latin typeface="Telephoto"/>
                <a:cs typeface="Telephoto"/>
              </a:rPr>
              <a:t>Random intercept model</a:t>
            </a:r>
          </a:p>
          <a:p>
            <a:pPr algn="l"/>
            <a:r>
              <a:rPr lang="en-US" sz="6400" dirty="0" smtClean="0">
                <a:latin typeface="Telephoto"/>
                <a:cs typeface="Telephoto"/>
              </a:rPr>
              <a:t>= the fixed effect is evaluated against an error term that captures subject- or item-specific variability in the response</a:t>
            </a:r>
          </a:p>
          <a:p>
            <a:pPr algn="l"/>
            <a:endParaRPr lang="en-US" sz="6400" b="1" dirty="0" smtClean="0">
              <a:latin typeface="Telephoto"/>
              <a:cs typeface="Telephoto"/>
            </a:endParaRPr>
          </a:p>
          <a:p>
            <a:pPr algn="l"/>
            <a:endParaRPr lang="en-US" sz="6400" b="1" dirty="0">
              <a:latin typeface="Telephoto"/>
              <a:cs typeface="Telephoto"/>
            </a:endParaRPr>
          </a:p>
          <a:p>
            <a:pPr algn="l"/>
            <a:endParaRPr lang="en-US" sz="6400" b="1" dirty="0">
              <a:latin typeface="Telephoto"/>
              <a:cs typeface="Telephoto"/>
            </a:endParaRPr>
          </a:p>
          <a:p>
            <a:pPr algn="l"/>
            <a:endParaRPr lang="en-US" sz="6400" b="1" dirty="0" smtClean="0">
              <a:latin typeface="Telephoto"/>
              <a:cs typeface="Telephoto"/>
            </a:endParaRPr>
          </a:p>
          <a:p>
            <a:pPr algn="l"/>
            <a:r>
              <a:rPr lang="en-US" sz="6400" b="1" dirty="0" smtClean="0">
                <a:latin typeface="Telephoto"/>
                <a:cs typeface="Telephoto"/>
              </a:rPr>
              <a:t>Random slope model</a:t>
            </a:r>
          </a:p>
          <a:p>
            <a:pPr algn="l"/>
            <a:r>
              <a:rPr lang="en-US" sz="6400" dirty="0" smtClean="0">
                <a:latin typeface="Telephoto"/>
                <a:cs typeface="Telephoto"/>
              </a:rPr>
              <a:t>= the fixed effect is evaluated against an error term that captures subject- or item-specific variability in how the fixed effect affects the response</a:t>
            </a:r>
            <a:endParaRPr lang="en-US" sz="6400" b="1" i="1" dirty="0">
              <a:latin typeface="Telephoto"/>
              <a:cs typeface="Telephot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69438" y="3219450"/>
            <a:ext cx="2658562" cy="5715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In R: (1|Child.ID)</a:t>
            </a:r>
            <a:endParaRPr lang="en-US" sz="2200" dirty="0">
              <a:latin typeface="Telephoto"/>
              <a:cs typeface="Telephoto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69437" y="4044950"/>
            <a:ext cx="3450791" cy="5715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In R: (1+Visit|Child.ID)</a:t>
            </a:r>
            <a:endParaRPr lang="en-US" sz="2200" dirty="0">
              <a:latin typeface="Telephoto"/>
              <a:cs typeface="Telephoto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911689" y="3219450"/>
            <a:ext cx="558800" cy="37465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893787" y="4419600"/>
            <a:ext cx="558800" cy="3810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4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7500" y="5257800"/>
            <a:ext cx="51308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47900" y="850900"/>
            <a:ext cx="0" cy="505460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0300" y="54356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Visit Number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7750" y="29337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Word Types</a:t>
            </a:r>
            <a:endParaRPr lang="en-US" b="1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540000" y="3035300"/>
            <a:ext cx="3670300" cy="8001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3930650" y="558800"/>
            <a:ext cx="4686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0000"/>
                </a:solidFill>
              </a:rPr>
              <a:t>Random</a:t>
            </a:r>
            <a:br>
              <a:rPr lang="en-US" sz="3200" b="1" dirty="0" smtClean="0">
                <a:solidFill>
                  <a:srgbClr val="000000"/>
                </a:solidFill>
              </a:rPr>
            </a:br>
            <a:r>
              <a:rPr lang="en-US" sz="3200" b="1" dirty="0" smtClean="0">
                <a:solidFill>
                  <a:srgbClr val="000000"/>
                </a:solidFill>
              </a:rPr>
              <a:t>intercepts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540000" y="33083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40000" y="31559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40000" y="33972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40000" y="37782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40000" y="25971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40000" y="24511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40000" y="27559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40000" y="26924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40000" y="28829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6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7500" y="5257800"/>
            <a:ext cx="51308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47900" y="850900"/>
            <a:ext cx="0" cy="505460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0300" y="54356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Visit Number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7750" y="29337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Word Types</a:t>
            </a:r>
            <a:endParaRPr lang="en-US" b="1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930650" y="558800"/>
            <a:ext cx="4686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0000"/>
                </a:solidFill>
              </a:rPr>
              <a:t>Random</a:t>
            </a:r>
            <a:br>
              <a:rPr lang="en-US" sz="3200" b="1" dirty="0" smtClean="0">
                <a:solidFill>
                  <a:srgbClr val="000000"/>
                </a:solidFill>
              </a:rPr>
            </a:br>
            <a:r>
              <a:rPr lang="en-US" sz="3200" b="1" dirty="0" smtClean="0">
                <a:solidFill>
                  <a:srgbClr val="000000"/>
                </a:solidFill>
              </a:rPr>
              <a:t>intercepts</a:t>
            </a:r>
            <a:br>
              <a:rPr lang="en-US" sz="3200" b="1" dirty="0" smtClean="0">
                <a:solidFill>
                  <a:srgbClr val="000000"/>
                </a:solidFill>
              </a:rPr>
            </a:br>
            <a:r>
              <a:rPr lang="en-US" sz="3200" b="1" dirty="0" smtClean="0">
                <a:solidFill>
                  <a:srgbClr val="000000"/>
                </a:solidFill>
              </a:rPr>
              <a:t>and slopes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540000" y="3397250"/>
            <a:ext cx="3670300" cy="711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40000" y="3556000"/>
            <a:ext cx="3670300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40000" y="2324100"/>
            <a:ext cx="3670300" cy="187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40000" y="3556000"/>
            <a:ext cx="3670300" cy="1181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40000" y="25971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40000" y="1803400"/>
            <a:ext cx="36703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40000" y="2692400"/>
            <a:ext cx="3670300" cy="86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40000" y="2184400"/>
            <a:ext cx="3670300" cy="130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40000" y="3251200"/>
            <a:ext cx="3670300" cy="546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540000" y="3035300"/>
            <a:ext cx="3670300" cy="8001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3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An example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200" dirty="0" smtClean="0"/>
              <a:t>Model=lm(</a:t>
            </a:r>
            <a:r>
              <a:rPr lang="en-US" sz="5200" dirty="0" err="1" smtClean="0"/>
              <a:t>UniqueWordsChild</a:t>
            </a:r>
            <a:r>
              <a:rPr lang="en-US" sz="5200" dirty="0" smtClean="0"/>
              <a:t> ~ Visit, Data)</a:t>
            </a:r>
          </a:p>
          <a:p>
            <a:r>
              <a:rPr lang="en-US" sz="5200" dirty="0" smtClean="0"/>
              <a:t>library(</a:t>
            </a:r>
            <a:r>
              <a:rPr lang="en-US" sz="5200" dirty="0"/>
              <a:t>lme4)</a:t>
            </a:r>
          </a:p>
          <a:p>
            <a:r>
              <a:rPr lang="en-US" sz="5200" dirty="0" smtClean="0"/>
              <a:t>Model1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</a:t>
            </a:r>
            <a:r>
              <a:rPr lang="en-US" sz="5200" dirty="0" err="1" smtClean="0"/>
              <a:t>lmer</a:t>
            </a:r>
            <a:r>
              <a:rPr lang="en-US" sz="5200" dirty="0"/>
              <a:t>(</a:t>
            </a:r>
            <a:r>
              <a:rPr lang="en-US" sz="5200" dirty="0" err="1"/>
              <a:t>UniqueWordsChild</a:t>
            </a:r>
            <a:r>
              <a:rPr lang="en-US" sz="5200" dirty="0"/>
              <a:t> ~ </a:t>
            </a:r>
            <a:r>
              <a:rPr lang="en-US" sz="5200" dirty="0" smtClean="0"/>
              <a:t>Visit + </a:t>
            </a:r>
            <a:r>
              <a:rPr lang="en-US" sz="5200" dirty="0"/>
              <a:t>(1</a:t>
            </a:r>
            <a:r>
              <a:rPr lang="en-US" sz="5200" dirty="0" smtClean="0"/>
              <a:t>|Child.ID),Data)</a:t>
            </a:r>
          </a:p>
          <a:p>
            <a:r>
              <a:rPr lang="en-US" sz="5200" dirty="0" smtClean="0"/>
              <a:t>Model2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</a:t>
            </a:r>
            <a:r>
              <a:rPr lang="en-US" sz="5200" dirty="0" err="1" smtClean="0"/>
              <a:t>lmer</a:t>
            </a:r>
            <a:r>
              <a:rPr lang="en-US" sz="5200" dirty="0"/>
              <a:t>(</a:t>
            </a:r>
            <a:r>
              <a:rPr lang="en-US" sz="5200" dirty="0" err="1"/>
              <a:t>UniqueWordsChild</a:t>
            </a:r>
            <a:r>
              <a:rPr lang="en-US" sz="5200" dirty="0"/>
              <a:t>  ~ </a:t>
            </a:r>
            <a:r>
              <a:rPr lang="en-US" sz="5200" dirty="0" smtClean="0"/>
              <a:t>Visit + (</a:t>
            </a:r>
            <a:r>
              <a:rPr lang="en-US" sz="5200" dirty="0" err="1" smtClean="0"/>
              <a:t>Visit</a:t>
            </a:r>
            <a:r>
              <a:rPr lang="en-US" sz="5200" dirty="0" err="1" smtClean="0"/>
              <a:t>|Child.ID</a:t>
            </a:r>
            <a:r>
              <a:rPr lang="en-US" sz="5200" dirty="0" smtClean="0"/>
              <a:t>) </a:t>
            </a:r>
            <a:r>
              <a:rPr lang="en-US" sz="5200" dirty="0"/>
              <a:t>,Data)</a:t>
            </a:r>
          </a:p>
          <a:p>
            <a:pPr marL="0" indent="0">
              <a:buNone/>
            </a:pP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57723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Cross-Nested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5200" dirty="0" smtClean="0"/>
              <a:t>Model3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=lm(Data, </a:t>
            </a:r>
            <a:r>
              <a:rPr lang="en-US" sz="5200" dirty="0" err="1"/>
              <a:t>UniqueWordsChild</a:t>
            </a:r>
            <a:r>
              <a:rPr lang="en-US" sz="5200" dirty="0"/>
              <a:t>  ~ </a:t>
            </a:r>
            <a:r>
              <a:rPr lang="en-US" sz="5200" dirty="0" smtClean="0"/>
              <a:t>Visit+ </a:t>
            </a:r>
            <a:r>
              <a:rPr lang="en-US" sz="5200" dirty="0"/>
              <a:t>(</a:t>
            </a:r>
            <a:r>
              <a:rPr lang="en-US" sz="5200" dirty="0" err="1" smtClean="0"/>
              <a:t>Visit|Child.ID</a:t>
            </a:r>
            <a:r>
              <a:rPr lang="en-US" sz="5200" dirty="0" smtClean="0"/>
              <a:t>)+(1|Experimenter)</a:t>
            </a:r>
          </a:p>
          <a:p>
            <a:r>
              <a:rPr lang="en-US" sz="5200" dirty="0" smtClean="0"/>
              <a:t>Model4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=lm(Data, </a:t>
            </a:r>
            <a:r>
              <a:rPr lang="en-US" sz="5200" dirty="0" err="1"/>
              <a:t>UniqueWordsChild</a:t>
            </a:r>
            <a:r>
              <a:rPr lang="en-US" sz="5200" dirty="0"/>
              <a:t>  ~ </a:t>
            </a:r>
            <a:r>
              <a:rPr lang="en-US" sz="5200" dirty="0" smtClean="0"/>
              <a:t>Visit+ </a:t>
            </a:r>
            <a:r>
              <a:rPr lang="en-US" sz="5200" dirty="0"/>
              <a:t>(</a:t>
            </a:r>
            <a:r>
              <a:rPr lang="en-US" sz="5200" dirty="0" err="1" smtClean="0"/>
              <a:t>Visit|Child.ID</a:t>
            </a:r>
            <a:r>
              <a:rPr lang="en-US" sz="5200" dirty="0" smtClean="0"/>
              <a:t>)</a:t>
            </a:r>
            <a:r>
              <a:rPr lang="en-US" sz="5200" dirty="0"/>
              <a:t>+</a:t>
            </a:r>
            <a:r>
              <a:rPr lang="en-US" sz="5200" dirty="0" smtClean="0"/>
              <a:t>(</a:t>
            </a:r>
            <a:r>
              <a:rPr lang="en-US" sz="5200" dirty="0" err="1" smtClean="0"/>
              <a:t>Visit|</a:t>
            </a:r>
            <a:r>
              <a:rPr lang="en-US" sz="5200" dirty="0" err="1"/>
              <a:t>Experimenter</a:t>
            </a:r>
            <a:r>
              <a:rPr lang="en-US" sz="5200" dirty="0" smtClean="0"/>
              <a:t>)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247471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output</a:t>
            </a:r>
            <a:endParaRPr lang="en-US" dirty="0"/>
          </a:p>
        </p:txBody>
      </p:sp>
      <p:pic>
        <p:nvPicPr>
          <p:cNvPr id="3" name="Picture 2" descr="Screenshot 2016-06-02 11.09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0" y="1417639"/>
            <a:ext cx="5036234" cy="3284500"/>
          </a:xfrm>
          <a:prstGeom prst="rect">
            <a:avLst/>
          </a:prstGeom>
        </p:spPr>
      </p:pic>
      <p:pic>
        <p:nvPicPr>
          <p:cNvPr id="6" name="Picture 5" descr="Screenshot 2016-06-02 11.11.2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2" r="17989" b="-1"/>
          <a:stretch/>
        </p:blipFill>
        <p:spPr>
          <a:xfrm>
            <a:off x="4750330" y="2488358"/>
            <a:ext cx="4393670" cy="43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6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p-values, 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individual slopes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Library(</a:t>
            </a:r>
            <a:r>
              <a:rPr lang="en-US" dirty="0" err="1" smtClean="0"/>
              <a:t>lmerTest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Then run your model</a:t>
            </a:r>
          </a:p>
          <a:p>
            <a:endParaRPr lang="en-US" dirty="0"/>
          </a:p>
          <a:p>
            <a:r>
              <a:rPr lang="en-US" dirty="0" smtClean="0"/>
              <a:t>library(</a:t>
            </a:r>
            <a:r>
              <a:rPr lang="en-US" dirty="0" err="1" smtClean="0"/>
              <a:t>MuMIn</a:t>
            </a:r>
            <a:r>
              <a:rPr lang="en-US" dirty="0" smtClean="0"/>
              <a:t>)  </a:t>
            </a:r>
          </a:p>
          <a:p>
            <a:r>
              <a:rPr lang="en-US" dirty="0" smtClean="0"/>
              <a:t>R2</a:t>
            </a:r>
            <a:r>
              <a:rPr lang="en-US" dirty="0"/>
              <a:t>=</a:t>
            </a:r>
            <a:r>
              <a:rPr lang="en-US" dirty="0" err="1"/>
              <a:t>r.squaredGLMM</a:t>
            </a:r>
            <a:r>
              <a:rPr lang="en-US" dirty="0" smtClean="0"/>
              <a:t>(Model2)</a:t>
            </a:r>
          </a:p>
          <a:p>
            <a:endParaRPr lang="en-US" dirty="0"/>
          </a:p>
          <a:p>
            <a:r>
              <a:rPr lang="en-US" dirty="0" err="1" smtClean="0"/>
              <a:t>coef</a:t>
            </a:r>
            <a:r>
              <a:rPr lang="en-US" dirty="0" smtClean="0"/>
              <a:t>(Model2)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7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on with your data!</a:t>
            </a:r>
          </a:p>
          <a:p>
            <a:endParaRPr lang="en-US" dirty="0"/>
          </a:p>
          <a:p>
            <a:r>
              <a:rPr lang="en-US" dirty="0" smtClean="0"/>
              <a:t>Don’t stop learning!</a:t>
            </a:r>
          </a:p>
          <a:p>
            <a:pPr lvl="1"/>
            <a:r>
              <a:rPr lang="en-US" dirty="0" err="1" smtClean="0"/>
              <a:t>Coursera</a:t>
            </a:r>
            <a:r>
              <a:rPr lang="en-US" dirty="0" smtClean="0"/>
              <a:t> Data Science Specialization</a:t>
            </a:r>
          </a:p>
          <a:p>
            <a:pPr lvl="2"/>
            <a:r>
              <a:rPr lang="en-US" dirty="0" smtClean="0"/>
              <a:t>Warning: “R programming” is really </a:t>
            </a:r>
            <a:r>
              <a:rPr lang="en-US" dirty="0" err="1" smtClean="0"/>
              <a:t>booooooring</a:t>
            </a:r>
            <a:endParaRPr lang="en-US" dirty="0" smtClean="0"/>
          </a:p>
          <a:p>
            <a:pPr lvl="2"/>
            <a:r>
              <a:rPr lang="en-US" dirty="0" smtClean="0"/>
              <a:t>Warning: “</a:t>
            </a:r>
            <a:r>
              <a:rPr lang="en-US" dirty="0" err="1" smtClean="0"/>
              <a:t>Biostats</a:t>
            </a:r>
            <a:r>
              <a:rPr lang="en-US" dirty="0" smtClean="0"/>
              <a:t>” is too nerdy</a:t>
            </a:r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Gelman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Data Analysis Using Regression and Multilevel/Hierarchical Models </a:t>
            </a:r>
          </a:p>
        </p:txBody>
      </p:sp>
    </p:spTree>
    <p:extLst>
      <p:ext uri="{BB962C8B-B14F-4D97-AF65-F5344CB8AC3E}">
        <p14:creationId xmlns:p14="http://schemas.microsoft.com/office/powerpoint/2010/main" val="233003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309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#Testing for influential observations</a:t>
            </a:r>
          </a:p>
          <a:p>
            <a:r>
              <a:rPr lang="en-US" dirty="0" err="1" smtClean="0"/>
              <a:t>alt.est</a:t>
            </a:r>
            <a:r>
              <a:rPr lang="en-US" dirty="0" smtClean="0"/>
              <a:t> &lt;- influence(model, group="Subject")</a:t>
            </a:r>
          </a:p>
          <a:p>
            <a:r>
              <a:rPr lang="en-US" dirty="0" err="1" smtClean="0"/>
              <a:t>SigChange</a:t>
            </a:r>
            <a:r>
              <a:rPr lang="en-US" dirty="0" smtClean="0"/>
              <a:t> &lt;- </a:t>
            </a:r>
            <a:r>
              <a:rPr lang="en-US" dirty="0" err="1" smtClean="0"/>
              <a:t>sigtest</a:t>
            </a:r>
            <a:r>
              <a:rPr lang="en-US" dirty="0" smtClean="0"/>
              <a:t>(</a:t>
            </a:r>
            <a:r>
              <a:rPr lang="en-US" dirty="0" err="1" smtClean="0"/>
              <a:t>alt.est</a:t>
            </a:r>
            <a:r>
              <a:rPr lang="en-US" dirty="0" smtClean="0"/>
              <a:t>, test=-1.96)$Schizophrenia</a:t>
            </a:r>
          </a:p>
          <a:p>
            <a:r>
              <a:rPr lang="en-US" dirty="0" smtClean="0"/>
              <a:t>if ('TRUE' %in% </a:t>
            </a:r>
            <a:r>
              <a:rPr lang="en-US" dirty="0" err="1" smtClean="0"/>
              <a:t>SigChange$Changed.Sig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   cat("WARNING! The model is not robust!")</a:t>
            </a:r>
          </a:p>
          <a:p>
            <a:r>
              <a:rPr lang="en-US" dirty="0" smtClean="0"/>
              <a:t>        match('TRUE',</a:t>
            </a:r>
            <a:r>
              <a:rPr lang="en-US" dirty="0" err="1" smtClean="0"/>
              <a:t>SigChange$Changed.Sig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} else { cat('All good the model is robust')}</a:t>
            </a:r>
          </a:p>
          <a:p>
            <a:endParaRPr lang="en-US" dirty="0" smtClean="0"/>
          </a:p>
          <a:p>
            <a:r>
              <a:rPr lang="en-US" dirty="0" smtClean="0"/>
              <a:t>plot(model0)</a:t>
            </a:r>
          </a:p>
          <a:p>
            <a:r>
              <a:rPr lang="en-US" dirty="0" err="1" smtClean="0"/>
              <a:t>qqnorm</a:t>
            </a:r>
            <a:r>
              <a:rPr lang="en-US" dirty="0" smtClean="0"/>
              <a:t>(</a:t>
            </a:r>
            <a:r>
              <a:rPr lang="en-US" dirty="0" err="1" smtClean="0"/>
              <a:t>resid</a:t>
            </a:r>
            <a:r>
              <a:rPr lang="en-US" dirty="0" smtClean="0"/>
              <a:t>(model0))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resid</a:t>
            </a:r>
            <a:r>
              <a:rPr lang="en-US" dirty="0" smtClean="0"/>
              <a:t>(model0))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4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3493</Words>
  <Application>Microsoft Macintosh PowerPoint</Application>
  <PresentationFormat>On-screen Show (4:3)</PresentationFormat>
  <Paragraphs>393</Paragraphs>
  <Slides>90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2" baseType="lpstr">
      <vt:lpstr>Office Theme</vt:lpstr>
      <vt:lpstr>Equation</vt:lpstr>
      <vt:lpstr>Statistics for humanities researchers</vt:lpstr>
      <vt:lpstr>What now?</vt:lpstr>
      <vt:lpstr>What now?</vt:lpstr>
      <vt:lpstr>Out with linearity!</vt:lpstr>
      <vt:lpstr>An Example</vt:lpstr>
      <vt:lpstr>Lexicon size</vt:lpstr>
      <vt:lpstr>Try to look at the data</vt:lpstr>
      <vt:lpstr>Plotting</vt:lpstr>
      <vt:lpstr>PowerPoint Presentation</vt:lpstr>
      <vt:lpstr>+geom_smooth()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practice (lazy solution)</vt:lpstr>
      <vt:lpstr>Less lazy</vt:lpstr>
      <vt:lpstr>PowerPoint Presentation</vt:lpstr>
      <vt:lpstr>PowerPoint Presentation</vt:lpstr>
      <vt:lpstr>PowerPoint Presentation</vt:lpstr>
      <vt:lpstr>PowerPoint Presentation</vt:lpstr>
      <vt:lpstr>Is number of unique words at visit 6 a good predictor of autism?</vt:lpstr>
      <vt:lpstr>Is number of words at visit 6 a good predictor of autism?</vt:lpstr>
      <vt:lpstr>Is this a good model??</vt:lpstr>
      <vt:lpstr>PowerPoint Presentation</vt:lpstr>
      <vt:lpstr>PowerPoint Presentation</vt:lpstr>
      <vt:lpstr>PowerPoint Presentation</vt:lpstr>
      <vt:lpstr>PowerPoint Presentation</vt:lpstr>
      <vt:lpstr>In R</vt:lpstr>
      <vt:lpstr>Interpreting the model</vt:lpstr>
      <vt:lpstr>PowerPoint Presentation</vt:lpstr>
      <vt:lpstr>Interpreting the model</vt:lpstr>
      <vt:lpstr>PowerPoint Presentation</vt:lpstr>
      <vt:lpstr>Freaking Log Odds!</vt:lpstr>
      <vt:lpstr>Freaking Log Odds!</vt:lpstr>
      <vt:lpstr>PowerPoint Presentation</vt:lpstr>
      <vt:lpstr>PowerPoint Presentation</vt:lpstr>
      <vt:lpstr>Freaking Log Odds!</vt:lpstr>
      <vt:lpstr>PowerPoint Presentation</vt:lpstr>
      <vt:lpstr>PowerPoint Presentation</vt:lpstr>
      <vt:lpstr>PowerPoint Presentation</vt:lpstr>
      <vt:lpstr>PowerPoint Presentation</vt:lpstr>
      <vt:lpstr>Moving further</vt:lpstr>
      <vt:lpstr>PowerPoint Presentation</vt:lpstr>
      <vt:lpstr>PowerPoint Presentation</vt:lpstr>
      <vt:lpstr>Poisson Model</vt:lpstr>
      <vt:lpstr>PowerPoint Presentation</vt:lpstr>
      <vt:lpstr>Poisson model output</vt:lpstr>
      <vt:lpstr>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structure</vt:lpstr>
      <vt:lpstr>Breaking free of independence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tests assume independence</vt:lpstr>
      <vt:lpstr>PowerPoint Presentation</vt:lpstr>
      <vt:lpstr>Important terminology</vt:lpstr>
      <vt:lpstr>Child as a fixed effect?</vt:lpstr>
      <vt:lpstr>Visit as a fixed effect?</vt:lpstr>
      <vt:lpstr>PowerPoint Presentation</vt:lpstr>
      <vt:lpstr>PowerPoint Presentation</vt:lpstr>
      <vt:lpstr>What does it mean?</vt:lpstr>
      <vt:lpstr>PowerPoint Presentation</vt:lpstr>
      <vt:lpstr>What does this mean?</vt:lpstr>
      <vt:lpstr>Random intercept vs. slope models</vt:lpstr>
      <vt:lpstr>PowerPoint Presentation</vt:lpstr>
      <vt:lpstr>PowerPoint Presentation</vt:lpstr>
      <vt:lpstr>An example</vt:lpstr>
      <vt:lpstr>Cross-Nested</vt:lpstr>
      <vt:lpstr>Reading the output</vt:lpstr>
      <vt:lpstr>Calculating p-values, R2  and individual slopes</vt:lpstr>
      <vt:lpstr>What now?</vt:lpstr>
      <vt:lpstr>Testing Assumptions</vt:lpstr>
    </vt:vector>
  </TitlesOfParts>
  <Company>Aarhus University (Denmark)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humanities researchers</dc:title>
  <dc:creator>Riccardo Fusaroli</dc:creator>
  <cp:lastModifiedBy>Riccardo Fusaroli</cp:lastModifiedBy>
  <cp:revision>265</cp:revision>
  <dcterms:created xsi:type="dcterms:W3CDTF">2015-02-03T08:04:35Z</dcterms:created>
  <dcterms:modified xsi:type="dcterms:W3CDTF">2016-06-02T09:13:16Z</dcterms:modified>
</cp:coreProperties>
</file>