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mhsa.gov/data/data-we-collect/n-ssats-national-survey-substance-abuse-treatment-services" TargetMode="External"/><Relationship Id="rId1" Type="http://schemas.openxmlformats.org/officeDocument/2006/relationships/hyperlink" Target="https://github.com/GeoDaCenter/opioid-policy-scan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mhsa.gov/data/data-we-collect/n-ssats-national-survey-substance-abuse-treatment-services" TargetMode="External"/><Relationship Id="rId1" Type="http://schemas.openxmlformats.org/officeDocument/2006/relationships/hyperlink" Target="https://github.com/GeoDaCenter/opioid-policy-sca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5F9435-30C1-45E3-82E6-F0BD0282594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80E22B4-20D0-4AD4-8F2D-1B10874573D2}">
      <dgm:prSet/>
      <dgm:spPr/>
      <dgm:t>
        <a:bodyPr/>
        <a:lstStyle/>
        <a:p>
          <a:r>
            <a:rPr lang="en-US"/>
            <a:t>What did we find interesting and what motivated us to answer them?</a:t>
          </a:r>
        </a:p>
      </dgm:t>
    </dgm:pt>
    <dgm:pt modelId="{E5891DF9-D197-4792-9E0E-ADA0C30E796B}" type="parTrans" cxnId="{13731FA5-E5C1-465F-8BB1-7859BD3B2159}">
      <dgm:prSet/>
      <dgm:spPr/>
      <dgm:t>
        <a:bodyPr/>
        <a:lstStyle/>
        <a:p>
          <a:endParaRPr lang="en-US"/>
        </a:p>
      </dgm:t>
    </dgm:pt>
    <dgm:pt modelId="{71DE5139-D2BB-49C9-9756-A3C51DECEDC9}" type="sibTrans" cxnId="{13731FA5-E5C1-465F-8BB1-7859BD3B2159}">
      <dgm:prSet/>
      <dgm:spPr/>
      <dgm:t>
        <a:bodyPr/>
        <a:lstStyle/>
        <a:p>
          <a:endParaRPr lang="en-US"/>
        </a:p>
      </dgm:t>
    </dgm:pt>
    <dgm:pt modelId="{765D32B4-A30F-42D5-B20F-2CA1F1D6B940}">
      <dgm:prSet/>
      <dgm:spPr/>
      <dgm:t>
        <a:bodyPr/>
        <a:lstStyle/>
        <a:p>
          <a:r>
            <a:rPr lang="en-US"/>
            <a:t>Opioid Mortality Rate</a:t>
          </a:r>
        </a:p>
      </dgm:t>
    </dgm:pt>
    <dgm:pt modelId="{5EEBD759-2B0C-45CC-9944-E96D0311F248}" type="parTrans" cxnId="{50B772F7-C4FB-4DA2-8C6B-BA056BD162EA}">
      <dgm:prSet/>
      <dgm:spPr/>
      <dgm:t>
        <a:bodyPr/>
        <a:lstStyle/>
        <a:p>
          <a:endParaRPr lang="en-US"/>
        </a:p>
      </dgm:t>
    </dgm:pt>
    <dgm:pt modelId="{98906AD0-08BD-47EA-B66D-4596C59C9CD8}" type="sibTrans" cxnId="{50B772F7-C4FB-4DA2-8C6B-BA056BD162EA}">
      <dgm:prSet/>
      <dgm:spPr/>
      <dgm:t>
        <a:bodyPr/>
        <a:lstStyle/>
        <a:p>
          <a:endParaRPr lang="en-US"/>
        </a:p>
      </dgm:t>
    </dgm:pt>
    <dgm:pt modelId="{1677D00D-13E1-4A82-9442-D64DD57A0568}">
      <dgm:prSet/>
      <dgm:spPr/>
      <dgm:t>
        <a:bodyPr/>
        <a:lstStyle/>
        <a:p>
          <a:r>
            <a:rPr lang="en-US"/>
            <a:t>Opioid Prescription Rate</a:t>
          </a:r>
        </a:p>
      </dgm:t>
    </dgm:pt>
    <dgm:pt modelId="{3CD9D7E0-AF3E-4238-B9E0-4D795770A743}" type="parTrans" cxnId="{A98FA45F-583D-4A60-8473-E77B204874A7}">
      <dgm:prSet/>
      <dgm:spPr/>
      <dgm:t>
        <a:bodyPr/>
        <a:lstStyle/>
        <a:p>
          <a:endParaRPr lang="en-US"/>
        </a:p>
      </dgm:t>
    </dgm:pt>
    <dgm:pt modelId="{A8A45EFB-3C40-48E3-9EBF-57755EC26E40}" type="sibTrans" cxnId="{A98FA45F-583D-4A60-8473-E77B204874A7}">
      <dgm:prSet/>
      <dgm:spPr/>
      <dgm:t>
        <a:bodyPr/>
        <a:lstStyle/>
        <a:p>
          <a:endParaRPr lang="en-US"/>
        </a:p>
      </dgm:t>
    </dgm:pt>
    <dgm:pt modelId="{B33D6DEC-A2A2-445A-8677-C9E8BDF41FDF}">
      <dgm:prSet/>
      <dgm:spPr/>
      <dgm:t>
        <a:bodyPr/>
        <a:lstStyle/>
        <a:p>
          <a:r>
            <a:rPr lang="en-US"/>
            <a:t>Substance Abuse Treatment Services</a:t>
          </a:r>
        </a:p>
      </dgm:t>
    </dgm:pt>
    <dgm:pt modelId="{91F532FD-F785-4668-914F-9E8E6F318CCB}" type="parTrans" cxnId="{273D5B95-AF07-459B-AB31-BAE881BDD8ED}">
      <dgm:prSet/>
      <dgm:spPr/>
      <dgm:t>
        <a:bodyPr/>
        <a:lstStyle/>
        <a:p>
          <a:endParaRPr lang="en-US"/>
        </a:p>
      </dgm:t>
    </dgm:pt>
    <dgm:pt modelId="{8D7633DB-C8DF-4A2B-AC04-5986B771AF54}" type="sibTrans" cxnId="{273D5B95-AF07-459B-AB31-BAE881BDD8ED}">
      <dgm:prSet/>
      <dgm:spPr/>
      <dgm:t>
        <a:bodyPr/>
        <a:lstStyle/>
        <a:p>
          <a:endParaRPr lang="en-US"/>
        </a:p>
      </dgm:t>
    </dgm:pt>
    <dgm:pt modelId="{75A8B0B4-41F2-457A-9F57-4BD7B2490D53}">
      <dgm:prSet/>
      <dgm:spPr/>
      <dgm:t>
        <a:bodyPr/>
        <a:lstStyle/>
        <a:p>
          <a:r>
            <a:rPr lang="en-US"/>
            <a:t>Age &amp; Gender</a:t>
          </a:r>
        </a:p>
      </dgm:t>
    </dgm:pt>
    <dgm:pt modelId="{4A0A18D5-169B-4E82-BF95-DB338C3FC220}" type="parTrans" cxnId="{C5100367-6EA7-4FB7-964E-C9A38A469F00}">
      <dgm:prSet/>
      <dgm:spPr/>
      <dgm:t>
        <a:bodyPr/>
        <a:lstStyle/>
        <a:p>
          <a:endParaRPr lang="en-US"/>
        </a:p>
      </dgm:t>
    </dgm:pt>
    <dgm:pt modelId="{360331FD-0E5F-4951-B0AE-BE980F087D86}" type="sibTrans" cxnId="{C5100367-6EA7-4FB7-964E-C9A38A469F00}">
      <dgm:prSet/>
      <dgm:spPr/>
      <dgm:t>
        <a:bodyPr/>
        <a:lstStyle/>
        <a:p>
          <a:endParaRPr lang="en-US"/>
        </a:p>
      </dgm:t>
    </dgm:pt>
    <dgm:pt modelId="{DB43ED13-8C4E-4C7C-BA63-8F798ABAEFAC}">
      <dgm:prSet/>
      <dgm:spPr/>
      <dgm:t>
        <a:bodyPr/>
        <a:lstStyle/>
        <a:p>
          <a:r>
            <a:rPr lang="en-US"/>
            <a:t>Motivation:</a:t>
          </a:r>
        </a:p>
      </dgm:t>
    </dgm:pt>
    <dgm:pt modelId="{605A39C3-24CE-4E7C-BC73-07813FAA3257}" type="parTrans" cxnId="{905A859D-8333-4BD9-A62A-ABDD870568D4}">
      <dgm:prSet/>
      <dgm:spPr/>
      <dgm:t>
        <a:bodyPr/>
        <a:lstStyle/>
        <a:p>
          <a:endParaRPr lang="en-US"/>
        </a:p>
      </dgm:t>
    </dgm:pt>
    <dgm:pt modelId="{0BD45363-11FC-4BF9-A2E1-BF12BA2818ED}" type="sibTrans" cxnId="{905A859D-8333-4BD9-A62A-ABDD870568D4}">
      <dgm:prSet/>
      <dgm:spPr/>
      <dgm:t>
        <a:bodyPr/>
        <a:lstStyle/>
        <a:p>
          <a:endParaRPr lang="en-US"/>
        </a:p>
      </dgm:t>
    </dgm:pt>
    <dgm:pt modelId="{729DEF8A-FAA2-4E13-B2B6-A7EA4ABFC409}">
      <dgm:prSet/>
      <dgm:spPr/>
      <dgm:t>
        <a:bodyPr/>
        <a:lstStyle/>
        <a:p>
          <a:r>
            <a:rPr lang="en-US"/>
            <a:t>To help inform policy-making, distribution and access to treatment and early intervention resources</a:t>
          </a:r>
        </a:p>
      </dgm:t>
    </dgm:pt>
    <dgm:pt modelId="{6120D361-9D41-45DD-A041-DED7A68ABD11}" type="parTrans" cxnId="{03E0FF1F-565C-4B5A-A3DC-4E60CD977BE1}">
      <dgm:prSet/>
      <dgm:spPr/>
      <dgm:t>
        <a:bodyPr/>
        <a:lstStyle/>
        <a:p>
          <a:endParaRPr lang="en-US"/>
        </a:p>
      </dgm:t>
    </dgm:pt>
    <dgm:pt modelId="{BED1404B-C193-4D9D-9B3F-17BDE6BD02C9}" type="sibTrans" cxnId="{03E0FF1F-565C-4B5A-A3DC-4E60CD977BE1}">
      <dgm:prSet/>
      <dgm:spPr/>
      <dgm:t>
        <a:bodyPr/>
        <a:lstStyle/>
        <a:p>
          <a:endParaRPr lang="en-US"/>
        </a:p>
      </dgm:t>
    </dgm:pt>
    <dgm:pt modelId="{BCDD1197-9AED-4C45-95EF-DA8AB455C1DC}" type="pres">
      <dgm:prSet presAssocID="{EF5F9435-30C1-45E3-82E6-F0BD02825945}" presName="linear" presStyleCnt="0">
        <dgm:presLayoutVars>
          <dgm:animLvl val="lvl"/>
          <dgm:resizeHandles val="exact"/>
        </dgm:presLayoutVars>
      </dgm:prSet>
      <dgm:spPr/>
    </dgm:pt>
    <dgm:pt modelId="{08CB4233-6B1F-44D4-8B91-344CCAFA6625}" type="pres">
      <dgm:prSet presAssocID="{D80E22B4-20D0-4AD4-8F2D-1B10874573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D84673F-5959-470A-9627-169D1FC810C1}" type="pres">
      <dgm:prSet presAssocID="{D80E22B4-20D0-4AD4-8F2D-1B10874573D2}" presName="childText" presStyleLbl="revTx" presStyleIdx="0" presStyleCnt="2">
        <dgm:presLayoutVars>
          <dgm:bulletEnabled val="1"/>
        </dgm:presLayoutVars>
      </dgm:prSet>
      <dgm:spPr/>
    </dgm:pt>
    <dgm:pt modelId="{6E18D06E-9D02-4E1A-9330-0226C5636E7E}" type="pres">
      <dgm:prSet presAssocID="{DB43ED13-8C4E-4C7C-BA63-8F798ABAEFA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8EF5483-F2EB-4697-B15A-69168AF770EE}" type="pres">
      <dgm:prSet presAssocID="{DB43ED13-8C4E-4C7C-BA63-8F798ABAEFA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1B3D91A-7EFF-4D2F-BCE1-E92D408EA5CC}" type="presOf" srcId="{EF5F9435-30C1-45E3-82E6-F0BD02825945}" destId="{BCDD1197-9AED-4C45-95EF-DA8AB455C1DC}" srcOrd="0" destOrd="0" presId="urn:microsoft.com/office/officeart/2005/8/layout/vList2"/>
    <dgm:cxn modelId="{03E0FF1F-565C-4B5A-A3DC-4E60CD977BE1}" srcId="{DB43ED13-8C4E-4C7C-BA63-8F798ABAEFAC}" destId="{729DEF8A-FAA2-4E13-B2B6-A7EA4ABFC409}" srcOrd="0" destOrd="0" parTransId="{6120D361-9D41-45DD-A041-DED7A68ABD11}" sibTransId="{BED1404B-C193-4D9D-9B3F-17BDE6BD02C9}"/>
    <dgm:cxn modelId="{A98FA45F-583D-4A60-8473-E77B204874A7}" srcId="{D80E22B4-20D0-4AD4-8F2D-1B10874573D2}" destId="{1677D00D-13E1-4A82-9442-D64DD57A0568}" srcOrd="1" destOrd="0" parTransId="{3CD9D7E0-AF3E-4238-B9E0-4D795770A743}" sibTransId="{A8A45EFB-3C40-48E3-9EBF-57755EC26E40}"/>
    <dgm:cxn modelId="{C5100367-6EA7-4FB7-964E-C9A38A469F00}" srcId="{D80E22B4-20D0-4AD4-8F2D-1B10874573D2}" destId="{75A8B0B4-41F2-457A-9F57-4BD7B2490D53}" srcOrd="3" destOrd="0" parTransId="{4A0A18D5-169B-4E82-BF95-DB338C3FC220}" sibTransId="{360331FD-0E5F-4951-B0AE-BE980F087D86}"/>
    <dgm:cxn modelId="{BFE03948-A63D-4924-BE1B-32507481641F}" type="presOf" srcId="{B33D6DEC-A2A2-445A-8677-C9E8BDF41FDF}" destId="{ED84673F-5959-470A-9627-169D1FC810C1}" srcOrd="0" destOrd="2" presId="urn:microsoft.com/office/officeart/2005/8/layout/vList2"/>
    <dgm:cxn modelId="{83FEB07B-0842-45A2-B818-FD9620F359A2}" type="presOf" srcId="{1677D00D-13E1-4A82-9442-D64DD57A0568}" destId="{ED84673F-5959-470A-9627-169D1FC810C1}" srcOrd="0" destOrd="1" presId="urn:microsoft.com/office/officeart/2005/8/layout/vList2"/>
    <dgm:cxn modelId="{273D5B95-AF07-459B-AB31-BAE881BDD8ED}" srcId="{D80E22B4-20D0-4AD4-8F2D-1B10874573D2}" destId="{B33D6DEC-A2A2-445A-8677-C9E8BDF41FDF}" srcOrd="2" destOrd="0" parTransId="{91F532FD-F785-4668-914F-9E8E6F318CCB}" sibTransId="{8D7633DB-C8DF-4A2B-AC04-5986B771AF54}"/>
    <dgm:cxn modelId="{905A859D-8333-4BD9-A62A-ABDD870568D4}" srcId="{EF5F9435-30C1-45E3-82E6-F0BD02825945}" destId="{DB43ED13-8C4E-4C7C-BA63-8F798ABAEFAC}" srcOrd="1" destOrd="0" parTransId="{605A39C3-24CE-4E7C-BC73-07813FAA3257}" sibTransId="{0BD45363-11FC-4BF9-A2E1-BF12BA2818ED}"/>
    <dgm:cxn modelId="{13731FA5-E5C1-465F-8BB1-7859BD3B2159}" srcId="{EF5F9435-30C1-45E3-82E6-F0BD02825945}" destId="{D80E22B4-20D0-4AD4-8F2D-1B10874573D2}" srcOrd="0" destOrd="0" parTransId="{E5891DF9-D197-4792-9E0E-ADA0C30E796B}" sibTransId="{71DE5139-D2BB-49C9-9756-A3C51DECEDC9}"/>
    <dgm:cxn modelId="{F8060BBD-0005-4E56-9B09-6AEABFB3B44E}" type="presOf" srcId="{75A8B0B4-41F2-457A-9F57-4BD7B2490D53}" destId="{ED84673F-5959-470A-9627-169D1FC810C1}" srcOrd="0" destOrd="3" presId="urn:microsoft.com/office/officeart/2005/8/layout/vList2"/>
    <dgm:cxn modelId="{83595BD2-C28D-4C21-A7A8-5ECBA8768E72}" type="presOf" srcId="{D80E22B4-20D0-4AD4-8F2D-1B10874573D2}" destId="{08CB4233-6B1F-44D4-8B91-344CCAFA6625}" srcOrd="0" destOrd="0" presId="urn:microsoft.com/office/officeart/2005/8/layout/vList2"/>
    <dgm:cxn modelId="{535E41D3-B2A6-4FE4-95B4-8A3BAB0DADD0}" type="presOf" srcId="{DB43ED13-8C4E-4C7C-BA63-8F798ABAEFAC}" destId="{6E18D06E-9D02-4E1A-9330-0226C5636E7E}" srcOrd="0" destOrd="0" presId="urn:microsoft.com/office/officeart/2005/8/layout/vList2"/>
    <dgm:cxn modelId="{E94FA3D4-E884-486E-9E78-39D4877B7661}" type="presOf" srcId="{729DEF8A-FAA2-4E13-B2B6-A7EA4ABFC409}" destId="{48EF5483-F2EB-4697-B15A-69168AF770EE}" srcOrd="0" destOrd="0" presId="urn:microsoft.com/office/officeart/2005/8/layout/vList2"/>
    <dgm:cxn modelId="{025C92F4-A567-4DCE-BE1A-30A242F71685}" type="presOf" srcId="{765D32B4-A30F-42D5-B20F-2CA1F1D6B940}" destId="{ED84673F-5959-470A-9627-169D1FC810C1}" srcOrd="0" destOrd="0" presId="urn:microsoft.com/office/officeart/2005/8/layout/vList2"/>
    <dgm:cxn modelId="{50B772F7-C4FB-4DA2-8C6B-BA056BD162EA}" srcId="{D80E22B4-20D0-4AD4-8F2D-1B10874573D2}" destId="{765D32B4-A30F-42D5-B20F-2CA1F1D6B940}" srcOrd="0" destOrd="0" parTransId="{5EEBD759-2B0C-45CC-9944-E96D0311F248}" sibTransId="{98906AD0-08BD-47EA-B66D-4596C59C9CD8}"/>
    <dgm:cxn modelId="{EDF61070-F4C3-4301-B6C0-8CE61583BD90}" type="presParOf" srcId="{BCDD1197-9AED-4C45-95EF-DA8AB455C1DC}" destId="{08CB4233-6B1F-44D4-8B91-344CCAFA6625}" srcOrd="0" destOrd="0" presId="urn:microsoft.com/office/officeart/2005/8/layout/vList2"/>
    <dgm:cxn modelId="{ACE61964-D88C-42A2-A4C5-5CD0537AC54E}" type="presParOf" srcId="{BCDD1197-9AED-4C45-95EF-DA8AB455C1DC}" destId="{ED84673F-5959-470A-9627-169D1FC810C1}" srcOrd="1" destOrd="0" presId="urn:microsoft.com/office/officeart/2005/8/layout/vList2"/>
    <dgm:cxn modelId="{677714DF-4948-4421-8327-BD4E32BB7C32}" type="presParOf" srcId="{BCDD1197-9AED-4C45-95EF-DA8AB455C1DC}" destId="{6E18D06E-9D02-4E1A-9330-0226C5636E7E}" srcOrd="2" destOrd="0" presId="urn:microsoft.com/office/officeart/2005/8/layout/vList2"/>
    <dgm:cxn modelId="{4720507E-39F5-4668-9F31-548BC0B20A7D}" type="presParOf" srcId="{BCDD1197-9AED-4C45-95EF-DA8AB455C1DC}" destId="{48EF5483-F2EB-4697-B15A-69168AF770E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6AC234-AB58-45E0-B16F-E7E0479E070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1FBD2C-5CB8-4153-8139-D483749A36FD}">
      <dgm:prSet/>
      <dgm:spPr/>
      <dgm:t>
        <a:bodyPr/>
        <a:lstStyle/>
        <a:p>
          <a:r>
            <a:rPr lang="en-US"/>
            <a:t>Where and how did we find the data we used?</a:t>
          </a:r>
        </a:p>
      </dgm:t>
    </dgm:pt>
    <dgm:pt modelId="{CA2548A2-8ACB-4A7F-8A79-78C5B3E5328D}" type="parTrans" cxnId="{8FAD8CBD-F76D-461B-960C-6EBE9AB1E733}">
      <dgm:prSet/>
      <dgm:spPr/>
      <dgm:t>
        <a:bodyPr/>
        <a:lstStyle/>
        <a:p>
          <a:endParaRPr lang="en-US"/>
        </a:p>
      </dgm:t>
    </dgm:pt>
    <dgm:pt modelId="{308E284E-ED0E-4AC7-B00B-C00B8CB3B17C}" type="sibTrans" cxnId="{8FAD8CBD-F76D-461B-960C-6EBE9AB1E733}">
      <dgm:prSet/>
      <dgm:spPr/>
      <dgm:t>
        <a:bodyPr/>
        <a:lstStyle/>
        <a:p>
          <a:endParaRPr lang="en-US"/>
        </a:p>
      </dgm:t>
    </dgm:pt>
    <dgm:pt modelId="{DD1FCE9B-CAE2-48DA-94D6-FEFF384E1082}">
      <dgm:prSet/>
      <dgm:spPr/>
      <dgm:t>
        <a:bodyPr/>
        <a:lstStyle/>
        <a:p>
          <a:r>
            <a:rPr lang="en-US"/>
            <a:t>1. GitHub search: “opioid epidemic data analysis”</a:t>
          </a:r>
        </a:p>
      </dgm:t>
    </dgm:pt>
    <dgm:pt modelId="{3B2D656C-2109-4B49-B219-25F6A7F2CDF2}" type="parTrans" cxnId="{6E325B14-5A69-4570-9E81-0A0F3552FC81}">
      <dgm:prSet/>
      <dgm:spPr/>
      <dgm:t>
        <a:bodyPr/>
        <a:lstStyle/>
        <a:p>
          <a:endParaRPr lang="en-US"/>
        </a:p>
      </dgm:t>
    </dgm:pt>
    <dgm:pt modelId="{1200F078-30F2-4818-B8B2-88CD948A41D4}" type="sibTrans" cxnId="{6E325B14-5A69-4570-9E81-0A0F3552FC81}">
      <dgm:prSet/>
      <dgm:spPr/>
      <dgm:t>
        <a:bodyPr/>
        <a:lstStyle/>
        <a:p>
          <a:endParaRPr lang="en-US"/>
        </a:p>
      </dgm:t>
    </dgm:pt>
    <dgm:pt modelId="{5013B29A-160C-4588-8F45-725ACE21FBF6}">
      <dgm:prSet/>
      <dgm:spPr/>
      <dgm:t>
        <a:bodyPr/>
        <a:lstStyle/>
        <a:p>
          <a:r>
            <a:rPr lang="en-US"/>
            <a:t>Source: </a:t>
          </a:r>
          <a:r>
            <a:rPr lang="en-US">
              <a:hlinkClick xmlns:r="http://schemas.openxmlformats.org/officeDocument/2006/relationships" r:id="rId1"/>
            </a:rPr>
            <a:t>Opioid Environment Policy Scan (OEPS) Data Warehouse</a:t>
          </a:r>
          <a:endParaRPr lang="en-US"/>
        </a:p>
      </dgm:t>
    </dgm:pt>
    <dgm:pt modelId="{CF132F57-D43B-4C54-B798-43E382490715}" type="parTrans" cxnId="{9E920A68-978A-40DA-992F-E1ED0630F7DD}">
      <dgm:prSet/>
      <dgm:spPr/>
      <dgm:t>
        <a:bodyPr/>
        <a:lstStyle/>
        <a:p>
          <a:endParaRPr lang="en-US"/>
        </a:p>
      </dgm:t>
    </dgm:pt>
    <dgm:pt modelId="{13335552-1C69-4210-B671-A92D2EF8DF86}" type="sibTrans" cxnId="{9E920A68-978A-40DA-992F-E1ED0630F7DD}">
      <dgm:prSet/>
      <dgm:spPr/>
      <dgm:t>
        <a:bodyPr/>
        <a:lstStyle/>
        <a:p>
          <a:endParaRPr lang="en-US"/>
        </a:p>
      </dgm:t>
    </dgm:pt>
    <dgm:pt modelId="{61DDF123-E126-4620-9A88-DCE1832E65A7}">
      <dgm:prSet/>
      <dgm:spPr/>
      <dgm:t>
        <a:bodyPr/>
        <a:lstStyle/>
        <a:p>
          <a:r>
            <a:rPr lang="en-US"/>
            <a:t>Health04_C</a:t>
          </a:r>
        </a:p>
      </dgm:t>
    </dgm:pt>
    <dgm:pt modelId="{FE2276B8-9ECE-470B-BA0C-AB4B38B31A57}" type="parTrans" cxnId="{2262F01F-871D-4A28-8356-5C1AB1CE15D5}">
      <dgm:prSet/>
      <dgm:spPr/>
      <dgm:t>
        <a:bodyPr/>
        <a:lstStyle/>
        <a:p>
          <a:endParaRPr lang="en-US"/>
        </a:p>
      </dgm:t>
    </dgm:pt>
    <dgm:pt modelId="{C782D212-C280-4E6B-924D-1A7A3D2BD5EC}" type="sibTrans" cxnId="{2262F01F-871D-4A28-8356-5C1AB1CE15D5}">
      <dgm:prSet/>
      <dgm:spPr/>
      <dgm:t>
        <a:bodyPr/>
        <a:lstStyle/>
        <a:p>
          <a:endParaRPr lang="en-US"/>
        </a:p>
      </dgm:t>
    </dgm:pt>
    <dgm:pt modelId="{10801DAD-B3B8-4C33-9E37-A6CA5D266FE4}">
      <dgm:prSet/>
      <dgm:spPr/>
      <dgm:t>
        <a:bodyPr/>
        <a:lstStyle/>
        <a:p>
          <a:r>
            <a:rPr lang="en-US"/>
            <a:t>Health04_S</a:t>
          </a:r>
        </a:p>
      </dgm:t>
    </dgm:pt>
    <dgm:pt modelId="{A3ABD715-72B0-43F3-9761-90098888E396}" type="parTrans" cxnId="{EB64E8EB-ECD4-4A0D-A90C-1DF4ABDC877E}">
      <dgm:prSet/>
      <dgm:spPr/>
      <dgm:t>
        <a:bodyPr/>
        <a:lstStyle/>
        <a:p>
          <a:endParaRPr lang="en-US"/>
        </a:p>
      </dgm:t>
    </dgm:pt>
    <dgm:pt modelId="{804D52A4-16F0-4F05-9BEE-419CCE4201E7}" type="sibTrans" cxnId="{EB64E8EB-ECD4-4A0D-A90C-1DF4ABDC877E}">
      <dgm:prSet/>
      <dgm:spPr/>
      <dgm:t>
        <a:bodyPr/>
        <a:lstStyle/>
        <a:p>
          <a:endParaRPr lang="en-US"/>
        </a:p>
      </dgm:t>
    </dgm:pt>
    <dgm:pt modelId="{5CDC19F6-8663-4519-9013-28436112D8AB}">
      <dgm:prSet/>
      <dgm:spPr/>
      <dgm:t>
        <a:bodyPr/>
        <a:lstStyle/>
        <a:p>
          <a:r>
            <a:rPr lang="en-US"/>
            <a:t>Add names of files everyone is using (Gender, Age, Prescription Rate)</a:t>
          </a:r>
        </a:p>
      </dgm:t>
    </dgm:pt>
    <dgm:pt modelId="{CDD03555-03CE-4AD7-9D84-D6182A7C091E}" type="parTrans" cxnId="{14508EF6-86E5-473A-8A12-5B323F377C1C}">
      <dgm:prSet/>
      <dgm:spPr/>
      <dgm:t>
        <a:bodyPr/>
        <a:lstStyle/>
        <a:p>
          <a:endParaRPr lang="en-US"/>
        </a:p>
      </dgm:t>
    </dgm:pt>
    <dgm:pt modelId="{C8D2F5D0-7881-4422-A3AA-FFBBC150D6B8}" type="sibTrans" cxnId="{14508EF6-86E5-473A-8A12-5B323F377C1C}">
      <dgm:prSet/>
      <dgm:spPr/>
      <dgm:t>
        <a:bodyPr/>
        <a:lstStyle/>
        <a:p>
          <a:endParaRPr lang="en-US"/>
        </a:p>
      </dgm:t>
    </dgm:pt>
    <dgm:pt modelId="{F16FA39D-3A3B-4D09-96FB-0B5B97CF390A}">
      <dgm:prSet/>
      <dgm:spPr/>
      <dgm:t>
        <a:bodyPr/>
        <a:lstStyle/>
        <a:p>
          <a:r>
            <a:rPr lang="en-US"/>
            <a:t>2. Google search: “substance abuse treatment services survey”</a:t>
          </a:r>
        </a:p>
      </dgm:t>
    </dgm:pt>
    <dgm:pt modelId="{61FDD019-D0E4-4CBB-8CB1-1972F49A4DBA}" type="parTrans" cxnId="{FA22431D-48EF-4C74-B72E-6CE95DE144DE}">
      <dgm:prSet/>
      <dgm:spPr/>
      <dgm:t>
        <a:bodyPr/>
        <a:lstStyle/>
        <a:p>
          <a:endParaRPr lang="en-US"/>
        </a:p>
      </dgm:t>
    </dgm:pt>
    <dgm:pt modelId="{2D16A12A-2360-467E-85CF-010B8724844D}" type="sibTrans" cxnId="{FA22431D-48EF-4C74-B72E-6CE95DE144DE}">
      <dgm:prSet/>
      <dgm:spPr/>
      <dgm:t>
        <a:bodyPr/>
        <a:lstStyle/>
        <a:p>
          <a:endParaRPr lang="en-US"/>
        </a:p>
      </dgm:t>
    </dgm:pt>
    <dgm:pt modelId="{C51C0D5F-4699-472E-A546-90C4B6B3F586}">
      <dgm:prSet/>
      <dgm:spPr/>
      <dgm:t>
        <a:bodyPr/>
        <a:lstStyle/>
        <a:p>
          <a:r>
            <a:rPr lang="en-US"/>
            <a:t>Source: </a:t>
          </a:r>
          <a:r>
            <a:rPr lang="en-US">
              <a:hlinkClick xmlns:r="http://schemas.openxmlformats.org/officeDocument/2006/relationships" r:id="rId2"/>
            </a:rPr>
            <a:t>National Survey of Substance Abuse Treatment Services (N-SSATS) </a:t>
          </a:r>
          <a:endParaRPr lang="en-US"/>
        </a:p>
      </dgm:t>
    </dgm:pt>
    <dgm:pt modelId="{A8F706A4-DCB2-4BE0-B743-99EC14415968}" type="parTrans" cxnId="{FC672BDF-56B3-43E6-9608-27471A382ED6}">
      <dgm:prSet/>
      <dgm:spPr/>
      <dgm:t>
        <a:bodyPr/>
        <a:lstStyle/>
        <a:p>
          <a:endParaRPr lang="en-US"/>
        </a:p>
      </dgm:t>
    </dgm:pt>
    <dgm:pt modelId="{9FE33597-AC57-4B3C-8AA4-96ADA46649C5}" type="sibTrans" cxnId="{FC672BDF-56B3-43E6-9608-27471A382ED6}">
      <dgm:prSet/>
      <dgm:spPr/>
      <dgm:t>
        <a:bodyPr/>
        <a:lstStyle/>
        <a:p>
          <a:endParaRPr lang="en-US"/>
        </a:p>
      </dgm:t>
    </dgm:pt>
    <dgm:pt modelId="{F80F2624-C398-4C69-B6F9-0C9C3C5CB853}">
      <dgm:prSet/>
      <dgm:spPr/>
      <dgm:t>
        <a:bodyPr/>
        <a:lstStyle/>
        <a:p>
          <a:r>
            <a:rPr lang="en-US"/>
            <a:t>NSSATS_PUF_2020</a:t>
          </a:r>
        </a:p>
      </dgm:t>
    </dgm:pt>
    <dgm:pt modelId="{16474EB8-384D-46AF-A820-EACA965FFF07}" type="parTrans" cxnId="{7D459EC2-E7DA-46A0-8DBD-6667C01B8CBB}">
      <dgm:prSet/>
      <dgm:spPr/>
      <dgm:t>
        <a:bodyPr/>
        <a:lstStyle/>
        <a:p>
          <a:endParaRPr lang="en-US"/>
        </a:p>
      </dgm:t>
    </dgm:pt>
    <dgm:pt modelId="{69F4A004-8B30-41DA-AA3F-E229D4E1B3A0}" type="sibTrans" cxnId="{7D459EC2-E7DA-46A0-8DBD-6667C01B8CBB}">
      <dgm:prSet/>
      <dgm:spPr/>
      <dgm:t>
        <a:bodyPr/>
        <a:lstStyle/>
        <a:p>
          <a:endParaRPr lang="en-US"/>
        </a:p>
      </dgm:t>
    </dgm:pt>
    <dgm:pt modelId="{92A9BA77-EE52-4D89-959B-5EDB55F063E2}">
      <dgm:prSet/>
      <dgm:spPr/>
      <dgm:t>
        <a:bodyPr/>
        <a:lstStyle/>
        <a:p>
          <a:r>
            <a:rPr lang="en-US"/>
            <a:t>N-SSATS-2020 Codebook</a:t>
          </a:r>
        </a:p>
      </dgm:t>
    </dgm:pt>
    <dgm:pt modelId="{08B2DED4-D714-473E-BDFE-4CDB2770D6D0}" type="parTrans" cxnId="{AC99D519-881B-4E3F-BDD9-10DBA21906D6}">
      <dgm:prSet/>
      <dgm:spPr/>
      <dgm:t>
        <a:bodyPr/>
        <a:lstStyle/>
        <a:p>
          <a:endParaRPr lang="en-US"/>
        </a:p>
      </dgm:t>
    </dgm:pt>
    <dgm:pt modelId="{FDB47FDB-AAB3-4F53-A4AC-E4B1D6BF24C1}" type="sibTrans" cxnId="{AC99D519-881B-4E3F-BDD9-10DBA21906D6}">
      <dgm:prSet/>
      <dgm:spPr/>
      <dgm:t>
        <a:bodyPr/>
        <a:lstStyle/>
        <a:p>
          <a:endParaRPr lang="en-US"/>
        </a:p>
      </dgm:t>
    </dgm:pt>
    <dgm:pt modelId="{74A45F04-E9CF-40A9-B0D0-5CBA752D8951}" type="pres">
      <dgm:prSet presAssocID="{0A6AC234-AB58-45E0-B16F-E7E0479E0706}" presName="linear" presStyleCnt="0">
        <dgm:presLayoutVars>
          <dgm:animLvl val="lvl"/>
          <dgm:resizeHandles val="exact"/>
        </dgm:presLayoutVars>
      </dgm:prSet>
      <dgm:spPr/>
    </dgm:pt>
    <dgm:pt modelId="{9124E10E-1459-473D-A558-665A31C68124}" type="pres">
      <dgm:prSet presAssocID="{3B1FBD2C-5CB8-4153-8139-D483749A36F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1FDB5CB-AE5D-43F8-9775-FDE4A12C1FFB}" type="pres">
      <dgm:prSet presAssocID="{308E284E-ED0E-4AC7-B00B-C00B8CB3B17C}" presName="spacer" presStyleCnt="0"/>
      <dgm:spPr/>
    </dgm:pt>
    <dgm:pt modelId="{12F7F0F9-59BF-4C01-9A69-8024BEFBDACD}" type="pres">
      <dgm:prSet presAssocID="{DD1FCE9B-CAE2-48DA-94D6-FEFF384E108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522B684-8A6A-40F3-94A0-F7105D47BC4A}" type="pres">
      <dgm:prSet presAssocID="{1200F078-30F2-4818-B8B2-88CD948A41D4}" presName="spacer" presStyleCnt="0"/>
      <dgm:spPr/>
    </dgm:pt>
    <dgm:pt modelId="{D5BE640C-9EE7-4FF9-9422-F12594574914}" type="pres">
      <dgm:prSet presAssocID="{5013B29A-160C-4588-8F45-725ACE21FB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526B0E8-8EFF-4578-8B88-CB5411643001}" type="pres">
      <dgm:prSet presAssocID="{5013B29A-160C-4588-8F45-725ACE21FBF6}" presName="childText" presStyleLbl="revTx" presStyleIdx="0" presStyleCnt="2">
        <dgm:presLayoutVars>
          <dgm:bulletEnabled val="1"/>
        </dgm:presLayoutVars>
      </dgm:prSet>
      <dgm:spPr/>
    </dgm:pt>
    <dgm:pt modelId="{5E9F189D-4D02-4460-A230-EB5C548A2EA9}" type="pres">
      <dgm:prSet presAssocID="{F16FA39D-3A3B-4D09-96FB-0B5B97CF390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151C1F6-679E-416C-94A9-B84C5010836D}" type="pres">
      <dgm:prSet presAssocID="{2D16A12A-2360-467E-85CF-010B8724844D}" presName="spacer" presStyleCnt="0"/>
      <dgm:spPr/>
    </dgm:pt>
    <dgm:pt modelId="{23CA06EC-82D0-4666-8BE8-7C80F7469A0D}" type="pres">
      <dgm:prSet presAssocID="{C51C0D5F-4699-472E-A546-90C4B6B3F58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6196E8C-4E48-41FD-ACD7-9CDBA2DF138B}" type="pres">
      <dgm:prSet presAssocID="{C51C0D5F-4699-472E-A546-90C4B6B3F58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E325B14-5A69-4570-9E81-0A0F3552FC81}" srcId="{0A6AC234-AB58-45E0-B16F-E7E0479E0706}" destId="{DD1FCE9B-CAE2-48DA-94D6-FEFF384E1082}" srcOrd="1" destOrd="0" parTransId="{3B2D656C-2109-4B49-B219-25F6A7F2CDF2}" sibTransId="{1200F078-30F2-4818-B8B2-88CD948A41D4}"/>
    <dgm:cxn modelId="{038AEA14-928E-4257-AB29-730F62D5E11E}" type="presOf" srcId="{61DDF123-E126-4620-9A88-DCE1832E65A7}" destId="{1526B0E8-8EFF-4578-8B88-CB5411643001}" srcOrd="0" destOrd="0" presId="urn:microsoft.com/office/officeart/2005/8/layout/vList2"/>
    <dgm:cxn modelId="{AC99D519-881B-4E3F-BDD9-10DBA21906D6}" srcId="{C51C0D5F-4699-472E-A546-90C4B6B3F586}" destId="{92A9BA77-EE52-4D89-959B-5EDB55F063E2}" srcOrd="1" destOrd="0" parTransId="{08B2DED4-D714-473E-BDFE-4CDB2770D6D0}" sibTransId="{FDB47FDB-AAB3-4F53-A4AC-E4B1D6BF24C1}"/>
    <dgm:cxn modelId="{D6F8431A-48E2-45A9-908F-D65237DD993E}" type="presOf" srcId="{10801DAD-B3B8-4C33-9E37-A6CA5D266FE4}" destId="{1526B0E8-8EFF-4578-8B88-CB5411643001}" srcOrd="0" destOrd="1" presId="urn:microsoft.com/office/officeart/2005/8/layout/vList2"/>
    <dgm:cxn modelId="{FA22431D-48EF-4C74-B72E-6CE95DE144DE}" srcId="{0A6AC234-AB58-45E0-B16F-E7E0479E0706}" destId="{F16FA39D-3A3B-4D09-96FB-0B5B97CF390A}" srcOrd="3" destOrd="0" parTransId="{61FDD019-D0E4-4CBB-8CB1-1972F49A4DBA}" sibTransId="{2D16A12A-2360-467E-85CF-010B8724844D}"/>
    <dgm:cxn modelId="{2262F01F-871D-4A28-8356-5C1AB1CE15D5}" srcId="{5013B29A-160C-4588-8F45-725ACE21FBF6}" destId="{61DDF123-E126-4620-9A88-DCE1832E65A7}" srcOrd="0" destOrd="0" parTransId="{FE2276B8-9ECE-470B-BA0C-AB4B38B31A57}" sibTransId="{C782D212-C280-4E6B-924D-1A7A3D2BD5EC}"/>
    <dgm:cxn modelId="{8887D92C-43FC-4DC2-9FFA-B2B1BA637BE2}" type="presOf" srcId="{F80F2624-C398-4C69-B6F9-0C9C3C5CB853}" destId="{16196E8C-4E48-41FD-ACD7-9CDBA2DF138B}" srcOrd="0" destOrd="0" presId="urn:microsoft.com/office/officeart/2005/8/layout/vList2"/>
    <dgm:cxn modelId="{27033F2F-8809-404D-A351-26B73BA53904}" type="presOf" srcId="{5CDC19F6-8663-4519-9013-28436112D8AB}" destId="{1526B0E8-8EFF-4578-8B88-CB5411643001}" srcOrd="0" destOrd="2" presId="urn:microsoft.com/office/officeart/2005/8/layout/vList2"/>
    <dgm:cxn modelId="{38E8E043-121D-4B9B-91C2-A282AC0F1EF4}" type="presOf" srcId="{C51C0D5F-4699-472E-A546-90C4B6B3F586}" destId="{23CA06EC-82D0-4666-8BE8-7C80F7469A0D}" srcOrd="0" destOrd="0" presId="urn:microsoft.com/office/officeart/2005/8/layout/vList2"/>
    <dgm:cxn modelId="{9E920A68-978A-40DA-992F-E1ED0630F7DD}" srcId="{0A6AC234-AB58-45E0-B16F-E7E0479E0706}" destId="{5013B29A-160C-4588-8F45-725ACE21FBF6}" srcOrd="2" destOrd="0" parTransId="{CF132F57-D43B-4C54-B798-43E382490715}" sibTransId="{13335552-1C69-4210-B671-A92D2EF8DF86}"/>
    <dgm:cxn modelId="{507CAE94-CB01-4F8A-9071-DF734B3FF811}" type="presOf" srcId="{DD1FCE9B-CAE2-48DA-94D6-FEFF384E1082}" destId="{12F7F0F9-59BF-4C01-9A69-8024BEFBDACD}" srcOrd="0" destOrd="0" presId="urn:microsoft.com/office/officeart/2005/8/layout/vList2"/>
    <dgm:cxn modelId="{BD996C9E-F979-4BF9-9314-32AEE49D15C2}" type="presOf" srcId="{0A6AC234-AB58-45E0-B16F-E7E0479E0706}" destId="{74A45F04-E9CF-40A9-B0D0-5CBA752D8951}" srcOrd="0" destOrd="0" presId="urn:microsoft.com/office/officeart/2005/8/layout/vList2"/>
    <dgm:cxn modelId="{F60A2D9F-4B10-4DAD-BF87-08F59D16E2F1}" type="presOf" srcId="{F16FA39D-3A3B-4D09-96FB-0B5B97CF390A}" destId="{5E9F189D-4D02-4460-A230-EB5C548A2EA9}" srcOrd="0" destOrd="0" presId="urn:microsoft.com/office/officeart/2005/8/layout/vList2"/>
    <dgm:cxn modelId="{8FAD8CBD-F76D-461B-960C-6EBE9AB1E733}" srcId="{0A6AC234-AB58-45E0-B16F-E7E0479E0706}" destId="{3B1FBD2C-5CB8-4153-8139-D483749A36FD}" srcOrd="0" destOrd="0" parTransId="{CA2548A2-8ACB-4A7F-8A79-78C5B3E5328D}" sibTransId="{308E284E-ED0E-4AC7-B00B-C00B8CB3B17C}"/>
    <dgm:cxn modelId="{7D459EC2-E7DA-46A0-8DBD-6667C01B8CBB}" srcId="{C51C0D5F-4699-472E-A546-90C4B6B3F586}" destId="{F80F2624-C398-4C69-B6F9-0C9C3C5CB853}" srcOrd="0" destOrd="0" parTransId="{16474EB8-384D-46AF-A820-EACA965FFF07}" sibTransId="{69F4A004-8B30-41DA-AA3F-E229D4E1B3A0}"/>
    <dgm:cxn modelId="{94DCFCC7-9D5A-4376-9C98-E1A403049269}" type="presOf" srcId="{92A9BA77-EE52-4D89-959B-5EDB55F063E2}" destId="{16196E8C-4E48-41FD-ACD7-9CDBA2DF138B}" srcOrd="0" destOrd="1" presId="urn:microsoft.com/office/officeart/2005/8/layout/vList2"/>
    <dgm:cxn modelId="{FC672BDF-56B3-43E6-9608-27471A382ED6}" srcId="{0A6AC234-AB58-45E0-B16F-E7E0479E0706}" destId="{C51C0D5F-4699-472E-A546-90C4B6B3F586}" srcOrd="4" destOrd="0" parTransId="{A8F706A4-DCB2-4BE0-B743-99EC14415968}" sibTransId="{9FE33597-AC57-4B3C-8AA4-96ADA46649C5}"/>
    <dgm:cxn modelId="{44B2BCDF-185F-4789-9D39-91479C04CA9D}" type="presOf" srcId="{3B1FBD2C-5CB8-4153-8139-D483749A36FD}" destId="{9124E10E-1459-473D-A558-665A31C68124}" srcOrd="0" destOrd="0" presId="urn:microsoft.com/office/officeart/2005/8/layout/vList2"/>
    <dgm:cxn modelId="{EB64E8EB-ECD4-4A0D-A90C-1DF4ABDC877E}" srcId="{5013B29A-160C-4588-8F45-725ACE21FBF6}" destId="{10801DAD-B3B8-4C33-9E37-A6CA5D266FE4}" srcOrd="1" destOrd="0" parTransId="{A3ABD715-72B0-43F3-9761-90098888E396}" sibTransId="{804D52A4-16F0-4F05-9BEE-419CCE4201E7}"/>
    <dgm:cxn modelId="{14508EF6-86E5-473A-8A12-5B323F377C1C}" srcId="{5013B29A-160C-4588-8F45-725ACE21FBF6}" destId="{5CDC19F6-8663-4519-9013-28436112D8AB}" srcOrd="2" destOrd="0" parTransId="{CDD03555-03CE-4AD7-9D84-D6182A7C091E}" sibTransId="{C8D2F5D0-7881-4422-A3AA-FFBBC150D6B8}"/>
    <dgm:cxn modelId="{45016DF8-8DA3-4069-8E0E-9D1DC1AECFCE}" type="presOf" srcId="{5013B29A-160C-4588-8F45-725ACE21FBF6}" destId="{D5BE640C-9EE7-4FF9-9422-F12594574914}" srcOrd="0" destOrd="0" presId="urn:microsoft.com/office/officeart/2005/8/layout/vList2"/>
    <dgm:cxn modelId="{7317DBAE-EC43-4709-B58C-37D9305D4F83}" type="presParOf" srcId="{74A45F04-E9CF-40A9-B0D0-5CBA752D8951}" destId="{9124E10E-1459-473D-A558-665A31C68124}" srcOrd="0" destOrd="0" presId="urn:microsoft.com/office/officeart/2005/8/layout/vList2"/>
    <dgm:cxn modelId="{64D8EFF1-9FE8-43E7-B44D-9DB149D23083}" type="presParOf" srcId="{74A45F04-E9CF-40A9-B0D0-5CBA752D8951}" destId="{C1FDB5CB-AE5D-43F8-9775-FDE4A12C1FFB}" srcOrd="1" destOrd="0" presId="urn:microsoft.com/office/officeart/2005/8/layout/vList2"/>
    <dgm:cxn modelId="{2F3B27D0-3208-4FA8-A156-6A3BB8DFCBC6}" type="presParOf" srcId="{74A45F04-E9CF-40A9-B0D0-5CBA752D8951}" destId="{12F7F0F9-59BF-4C01-9A69-8024BEFBDACD}" srcOrd="2" destOrd="0" presId="urn:microsoft.com/office/officeart/2005/8/layout/vList2"/>
    <dgm:cxn modelId="{515D3C27-31A8-4C4A-85A4-C8833BFE59FF}" type="presParOf" srcId="{74A45F04-E9CF-40A9-B0D0-5CBA752D8951}" destId="{5522B684-8A6A-40F3-94A0-F7105D47BC4A}" srcOrd="3" destOrd="0" presId="urn:microsoft.com/office/officeart/2005/8/layout/vList2"/>
    <dgm:cxn modelId="{45A17159-2294-4BC9-AB7D-C913599A1184}" type="presParOf" srcId="{74A45F04-E9CF-40A9-B0D0-5CBA752D8951}" destId="{D5BE640C-9EE7-4FF9-9422-F12594574914}" srcOrd="4" destOrd="0" presId="urn:microsoft.com/office/officeart/2005/8/layout/vList2"/>
    <dgm:cxn modelId="{4CB2F3C3-541B-4DE6-90DB-302EC4259704}" type="presParOf" srcId="{74A45F04-E9CF-40A9-B0D0-5CBA752D8951}" destId="{1526B0E8-8EFF-4578-8B88-CB5411643001}" srcOrd="5" destOrd="0" presId="urn:microsoft.com/office/officeart/2005/8/layout/vList2"/>
    <dgm:cxn modelId="{472DD601-7B44-4A5C-94F4-B0B03A54EBB5}" type="presParOf" srcId="{74A45F04-E9CF-40A9-B0D0-5CBA752D8951}" destId="{5E9F189D-4D02-4460-A230-EB5C548A2EA9}" srcOrd="6" destOrd="0" presId="urn:microsoft.com/office/officeart/2005/8/layout/vList2"/>
    <dgm:cxn modelId="{94BBE22F-5260-47C5-B7B4-C4E430C901CF}" type="presParOf" srcId="{74A45F04-E9CF-40A9-B0D0-5CBA752D8951}" destId="{B151C1F6-679E-416C-94A9-B84C5010836D}" srcOrd="7" destOrd="0" presId="urn:microsoft.com/office/officeart/2005/8/layout/vList2"/>
    <dgm:cxn modelId="{26CBDB21-2DE3-4CBC-AA9A-6CC76D82D132}" type="presParOf" srcId="{74A45F04-E9CF-40A9-B0D0-5CBA752D8951}" destId="{23CA06EC-82D0-4666-8BE8-7C80F7469A0D}" srcOrd="8" destOrd="0" presId="urn:microsoft.com/office/officeart/2005/8/layout/vList2"/>
    <dgm:cxn modelId="{3D71BC63-3B28-4998-9FB5-419F93FEEB3D}" type="presParOf" srcId="{74A45F04-E9CF-40A9-B0D0-5CBA752D8951}" destId="{16196E8C-4E48-41FD-ACD7-9CDBA2DF138B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B4233-6B1F-44D4-8B91-344CCAFA6625}">
      <dsp:nvSpPr>
        <dsp:cNvPr id="0" name=""/>
        <dsp:cNvSpPr/>
      </dsp:nvSpPr>
      <dsp:spPr>
        <a:xfrm>
          <a:off x="0" y="4955"/>
          <a:ext cx="7559504" cy="14718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What did we find interesting and what motivated us to answer them?</a:t>
          </a:r>
        </a:p>
      </dsp:txBody>
      <dsp:txXfrm>
        <a:off x="71850" y="76805"/>
        <a:ext cx="7415804" cy="1328160"/>
      </dsp:txXfrm>
    </dsp:sp>
    <dsp:sp modelId="{ED84673F-5959-470A-9627-169D1FC810C1}">
      <dsp:nvSpPr>
        <dsp:cNvPr id="0" name=""/>
        <dsp:cNvSpPr/>
      </dsp:nvSpPr>
      <dsp:spPr>
        <a:xfrm>
          <a:off x="0" y="1476816"/>
          <a:ext cx="7559504" cy="1991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Opioid Mortality Rate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Opioid Prescription Rate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Substance Abuse Treatment Services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Age &amp; Gender</a:t>
          </a:r>
        </a:p>
      </dsp:txBody>
      <dsp:txXfrm>
        <a:off x="0" y="1476816"/>
        <a:ext cx="7559504" cy="1991340"/>
      </dsp:txXfrm>
    </dsp:sp>
    <dsp:sp modelId="{6E18D06E-9D02-4E1A-9330-0226C5636E7E}">
      <dsp:nvSpPr>
        <dsp:cNvPr id="0" name=""/>
        <dsp:cNvSpPr/>
      </dsp:nvSpPr>
      <dsp:spPr>
        <a:xfrm>
          <a:off x="0" y="3468156"/>
          <a:ext cx="7559504" cy="14718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Motivation:</a:t>
          </a:r>
        </a:p>
      </dsp:txBody>
      <dsp:txXfrm>
        <a:off x="71850" y="3540006"/>
        <a:ext cx="7415804" cy="1328160"/>
      </dsp:txXfrm>
    </dsp:sp>
    <dsp:sp modelId="{48EF5483-F2EB-4697-B15A-69168AF770EE}">
      <dsp:nvSpPr>
        <dsp:cNvPr id="0" name=""/>
        <dsp:cNvSpPr/>
      </dsp:nvSpPr>
      <dsp:spPr>
        <a:xfrm>
          <a:off x="0" y="4940016"/>
          <a:ext cx="7559504" cy="134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To help inform policy-making, distribution and access to treatment and early intervention resources</a:t>
          </a:r>
        </a:p>
      </dsp:txBody>
      <dsp:txXfrm>
        <a:off x="0" y="4940016"/>
        <a:ext cx="7559504" cy="13403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4E10E-1459-473D-A558-665A31C68124}">
      <dsp:nvSpPr>
        <dsp:cNvPr id="0" name=""/>
        <dsp:cNvSpPr/>
      </dsp:nvSpPr>
      <dsp:spPr>
        <a:xfrm>
          <a:off x="0" y="122699"/>
          <a:ext cx="7559504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Where and how did we find the data we used?</a:t>
          </a:r>
        </a:p>
      </dsp:txBody>
      <dsp:txXfrm>
        <a:off x="42663" y="165362"/>
        <a:ext cx="7474178" cy="788627"/>
      </dsp:txXfrm>
    </dsp:sp>
    <dsp:sp modelId="{12F7F0F9-59BF-4C01-9A69-8024BEFBDACD}">
      <dsp:nvSpPr>
        <dsp:cNvPr id="0" name=""/>
        <dsp:cNvSpPr/>
      </dsp:nvSpPr>
      <dsp:spPr>
        <a:xfrm>
          <a:off x="0" y="1060013"/>
          <a:ext cx="7559504" cy="873953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GitHub search: “opioid epidemic data analysis”</a:t>
          </a:r>
        </a:p>
      </dsp:txBody>
      <dsp:txXfrm>
        <a:off x="42663" y="1102676"/>
        <a:ext cx="7474178" cy="788627"/>
      </dsp:txXfrm>
    </dsp:sp>
    <dsp:sp modelId="{D5BE640C-9EE7-4FF9-9422-F12594574914}">
      <dsp:nvSpPr>
        <dsp:cNvPr id="0" name=""/>
        <dsp:cNvSpPr/>
      </dsp:nvSpPr>
      <dsp:spPr>
        <a:xfrm>
          <a:off x="0" y="1997326"/>
          <a:ext cx="7559504" cy="873953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Source: </a:t>
          </a:r>
          <a:r>
            <a:rPr lang="en-US" sz="2200" kern="1200">
              <a:hlinkClick xmlns:r="http://schemas.openxmlformats.org/officeDocument/2006/relationships" r:id="rId1"/>
            </a:rPr>
            <a:t>Opioid Environment Policy Scan (OEPS) Data Warehouse</a:t>
          </a:r>
          <a:endParaRPr lang="en-US" sz="2200" kern="1200"/>
        </a:p>
      </dsp:txBody>
      <dsp:txXfrm>
        <a:off x="42663" y="2039989"/>
        <a:ext cx="7474178" cy="788627"/>
      </dsp:txXfrm>
    </dsp:sp>
    <dsp:sp modelId="{1526B0E8-8EFF-4578-8B88-CB5411643001}">
      <dsp:nvSpPr>
        <dsp:cNvPr id="0" name=""/>
        <dsp:cNvSpPr/>
      </dsp:nvSpPr>
      <dsp:spPr>
        <a:xfrm>
          <a:off x="0" y="2871280"/>
          <a:ext cx="7559504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Health04_C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Health04_S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Add names of files everyone is using (Gender, Age, Prescription Rate)</a:t>
          </a:r>
        </a:p>
      </dsp:txBody>
      <dsp:txXfrm>
        <a:off x="0" y="2871280"/>
        <a:ext cx="7559504" cy="888030"/>
      </dsp:txXfrm>
    </dsp:sp>
    <dsp:sp modelId="{5E9F189D-4D02-4460-A230-EB5C548A2EA9}">
      <dsp:nvSpPr>
        <dsp:cNvPr id="0" name=""/>
        <dsp:cNvSpPr/>
      </dsp:nvSpPr>
      <dsp:spPr>
        <a:xfrm>
          <a:off x="0" y="3759310"/>
          <a:ext cx="7559504" cy="873953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Google search: “substance abuse treatment services survey”</a:t>
          </a:r>
        </a:p>
      </dsp:txBody>
      <dsp:txXfrm>
        <a:off x="42663" y="3801973"/>
        <a:ext cx="7474178" cy="788627"/>
      </dsp:txXfrm>
    </dsp:sp>
    <dsp:sp modelId="{23CA06EC-82D0-4666-8BE8-7C80F7469A0D}">
      <dsp:nvSpPr>
        <dsp:cNvPr id="0" name=""/>
        <dsp:cNvSpPr/>
      </dsp:nvSpPr>
      <dsp:spPr>
        <a:xfrm>
          <a:off x="0" y="4696623"/>
          <a:ext cx="7559504" cy="87395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Source: </a:t>
          </a:r>
          <a:r>
            <a:rPr lang="en-US" sz="2200" kern="1200">
              <a:hlinkClick xmlns:r="http://schemas.openxmlformats.org/officeDocument/2006/relationships" r:id="rId2"/>
            </a:rPr>
            <a:t>National Survey of Substance Abuse Treatment Services (N-SSATS) </a:t>
          </a:r>
          <a:endParaRPr lang="en-US" sz="2200" kern="1200"/>
        </a:p>
      </dsp:txBody>
      <dsp:txXfrm>
        <a:off x="42663" y="4739286"/>
        <a:ext cx="7474178" cy="788627"/>
      </dsp:txXfrm>
    </dsp:sp>
    <dsp:sp modelId="{16196E8C-4E48-41FD-ACD7-9CDBA2DF138B}">
      <dsp:nvSpPr>
        <dsp:cNvPr id="0" name=""/>
        <dsp:cNvSpPr/>
      </dsp:nvSpPr>
      <dsp:spPr>
        <a:xfrm>
          <a:off x="0" y="5570577"/>
          <a:ext cx="7559504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NSSATS_PUF_2020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N-SSATS-2020 Codebook</a:t>
          </a:r>
        </a:p>
      </dsp:txBody>
      <dsp:txXfrm>
        <a:off x="0" y="5570577"/>
        <a:ext cx="7559504" cy="592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B11B-1A66-4F62-C86E-6E5535C9B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DCD5E-32CA-5474-2A8A-2F9ADF267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34C23-E9AC-F3ED-DEF4-E424DC15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CE39-4B5A-4519-B53F-07A3E3EF165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2FE3C-8450-AFA5-16FF-5EA47276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61037-FFCE-E984-5965-71881E67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D12-D00E-4D71-A94F-9BAEF3D5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8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6DCC-61EC-700A-A8FD-96838859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03881-44B4-A79D-BA2D-CE56A76F2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37489-DF15-D730-458A-0C9C1F27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CE39-4B5A-4519-B53F-07A3E3EF165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CECD1-C81C-C285-54D6-F2851FBB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5108A-1AB4-9064-1BA7-1873A161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D12-D00E-4D71-A94F-9BAEF3D5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8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B5602-D33F-8F15-7502-2A5F6679A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3F6CD-E5D9-92D0-B8CC-CF8CD4046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1CE89-0F99-AD19-6B3D-B5D5DF18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CE39-4B5A-4519-B53F-07A3E3EF165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65C7-B062-0CE2-04D4-D4110815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8567E-F635-9567-588C-7054CAF9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D12-D00E-4D71-A94F-9BAEF3D5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5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EAC4-3FA7-3147-9FDC-17AA3B96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6FD9-EAB8-266A-E085-875F7F8D5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F5B1D-D6C6-9485-7997-4B0C8BB9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CE39-4B5A-4519-B53F-07A3E3EF165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F9243-90B3-A842-5DB1-1A461144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ADB8-3BF6-B284-9B5B-7DA90CD6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D12-D00E-4D71-A94F-9BAEF3D5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3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829F-7E1C-505A-7A1A-64227795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AF0E0-C52B-03F4-23DC-25C36C3E4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46F32-8CCE-A045-019A-6BDD1EA3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CE39-4B5A-4519-B53F-07A3E3EF165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DA5B-CD2C-0973-0507-61A825E9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210A0-DF1E-5F28-F7C4-B0DF4D91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D12-D00E-4D71-A94F-9BAEF3D5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40E7-9EDD-3AE0-9567-B1CB171A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BC50-041A-438F-DB90-3042248F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DD2C2-BB79-3FC8-0F53-57F991403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592D0-61BE-D5C0-840B-722E997A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CE39-4B5A-4519-B53F-07A3E3EF165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14767-FAD1-82FB-6246-D1F5AA43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C7379-0284-556A-DC03-2C793FCF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D12-D00E-4D71-A94F-9BAEF3D5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4B8D-F57C-2461-023B-2BAFCDEE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91F7C-A2AF-C8BA-7DF7-E3EE3201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466BE-A8B6-5687-CD08-EA90D0E2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12797-B8DA-40EB-F639-183EA8F23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EE2B2-15DB-B37E-6F5D-38A90F19A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D5073-C3EE-5F82-03A5-57D8737D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CE39-4B5A-4519-B53F-07A3E3EF165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1F162-D79B-B98C-402D-51117D37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EA631-1A29-C822-2C7C-70B31330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D12-D00E-4D71-A94F-9BAEF3D5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B1CC-EDBE-84DA-761D-D49365BF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23ACB-5AA7-A9FA-78D1-56D37DAC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CE39-4B5A-4519-B53F-07A3E3EF165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15AA0-41AB-DE0C-74B1-8CFD99D0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0672D-77B0-DE1B-B7E0-25B551F8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D12-D00E-4D71-A94F-9BAEF3D5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52AD0-1437-37F6-B366-C3412A66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CE39-4B5A-4519-B53F-07A3E3EF165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44B39-2B78-B283-CDC0-B7634370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B8DD7-8D7A-2E63-2A2A-E2E3706F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D12-D00E-4D71-A94F-9BAEF3D5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6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DA2B-5368-CE3E-4207-DBD0F4E5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8E23-70F4-0412-9D1D-3A8E061F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E2FD7-4D53-D640-BF9A-ADED306E8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92012-FCD5-502E-341B-9A99C1F3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CE39-4B5A-4519-B53F-07A3E3EF165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43966-A1C5-F1AB-BF35-051F1E27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3AD31-5FEF-4C54-E39C-BB4C9264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D12-D00E-4D71-A94F-9BAEF3D5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3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C8EA-154F-12F3-5BBC-175BA272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27117-DDC0-D8E0-62A8-FCEA226E7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280C1-DFF3-7D1B-F7CA-9F6EB5BBD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2E6B6-D3CA-0495-A188-EDBCFAAF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CE39-4B5A-4519-B53F-07A3E3EF165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BA981-0337-6875-2878-DA3A376D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0A8F1-36FA-30F1-644D-48B5E671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D12-D00E-4D71-A94F-9BAEF3D5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675E6-9B3E-DE88-988C-A689B1BC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D1306-977D-262E-9147-90CFD82F3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6B4A3-D7DC-E04E-D3C5-5452ABB01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CE39-4B5A-4519-B53F-07A3E3EF165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B312A-D59B-F6E7-3F28-C283D8D17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CDA25-002F-3367-C969-D0EDE9C7B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5DD12-D00E-4D71-A94F-9BAEF3D5C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6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AA001-28F2-D012-881F-E7DE35A177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431" b="3531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1E5344-97F1-A1DB-E144-AF49DDBBC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Exploratory Data Analysis of the U.S. Opioid Epidemic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6B31A-638F-62B0-DBAA-A0F2226B0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-apple-system"/>
              </a:rPr>
              <a:t>Ethan Wright, Avis Randle, Melissa Prax, Nigan Marin, Alex Valerio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412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CC4BD8-BFA1-9953-155A-6096A550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Research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A5A2E9-C98A-8C41-E3B8-E71A37F9F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535857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062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unopened pill packets">
            <a:extLst>
              <a:ext uri="{FF2B5EF4-FFF2-40B4-BE49-F238E27FC236}">
                <a16:creationId xmlns:a16="http://schemas.microsoft.com/office/drawing/2014/main" id="{3976486D-B791-FCBB-1F4D-1D8A57C99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260" b="111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CB6756-472B-E578-6646-44610C38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BC58-07FF-09DF-3A8E-DA77E690D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How does Opioid Mortality Rate vary geographically?</a:t>
            </a:r>
          </a:p>
          <a:p>
            <a:r>
              <a:rPr lang="en-US" dirty="0">
                <a:solidFill>
                  <a:srgbClr val="FFFFFF"/>
                </a:solidFill>
              </a:rPr>
              <a:t>To </a:t>
            </a:r>
            <a:r>
              <a:rPr lang="en-US" b="1" dirty="0">
                <a:solidFill>
                  <a:srgbClr val="FFFFFF"/>
                </a:solidFill>
              </a:rPr>
              <a:t>what</a:t>
            </a:r>
            <a:r>
              <a:rPr lang="en-US" dirty="0">
                <a:solidFill>
                  <a:srgbClr val="FFFFFF"/>
                </a:solidFill>
              </a:rPr>
              <a:t> extent does the number of </a:t>
            </a:r>
            <a:r>
              <a:rPr lang="en-US" i="1" dirty="0">
                <a:solidFill>
                  <a:srgbClr val="FFFFFF"/>
                </a:solidFill>
              </a:rPr>
              <a:t>foundational</a:t>
            </a:r>
            <a:r>
              <a:rPr lang="en-US" dirty="0">
                <a:solidFill>
                  <a:srgbClr val="FFFFFF"/>
                </a:solidFill>
              </a:rPr>
              <a:t> substance abuse treatment services offered by “alcohol and drug abuse treatment facilities and services” (TFQ) </a:t>
            </a:r>
            <a:r>
              <a:rPr lang="en-US" b="1" dirty="0">
                <a:solidFill>
                  <a:srgbClr val="FFFFFF"/>
                </a:solidFill>
              </a:rPr>
              <a:t>predict</a:t>
            </a:r>
            <a:r>
              <a:rPr lang="en-US" dirty="0">
                <a:solidFill>
                  <a:srgbClr val="FFFFFF"/>
                </a:solidFill>
              </a:rPr>
              <a:t> State Average Opioid Mortality Rates (</a:t>
            </a:r>
            <a:r>
              <a:rPr lang="en-US" dirty="0" err="1">
                <a:solidFill>
                  <a:srgbClr val="FFFFFF"/>
                </a:solidFill>
              </a:rPr>
              <a:t>odMortRtAv</a:t>
            </a:r>
            <a:r>
              <a:rPr lang="en-US" dirty="0">
                <a:solidFill>
                  <a:srgbClr val="FFFFFF"/>
                </a:solidFill>
              </a:rPr>
              <a:t>)?</a:t>
            </a:r>
          </a:p>
          <a:p>
            <a:r>
              <a:rPr lang="en-US" b="1" dirty="0">
                <a:solidFill>
                  <a:srgbClr val="FFFFFF"/>
                </a:solidFill>
              </a:rPr>
              <a:t>What</a:t>
            </a:r>
            <a:r>
              <a:rPr lang="en-US" dirty="0">
                <a:solidFill>
                  <a:srgbClr val="FFFFFF"/>
                </a:solidFill>
              </a:rPr>
              <a:t> are the regional differences in the association between TFQ </a:t>
            </a:r>
            <a:r>
              <a:rPr lang="en-US" dirty="0" err="1">
                <a:solidFill>
                  <a:srgbClr val="FFFFFF"/>
                </a:solidFill>
              </a:rPr>
              <a:t>TFQ</a:t>
            </a:r>
            <a:r>
              <a:rPr lang="en-US" dirty="0">
                <a:solidFill>
                  <a:srgbClr val="FFFFFF"/>
                </a:solidFill>
              </a:rPr>
              <a:t> and Opioid Mortality Rate?</a:t>
            </a:r>
          </a:p>
        </p:txBody>
      </p:sp>
    </p:spTree>
    <p:extLst>
      <p:ext uri="{BB962C8B-B14F-4D97-AF65-F5344CB8AC3E}">
        <p14:creationId xmlns:p14="http://schemas.microsoft.com/office/powerpoint/2010/main" val="4207355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493AEC-6FAC-E00C-38DF-D9C9BA47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 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F6865F-4F9C-549D-A3CC-3AB4BBC7A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389292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14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F6BC-FB17-8F73-31FD-391ACB39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9CB8-0D9D-826C-9610-2EFF2B39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7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EE01-7EE9-F2B6-FD8A-B1E298B5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8DD1-26EA-2BC1-1079-F732BCE9F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3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35B31-AC89-E05F-1719-55680902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0" y="643467"/>
            <a:ext cx="11611892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Opioid Mortality Rate &gt; ANOVA by Region &gt; Post Hoc Pairwise T-Test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DE5684-B6CB-D8E6-6332-F47EE0152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80799"/>
              </p:ext>
            </p:extLst>
          </p:nvPr>
        </p:nvGraphicFramePr>
        <p:xfrm>
          <a:off x="378880" y="2200275"/>
          <a:ext cx="11434240" cy="3084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204">
                  <a:extLst>
                    <a:ext uri="{9D8B030D-6E8A-4147-A177-3AD203B41FA5}">
                      <a16:colId xmlns:a16="http://schemas.microsoft.com/office/drawing/2014/main" val="379204601"/>
                    </a:ext>
                  </a:extLst>
                </a:gridCol>
                <a:gridCol w="1172204">
                  <a:extLst>
                    <a:ext uri="{9D8B030D-6E8A-4147-A177-3AD203B41FA5}">
                      <a16:colId xmlns:a16="http://schemas.microsoft.com/office/drawing/2014/main" val="2823315098"/>
                    </a:ext>
                  </a:extLst>
                </a:gridCol>
                <a:gridCol w="1136229">
                  <a:extLst>
                    <a:ext uri="{9D8B030D-6E8A-4147-A177-3AD203B41FA5}">
                      <a16:colId xmlns:a16="http://schemas.microsoft.com/office/drawing/2014/main" val="68205307"/>
                    </a:ext>
                  </a:extLst>
                </a:gridCol>
                <a:gridCol w="1136229">
                  <a:extLst>
                    <a:ext uri="{9D8B030D-6E8A-4147-A177-3AD203B41FA5}">
                      <a16:colId xmlns:a16="http://schemas.microsoft.com/office/drawing/2014/main" val="576739075"/>
                    </a:ext>
                  </a:extLst>
                </a:gridCol>
                <a:gridCol w="1136229">
                  <a:extLst>
                    <a:ext uri="{9D8B030D-6E8A-4147-A177-3AD203B41FA5}">
                      <a16:colId xmlns:a16="http://schemas.microsoft.com/office/drawing/2014/main" val="1977187308"/>
                    </a:ext>
                  </a:extLst>
                </a:gridCol>
                <a:gridCol w="1136229">
                  <a:extLst>
                    <a:ext uri="{9D8B030D-6E8A-4147-A177-3AD203B41FA5}">
                      <a16:colId xmlns:a16="http://schemas.microsoft.com/office/drawing/2014/main" val="532260032"/>
                    </a:ext>
                  </a:extLst>
                </a:gridCol>
                <a:gridCol w="1136229">
                  <a:extLst>
                    <a:ext uri="{9D8B030D-6E8A-4147-A177-3AD203B41FA5}">
                      <a16:colId xmlns:a16="http://schemas.microsoft.com/office/drawing/2014/main" val="937005175"/>
                    </a:ext>
                  </a:extLst>
                </a:gridCol>
                <a:gridCol w="1136229">
                  <a:extLst>
                    <a:ext uri="{9D8B030D-6E8A-4147-A177-3AD203B41FA5}">
                      <a16:colId xmlns:a16="http://schemas.microsoft.com/office/drawing/2014/main" val="2845950878"/>
                    </a:ext>
                  </a:extLst>
                </a:gridCol>
                <a:gridCol w="1136229">
                  <a:extLst>
                    <a:ext uri="{9D8B030D-6E8A-4147-A177-3AD203B41FA5}">
                      <a16:colId xmlns:a16="http://schemas.microsoft.com/office/drawing/2014/main" val="719286333"/>
                    </a:ext>
                  </a:extLst>
                </a:gridCol>
                <a:gridCol w="1136229">
                  <a:extLst>
                    <a:ext uri="{9D8B030D-6E8A-4147-A177-3AD203B41FA5}">
                      <a16:colId xmlns:a16="http://schemas.microsoft.com/office/drawing/2014/main" val="1890809638"/>
                    </a:ext>
                  </a:extLst>
                </a:gridCol>
              </a:tblGrid>
              <a:tr h="4405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mean(A)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mean(B)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diff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se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df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pval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hedges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extLst>
                  <a:ext uri="{0D108BD9-81ED-4DB2-BD59-A6C34878D82A}">
                    <a16:rowId xmlns:a16="http://schemas.microsoft.com/office/drawing/2014/main" val="530417425"/>
                  </a:ext>
                </a:extLst>
              </a:tr>
              <a:tr h="44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Northeast</a:t>
                      </a:r>
                      <a:endParaRPr lang="en-US" sz="17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West</a:t>
                      </a:r>
                      <a:endParaRPr lang="en-US" sz="17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26.38111</a:t>
                      </a:r>
                      <a:endParaRPr lang="en-US" sz="17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17.62385</a:t>
                      </a:r>
                      <a:endParaRPr lang="en-US" sz="17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8.757265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2.182203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4.013038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14.57042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0.005818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1.75051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extLst>
                  <a:ext uri="{0D108BD9-81ED-4DB2-BD59-A6C34878D82A}">
                    <a16:rowId xmlns:a16="http://schemas.microsoft.com/office/drawing/2014/main" val="1738515424"/>
                  </a:ext>
                </a:extLst>
              </a:tr>
              <a:tr h="44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Midwest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Northeast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17.2025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26.38111</a:t>
                      </a:r>
                      <a:endParaRPr lang="en-US" sz="17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-9.17861</a:t>
                      </a:r>
                      <a:endParaRPr lang="en-US" sz="17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2.608918</a:t>
                      </a:r>
                      <a:endParaRPr lang="en-US" sz="17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-3.51817</a:t>
                      </a:r>
                      <a:endParaRPr lang="en-US" sz="17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18.646</a:t>
                      </a:r>
                      <a:endParaRPr lang="en-US" sz="17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0.011514</a:t>
                      </a:r>
                      <a:endParaRPr lang="en-US" sz="17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-1.45303</a:t>
                      </a:r>
                      <a:endParaRPr lang="en-US" sz="17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extLst>
                  <a:ext uri="{0D108BD9-81ED-4DB2-BD59-A6C34878D82A}">
                    <a16:rowId xmlns:a16="http://schemas.microsoft.com/office/drawing/2014/main" val="3985655282"/>
                  </a:ext>
                </a:extLst>
              </a:tr>
              <a:tr h="44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Northeast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South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26.38111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21.62059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4.760523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2.917067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1.631955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23.64361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0.380768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0.556222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extLst>
                  <a:ext uri="{0D108BD9-81ED-4DB2-BD59-A6C34878D82A}">
                    <a16:rowId xmlns:a16="http://schemas.microsoft.com/office/drawing/2014/main" val="1726553166"/>
                  </a:ext>
                </a:extLst>
              </a:tr>
              <a:tr h="44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South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West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21.62059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17.62385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3.996742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2.571666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1.554145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23.66245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0.422796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0.509264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extLst>
                  <a:ext uri="{0D108BD9-81ED-4DB2-BD59-A6C34878D82A}">
                    <a16:rowId xmlns:a16="http://schemas.microsoft.com/office/drawing/2014/main" val="3196888186"/>
                  </a:ext>
                </a:extLst>
              </a:tr>
              <a:tr h="44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Midwest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South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17.2025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21.62059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-4.41809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2.942433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-1.50151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26.99631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0.450534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-0.51626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extLst>
                  <a:ext uri="{0D108BD9-81ED-4DB2-BD59-A6C34878D82A}">
                    <a16:rowId xmlns:a16="http://schemas.microsoft.com/office/drawing/2014/main" val="2751148852"/>
                  </a:ext>
                </a:extLst>
              </a:tr>
              <a:tr h="440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Midwest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West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17.2025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17.62385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-0.42135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2.215997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-0.19014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18.97966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0.997475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-0.07479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extLst>
                  <a:ext uri="{0D108BD9-81ED-4DB2-BD59-A6C34878D82A}">
                    <a16:rowId xmlns:a16="http://schemas.microsoft.com/office/drawing/2014/main" val="211318393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7EA5A4-8F54-B098-652B-3F52C1796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0" y="5599215"/>
            <a:ext cx="11434240" cy="973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Northeast is significantly different from the West and the Midwest in terms of regional opioid mortality rate (per 100,000).</a:t>
            </a:r>
          </a:p>
        </p:txBody>
      </p:sp>
    </p:spTree>
    <p:extLst>
      <p:ext uri="{BB962C8B-B14F-4D97-AF65-F5344CB8AC3E}">
        <p14:creationId xmlns:p14="http://schemas.microsoft.com/office/powerpoint/2010/main" val="37911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62CAF-4DF8-FDCF-9146-DAA592AF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501" y="643467"/>
            <a:ext cx="12239501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Treatment Facility Quality &gt; ANOVA by Region &gt; Post Hoc Pairwise T-Test Results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4548A7-0CF4-1878-11CB-4E6D16B4E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59942"/>
              </p:ext>
            </p:extLst>
          </p:nvPr>
        </p:nvGraphicFramePr>
        <p:xfrm>
          <a:off x="157945" y="2268279"/>
          <a:ext cx="11876109" cy="27659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7502">
                  <a:extLst>
                    <a:ext uri="{9D8B030D-6E8A-4147-A177-3AD203B41FA5}">
                      <a16:colId xmlns:a16="http://schemas.microsoft.com/office/drawing/2014/main" val="3268452185"/>
                    </a:ext>
                  </a:extLst>
                </a:gridCol>
                <a:gridCol w="1217503">
                  <a:extLst>
                    <a:ext uri="{9D8B030D-6E8A-4147-A177-3AD203B41FA5}">
                      <a16:colId xmlns:a16="http://schemas.microsoft.com/office/drawing/2014/main" val="3738100958"/>
                    </a:ext>
                  </a:extLst>
                </a:gridCol>
                <a:gridCol w="1180138">
                  <a:extLst>
                    <a:ext uri="{9D8B030D-6E8A-4147-A177-3AD203B41FA5}">
                      <a16:colId xmlns:a16="http://schemas.microsoft.com/office/drawing/2014/main" val="3346760045"/>
                    </a:ext>
                  </a:extLst>
                </a:gridCol>
                <a:gridCol w="1180138">
                  <a:extLst>
                    <a:ext uri="{9D8B030D-6E8A-4147-A177-3AD203B41FA5}">
                      <a16:colId xmlns:a16="http://schemas.microsoft.com/office/drawing/2014/main" val="2420227491"/>
                    </a:ext>
                  </a:extLst>
                </a:gridCol>
                <a:gridCol w="1180138">
                  <a:extLst>
                    <a:ext uri="{9D8B030D-6E8A-4147-A177-3AD203B41FA5}">
                      <a16:colId xmlns:a16="http://schemas.microsoft.com/office/drawing/2014/main" val="3633821890"/>
                    </a:ext>
                  </a:extLst>
                </a:gridCol>
                <a:gridCol w="1180138">
                  <a:extLst>
                    <a:ext uri="{9D8B030D-6E8A-4147-A177-3AD203B41FA5}">
                      <a16:colId xmlns:a16="http://schemas.microsoft.com/office/drawing/2014/main" val="4190153053"/>
                    </a:ext>
                  </a:extLst>
                </a:gridCol>
                <a:gridCol w="1180138">
                  <a:extLst>
                    <a:ext uri="{9D8B030D-6E8A-4147-A177-3AD203B41FA5}">
                      <a16:colId xmlns:a16="http://schemas.microsoft.com/office/drawing/2014/main" val="3199675614"/>
                    </a:ext>
                  </a:extLst>
                </a:gridCol>
                <a:gridCol w="1180138">
                  <a:extLst>
                    <a:ext uri="{9D8B030D-6E8A-4147-A177-3AD203B41FA5}">
                      <a16:colId xmlns:a16="http://schemas.microsoft.com/office/drawing/2014/main" val="3914589195"/>
                    </a:ext>
                  </a:extLst>
                </a:gridCol>
                <a:gridCol w="1180138">
                  <a:extLst>
                    <a:ext uri="{9D8B030D-6E8A-4147-A177-3AD203B41FA5}">
                      <a16:colId xmlns:a16="http://schemas.microsoft.com/office/drawing/2014/main" val="1050226725"/>
                    </a:ext>
                  </a:extLst>
                </a:gridCol>
                <a:gridCol w="1180138">
                  <a:extLst>
                    <a:ext uri="{9D8B030D-6E8A-4147-A177-3AD203B41FA5}">
                      <a16:colId xmlns:a16="http://schemas.microsoft.com/office/drawing/2014/main" val="4047072758"/>
                    </a:ext>
                  </a:extLst>
                </a:gridCol>
              </a:tblGrid>
              <a:tr h="3951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mean(A)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mean(B)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diff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df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pval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hedges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extLst>
                  <a:ext uri="{0D108BD9-81ED-4DB2-BD59-A6C34878D82A}">
                    <a16:rowId xmlns:a16="http://schemas.microsoft.com/office/drawing/2014/main" val="2389942007"/>
                  </a:ext>
                </a:extLst>
              </a:tr>
              <a:tr h="395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Midwest</a:t>
                      </a:r>
                      <a:endParaRPr lang="en-US" sz="17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Northeast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5.260597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5.93283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-0.67223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0.040638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-16.5421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6531.902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-0.40222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extLst>
                  <a:ext uri="{0D108BD9-81ED-4DB2-BD59-A6C34878D82A}">
                    <a16:rowId xmlns:a16="http://schemas.microsoft.com/office/drawing/2014/main" val="475234317"/>
                  </a:ext>
                </a:extLst>
              </a:tr>
              <a:tr h="395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Northeast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West</a:t>
                      </a:r>
                      <a:endParaRPr lang="en-US" sz="17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5.93283</a:t>
                      </a:r>
                      <a:endParaRPr lang="en-US" sz="17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5.479886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0.452944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0.039596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11.43904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6708.294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0.26651</a:t>
                      </a:r>
                      <a:endParaRPr lang="en-US" sz="17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extLst>
                  <a:ext uri="{0D108BD9-81ED-4DB2-BD59-A6C34878D82A}">
                    <a16:rowId xmlns:a16="http://schemas.microsoft.com/office/drawing/2014/main" val="4169916900"/>
                  </a:ext>
                </a:extLst>
              </a:tr>
              <a:tr h="395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Northeast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South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5.93283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5.499285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0.433545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0.038681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11.2082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6595.687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1.26E-12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0.258181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extLst>
                  <a:ext uri="{0D108BD9-81ED-4DB2-BD59-A6C34878D82A}">
                    <a16:rowId xmlns:a16="http://schemas.microsoft.com/office/drawing/2014/main" val="3926998150"/>
                  </a:ext>
                </a:extLst>
              </a:tr>
              <a:tr h="395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Midwest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South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5.260597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5.499285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-0.23869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0.037487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-6.36718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8147.274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1.22E-09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-0.1385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extLst>
                  <a:ext uri="{0D108BD9-81ED-4DB2-BD59-A6C34878D82A}">
                    <a16:rowId xmlns:a16="http://schemas.microsoft.com/office/drawing/2014/main" val="1711436345"/>
                  </a:ext>
                </a:extLst>
              </a:tr>
              <a:tr h="395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Midwest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West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5.260597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5.479886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-0.21929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0.038431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-5.70607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8096.429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7.17E-08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-0.12583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extLst>
                  <a:ext uri="{0D108BD9-81ED-4DB2-BD59-A6C34878D82A}">
                    <a16:rowId xmlns:a16="http://schemas.microsoft.com/office/drawing/2014/main" val="3846257568"/>
                  </a:ext>
                </a:extLst>
              </a:tr>
              <a:tr h="395136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South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West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5.499285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5.479886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0.019399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0.036356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0.53358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9131.381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>
                          <a:solidFill>
                            <a:srgbClr val="000000"/>
                          </a:solidFill>
                          <a:effectLst/>
                        </a:rPr>
                        <a:t>0.950899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0.011137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03" marR="14703" marT="14703" marB="0" anchor="b"/>
                </a:tc>
                <a:extLst>
                  <a:ext uri="{0D108BD9-81ED-4DB2-BD59-A6C34878D82A}">
                    <a16:rowId xmlns:a16="http://schemas.microsoft.com/office/drawing/2014/main" val="4014939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65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61EE-3B5F-1BEA-E84B-B5F50DED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A49A-9708-515A-B6D5-833410F0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Numerical Summary</a:t>
            </a:r>
          </a:p>
          <a:p>
            <a:pPr marL="514350" indent="-514350">
              <a:buAutoNum type="arabicPeriod"/>
            </a:pPr>
            <a:r>
              <a:rPr lang="en-US" dirty="0"/>
              <a:t>Visualizations of Summary</a:t>
            </a:r>
          </a:p>
        </p:txBody>
      </p:sp>
    </p:spTree>
    <p:extLst>
      <p:ext uri="{BB962C8B-B14F-4D97-AF65-F5344CB8AC3E}">
        <p14:creationId xmlns:p14="http://schemas.microsoft.com/office/powerpoint/2010/main" val="118927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448</Words>
  <Application>Microsoft Office PowerPoint</Application>
  <PresentationFormat>Widescreen</PresentationFormat>
  <Paragraphs>174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Exploratory Data Analysis of the U.S. Opioid Epidemic</vt:lpstr>
      <vt:lpstr>Research Questions</vt:lpstr>
      <vt:lpstr>Research Questions</vt:lpstr>
      <vt:lpstr>Data Sources</vt:lpstr>
      <vt:lpstr>Data Exploration &amp; Cleanup</vt:lpstr>
      <vt:lpstr>Analysis Process</vt:lpstr>
      <vt:lpstr>Opioid Mortality Rate &gt; ANOVA by Region &gt; Post Hoc Pairwise T-Test Results</vt:lpstr>
      <vt:lpstr>Treatment Facility Quality &gt; ANOVA by Region &gt; Post Hoc Pairwise T-Test 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the U.S. Opioid Epidemic</dc:title>
  <dc:creator>Ethan Wright</dc:creator>
  <cp:lastModifiedBy>Ethan Wright</cp:lastModifiedBy>
  <cp:revision>5</cp:revision>
  <dcterms:created xsi:type="dcterms:W3CDTF">2023-04-17T15:48:00Z</dcterms:created>
  <dcterms:modified xsi:type="dcterms:W3CDTF">2023-04-18T00:17:49Z</dcterms:modified>
</cp:coreProperties>
</file>