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0F7C-9C8F-4A58-A451-C2ADFA821112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BEB30-AC7E-41CA-99F0-9A4EB1A53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21383D-CA72-459A-A24C-0BC0BB7D0067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B5AF8C0-5AC4-4B46-B31E-3BD2D2B8F3B8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791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D3808D-DE80-4334-A9B2-FF8B2EF0325D}" type="datetimeFigureOut">
              <a:rPr lang="ar-SA" smtClean="0"/>
              <a:pPr/>
              <a:t>27/10/1442</a:t>
            </a:fld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8C27E-AC58-4C4B-BED7-D58E35E8D06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1"/>
            <a:ext cx="8001000" cy="216788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(Recursion)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dirty="0" smtClean="0"/>
              <a:t>Lecture-3</a:t>
            </a:r>
            <a:endParaRPr lang="ar-SA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447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4000" dirty="0" smtClean="0"/>
              <a:t>Algorithms and Data structures</a:t>
            </a:r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739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6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BAC5-968A-4D7F-AD23-ABBBD783AB00}" type="slidenum">
              <a:rPr lang="en-US"/>
              <a:pPr/>
              <a:t>10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8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67880"/>
              <a:gd name="adj2" fmla="val 73057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Executes factorial(0)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215900" y="5265738"/>
            <a:ext cx="6477000" cy="8302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1258888" y="4545013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684213" y="4868863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22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E228-D01F-45A0-8A47-31D82110D2B4}" type="slidenum">
              <a:rPr lang="en-US"/>
              <a:pPr/>
              <a:t>11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6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66755"/>
              <a:gd name="adj2" fmla="val 90041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returns 1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5" name="Rectangle 17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6" name="Rectangle 18"/>
          <p:cNvSpPr>
            <a:spLocks noChangeArrowheads="1"/>
          </p:cNvSpPr>
          <p:nvPr/>
        </p:nvSpPr>
        <p:spPr bwMode="auto">
          <a:xfrm>
            <a:off x="1258888" y="4545013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684213" y="4868863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28" name="Rectangle 20"/>
          <p:cNvSpPr>
            <a:spLocks noChangeArrowheads="1"/>
          </p:cNvSpPr>
          <p:nvPr/>
        </p:nvSpPr>
        <p:spPr bwMode="auto">
          <a:xfrm>
            <a:off x="1727200" y="5265738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9030" name="Rectangle 22"/>
          <p:cNvSpPr>
            <a:spLocks noChangeArrowheads="1"/>
          </p:cNvSpPr>
          <p:nvPr/>
        </p:nvSpPr>
        <p:spPr bwMode="auto">
          <a:xfrm>
            <a:off x="1511300" y="5516563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12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6B4-EA71-430D-8F4C-44325705EFC5}" type="slidenum">
              <a:rPr lang="en-US"/>
              <a:pPr/>
              <a:t>12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4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03954"/>
              <a:gd name="adj2" fmla="val 853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returns factorial(0)</a:t>
            </a:r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1258888" y="4545013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684213" y="4868863"/>
            <a:ext cx="2625725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01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1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3236-A203-463D-844A-C9264DFF0BBC}" type="slidenum">
              <a:rPr lang="en-US"/>
              <a:pPr/>
              <a:t>13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2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29111"/>
              <a:gd name="adj2" fmla="val 67107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returns factorial(1)</a:t>
            </a: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77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6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3B57-8C2D-4A23-A41B-5A719647C51E}" type="slidenum">
              <a:rPr lang="en-US"/>
              <a:pPr/>
              <a:t>14</a:t>
            </a:fld>
            <a:endParaRPr lang="en-US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0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43440"/>
              <a:gd name="adj2" fmla="val 49256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returns factorial(2)</a:t>
            </a:r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176371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35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832AE-67E0-47A6-931F-EB839684241B}" type="slidenum">
              <a:rPr lang="en-US"/>
              <a:pPr/>
              <a:t>15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149912"/>
              <a:gd name="adj2" fmla="val 275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returns factorial(3)</a:t>
            </a: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179388" y="2060575"/>
            <a:ext cx="1873250" cy="10810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51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DA66-E4E6-44C8-8CF2-CC89BD26F7E5}" type="slidenum">
              <a:rPr lang="en-US"/>
              <a:pPr/>
              <a:t>16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AutoShape 8"/>
          <p:cNvSpPr>
            <a:spLocks noChangeArrowheads="1"/>
          </p:cNvSpPr>
          <p:nvPr/>
        </p:nvSpPr>
        <p:spPr bwMode="auto">
          <a:xfrm>
            <a:off x="4319588" y="1233488"/>
            <a:ext cx="3533775" cy="384175"/>
          </a:xfrm>
          <a:prstGeom prst="wedgeRoundRectCallout">
            <a:avLst>
              <a:gd name="adj1" fmla="val -132569"/>
              <a:gd name="adj2" fmla="val 2847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returns factorial(4)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9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6792"/>
            <a:ext cx="8686800" cy="4953000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/>
              <a:t>All recursive methods have the following characteristics:</a:t>
            </a:r>
          </a:p>
          <a:p>
            <a:pPr marL="0" indent="0" algn="l" rtl="0">
              <a:lnSpc>
                <a:spcPct val="90000"/>
              </a:lnSpc>
              <a:buFont typeface="Monotype Sorts" pitchFamily="2" charset="2"/>
              <a:buNone/>
            </a:pPr>
            <a:endParaRPr lang="en-US" sz="2800" dirty="0"/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One or more base cases (the simplest case) are used to stop recursion</a:t>
            </a:r>
            <a:r>
              <a:rPr lang="en-US" sz="2400" dirty="0" smtClean="0"/>
              <a:t>.</a:t>
            </a:r>
          </a:p>
          <a:p>
            <a:pPr lvl="1" algn="l" rtl="0">
              <a:lnSpc>
                <a:spcPct val="90000"/>
              </a:lnSpc>
            </a:pPr>
            <a:r>
              <a:rPr lang="en-US" sz="2400" dirty="0"/>
              <a:t>Every recursive call reduces the original problem, bringing it increasingly closer to a base case until it becomes that case.</a:t>
            </a:r>
          </a:p>
          <a:p>
            <a:pPr lvl="1" algn="l" rtl="0">
              <a:lnSpc>
                <a:spcPct val="90000"/>
              </a:lnSpc>
            </a:pPr>
            <a:endParaRPr lang="en-US" sz="2400" dirty="0" smtClean="0"/>
          </a:p>
          <a:p>
            <a:pPr lvl="1" algn="l" rtl="0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65A-800A-4BE0-B60B-0F3B7A16BF5F}" type="slidenum">
              <a:rPr lang="en-US"/>
              <a:pPr/>
              <a:t>17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Characteristics of Recursion </a:t>
            </a:r>
          </a:p>
        </p:txBody>
      </p:sp>
    </p:spTree>
    <p:extLst>
      <p:ext uri="{BB962C8B-B14F-4D97-AF65-F5344CB8AC3E}">
        <p14:creationId xmlns:p14="http://schemas.microsoft.com/office/powerpoint/2010/main" val="39457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</a:pPr>
            <a:endParaRPr lang="en-US" sz="2400" dirty="0"/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In general, to solve a problem using recursion, you break it into </a:t>
            </a:r>
            <a:r>
              <a:rPr lang="en-US" sz="2800" dirty="0" err="1" smtClean="0"/>
              <a:t>subproblems</a:t>
            </a:r>
            <a:r>
              <a:rPr lang="en-US" sz="2800" dirty="0" smtClean="0"/>
              <a:t>. </a:t>
            </a:r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If a </a:t>
            </a:r>
            <a:r>
              <a:rPr lang="en-US" sz="2800" dirty="0" err="1" smtClean="0"/>
              <a:t>subproblem</a:t>
            </a:r>
            <a:r>
              <a:rPr lang="en-US" sz="2800" dirty="0" smtClean="0"/>
              <a:t> resembles the original problem, you can apply the same approach to solve the </a:t>
            </a:r>
            <a:r>
              <a:rPr lang="en-US" sz="2800" dirty="0" err="1" smtClean="0"/>
              <a:t>subproblem</a:t>
            </a:r>
            <a:r>
              <a:rPr lang="en-US" sz="2800" dirty="0" smtClean="0"/>
              <a:t> recursively. </a:t>
            </a:r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This </a:t>
            </a:r>
            <a:r>
              <a:rPr lang="en-US" sz="2800" dirty="0" err="1" smtClean="0"/>
              <a:t>subproblem</a:t>
            </a:r>
            <a:r>
              <a:rPr lang="en-US" sz="2800" dirty="0" smtClean="0"/>
              <a:t> is almost the same as the original problem in nature with a smaller size.</a:t>
            </a:r>
            <a:endParaRPr lang="en-US" sz="2800" dirty="0"/>
          </a:p>
        </p:txBody>
      </p:sp>
      <p:sp>
        <p:nvSpPr>
          <p:cNvPr id="4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465A-800A-4BE0-B60B-0F3B7A16BF5F}" type="slidenum">
              <a:rPr lang="en-US"/>
              <a:pPr/>
              <a:t>18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Characteristics of Recursion </a:t>
            </a:r>
          </a:p>
        </p:txBody>
      </p:sp>
    </p:spTree>
    <p:extLst>
      <p:ext uri="{BB962C8B-B14F-4D97-AF65-F5344CB8AC3E}">
        <p14:creationId xmlns:p14="http://schemas.microsoft.com/office/powerpoint/2010/main" val="39457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recursiveFactorial</a:t>
            </a:r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 {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	/ </a:t>
            </a:r>
            <a:r>
              <a:rPr lang="en-US" dirty="0"/>
              <a:t>/ </a:t>
            </a:r>
            <a:r>
              <a:rPr lang="en-US" dirty="0" smtClean="0"/>
              <a:t>recursive </a:t>
            </a:r>
            <a:r>
              <a:rPr lang="en-US" dirty="0"/>
              <a:t>factorial function 	</a:t>
            </a:r>
          </a:p>
          <a:p>
            <a:pPr marL="0" indent="0" algn="l" rtl="0">
              <a:buNone/>
            </a:pPr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smtClean="0"/>
              <a:t>n= </a:t>
            </a:r>
            <a:r>
              <a:rPr lang="en-US" dirty="0"/>
              <a:t>0) return 1; </a:t>
            </a:r>
            <a:r>
              <a:rPr lang="en-US" dirty="0" smtClean="0"/>
              <a:t>//base case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n * </a:t>
            </a:r>
            <a:r>
              <a:rPr lang="en-US" dirty="0" err="1"/>
              <a:t>recursiveFactorial</a:t>
            </a:r>
            <a:r>
              <a:rPr lang="en-US" dirty="0"/>
              <a:t>(n-1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	//recursive case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} </a:t>
            </a:r>
            <a:r>
              <a:rPr lang="en-US" dirty="0"/>
              <a:t>	</a:t>
            </a:r>
          </a:p>
          <a:p>
            <a:pPr algn="l" rt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31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We have seen that repetition can be achieved by writing loops, such as for loops and while loops. </a:t>
            </a:r>
          </a:p>
          <a:p>
            <a:pPr algn="l" rtl="0"/>
            <a:r>
              <a:rPr lang="en-US" dirty="0"/>
              <a:t>Another way to achieve repetition is through </a:t>
            </a:r>
            <a:r>
              <a:rPr lang="en-US" i="1" dirty="0"/>
              <a:t>recursion, </a:t>
            </a:r>
            <a:r>
              <a:rPr lang="en-US" dirty="0"/>
              <a:t>which occurs when a function refers to itself in its own definition. </a:t>
            </a:r>
          </a:p>
          <a:p>
            <a:pPr algn="l" rtl="0"/>
            <a:r>
              <a:rPr lang="en-US" dirty="0"/>
              <a:t>We have seen examples of methods calling other methods, so it should come as no surprise that most modern programming languages, including Java, allow a method to call itself.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31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15913" y="1700212"/>
            <a:ext cx="8686800" cy="4465091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 smtClean="0"/>
              <a:t>consider </a:t>
            </a:r>
            <a:r>
              <a:rPr lang="en-US" sz="2800" dirty="0"/>
              <a:t>a simple problem of printing a message for </a:t>
            </a:r>
            <a:r>
              <a:rPr lang="en-US" sz="2800" u="sng" dirty="0"/>
              <a:t>n</a:t>
            </a:r>
            <a:r>
              <a:rPr lang="en-US" sz="2800" dirty="0"/>
              <a:t> times</a:t>
            </a:r>
            <a:r>
              <a:rPr lang="en-US" sz="2800" dirty="0" smtClean="0"/>
              <a:t>.</a:t>
            </a:r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You can break the problem into two </a:t>
            </a:r>
            <a:r>
              <a:rPr lang="en-US" sz="2800" dirty="0" err="1"/>
              <a:t>subproblems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 algn="l" rtl="0">
              <a:lnSpc>
                <a:spcPct val="90000"/>
              </a:lnSpc>
            </a:pPr>
            <a:r>
              <a:rPr lang="en-US" sz="2300" dirty="0" smtClean="0"/>
              <a:t>one </a:t>
            </a:r>
            <a:r>
              <a:rPr lang="en-US" sz="2300" dirty="0"/>
              <a:t>is to print the message one time and the other is to print the message for </a:t>
            </a:r>
            <a:r>
              <a:rPr lang="en-US" sz="2300" u="sng" dirty="0"/>
              <a:t>n-1</a:t>
            </a:r>
            <a:r>
              <a:rPr lang="en-US" sz="2300" dirty="0"/>
              <a:t> times. </a:t>
            </a:r>
            <a:endParaRPr lang="en-US" sz="2300" dirty="0" smtClean="0"/>
          </a:p>
          <a:p>
            <a:pPr lvl="1" algn="l" rtl="0">
              <a:lnSpc>
                <a:spcPct val="90000"/>
              </a:lnSpc>
            </a:pPr>
            <a:r>
              <a:rPr lang="en-US" sz="2300" dirty="0" smtClean="0"/>
              <a:t>The </a:t>
            </a:r>
            <a:r>
              <a:rPr lang="en-US" sz="2300" dirty="0"/>
              <a:t>second problem is the same as the original problem with a smaller size. The base case for the problem is </a:t>
            </a:r>
            <a:r>
              <a:rPr lang="en-US" sz="2300" u="sng" dirty="0"/>
              <a:t>n==0</a:t>
            </a:r>
            <a:r>
              <a:rPr lang="en-US" sz="2300" dirty="0"/>
              <a:t>. </a:t>
            </a:r>
            <a:endParaRPr lang="en-US" sz="2300" dirty="0" smtClean="0"/>
          </a:p>
          <a:p>
            <a:pPr algn="l" rtl="0">
              <a:lnSpc>
                <a:spcPct val="90000"/>
              </a:lnSpc>
            </a:pPr>
            <a:r>
              <a:rPr lang="en-US" sz="2800" dirty="0" smtClean="0"/>
              <a:t>You </a:t>
            </a:r>
            <a:r>
              <a:rPr lang="en-US" sz="2800" dirty="0"/>
              <a:t>can solve this problem using recursion as follows:</a:t>
            </a:r>
            <a:endParaRPr lang="en-US" sz="2800" b="1" i="1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26D6-F90A-439C-BA9C-F76F2C96E484}" type="slidenum">
              <a:rPr lang="en-US"/>
              <a:pPr/>
              <a:t>20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 Solving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25037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public static void </a:t>
            </a:r>
            <a:r>
              <a:rPr lang="en-US" dirty="0" err="1">
                <a:solidFill>
                  <a:schemeClr val="bg2"/>
                </a:solidFill>
              </a:rPr>
              <a:t>nPrintln</a:t>
            </a:r>
            <a:r>
              <a:rPr lang="en-US" dirty="0">
                <a:solidFill>
                  <a:schemeClr val="bg2"/>
                </a:solidFill>
              </a:rPr>
              <a:t>(String message, </a:t>
            </a:r>
            <a:r>
              <a:rPr lang="en-US" dirty="0" err="1">
                <a:solidFill>
                  <a:schemeClr val="bg2"/>
                </a:solidFill>
              </a:rPr>
              <a:t>int</a:t>
            </a:r>
            <a:r>
              <a:rPr lang="en-US" dirty="0">
                <a:solidFill>
                  <a:schemeClr val="bg2"/>
                </a:solidFill>
              </a:rPr>
              <a:t> times) {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if (times &gt;= 1) {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System.out.println</a:t>
            </a:r>
            <a:r>
              <a:rPr lang="en-US" dirty="0">
                <a:solidFill>
                  <a:schemeClr val="bg2"/>
                </a:solidFill>
              </a:rPr>
              <a:t>(message);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nPrintln</a:t>
            </a:r>
            <a:r>
              <a:rPr lang="en-US" dirty="0">
                <a:solidFill>
                  <a:schemeClr val="bg2"/>
                </a:solidFill>
              </a:rPr>
              <a:t>(message, times - 1);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  } // The base case is n == 0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} </a:t>
            </a: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F26D6-F90A-439C-BA9C-F76F2C96E484}" type="slidenum">
              <a:rPr lang="en-US"/>
              <a:pPr/>
              <a:t>21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Problem Solving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25037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44958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Iteration can be used in place of recursion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 algn="l" rtl="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An iterative algorithm uses a </a:t>
            </a:r>
            <a:r>
              <a:rPr lang="en-US" sz="2400" i="1" dirty="0">
                <a:solidFill>
                  <a:schemeClr val="tx1"/>
                </a:solidFill>
                <a:cs typeface="Times New Roman" charset="0"/>
              </a:rPr>
              <a:t>looping construct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cs typeface="Times New Roman" charset="0"/>
              </a:rPr>
              <a:t>A recursive algorithm uses a </a:t>
            </a:r>
            <a:r>
              <a:rPr lang="en-US" sz="2400" i="1" dirty="0">
                <a:solidFill>
                  <a:schemeClr val="tx1"/>
                </a:solidFill>
                <a:cs typeface="Times New Roman" charset="0"/>
              </a:rPr>
              <a:t>branching structure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Recursive solutions are often less efficient, in terms of both </a:t>
            </a:r>
            <a:r>
              <a:rPr lang="en-US" sz="2800" i="1" dirty="0">
                <a:cs typeface="Times New Roman" charset="0"/>
              </a:rPr>
              <a:t>time</a:t>
            </a:r>
            <a:r>
              <a:rPr lang="en-US" sz="2800" dirty="0">
                <a:cs typeface="Times New Roman" charset="0"/>
              </a:rPr>
              <a:t> and </a:t>
            </a:r>
            <a:r>
              <a:rPr lang="en-US" sz="2800" i="1" dirty="0">
                <a:cs typeface="Times New Roman" charset="0"/>
              </a:rPr>
              <a:t>space</a:t>
            </a:r>
            <a:r>
              <a:rPr lang="en-US" sz="2800" dirty="0">
                <a:cs typeface="Times New Roman" charset="0"/>
              </a:rPr>
              <a:t>, than iterative solutions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90000"/>
              </a:lnSpc>
            </a:pPr>
            <a:r>
              <a:rPr lang="en-US" sz="2800" dirty="0">
                <a:ea typeface="MS Mincho" charset="-128"/>
              </a:rPr>
              <a:t>Recursion can simplify the solution of a problem, often resulting in shorter, more easily understood source code</a:t>
            </a:r>
            <a:r>
              <a:rPr lang="en-US" sz="2800" dirty="0"/>
              <a:t> 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29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ea typeface="MS Mincho" charset="-128"/>
              </a:rPr>
              <a:t>Recursion vs.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The </a:t>
            </a:r>
            <a:r>
              <a:rPr lang="en-US" dirty="0"/>
              <a:t>factorial of a positive integer </a:t>
            </a:r>
            <a:r>
              <a:rPr lang="en-US" i="1" dirty="0"/>
              <a:t>n, </a:t>
            </a:r>
            <a:r>
              <a:rPr lang="en-US" dirty="0"/>
              <a:t>denoted </a:t>
            </a:r>
            <a:r>
              <a:rPr lang="en-US" i="1" dirty="0"/>
              <a:t>n!, </a:t>
            </a:r>
            <a:r>
              <a:rPr lang="en-US" dirty="0"/>
              <a:t>is defined as the product of the integers from 1 to </a:t>
            </a:r>
            <a:r>
              <a:rPr lang="en-US" i="1" dirty="0"/>
              <a:t>n. </a:t>
            </a:r>
            <a:r>
              <a:rPr lang="en-US" dirty="0"/>
              <a:t>If </a:t>
            </a:r>
            <a:r>
              <a:rPr lang="en-US" i="1" dirty="0"/>
              <a:t>n </a:t>
            </a:r>
            <a:r>
              <a:rPr lang="en-US" dirty="0"/>
              <a:t>= 0, then </a:t>
            </a:r>
            <a:r>
              <a:rPr lang="en-US" i="1" dirty="0"/>
              <a:t>n! </a:t>
            </a:r>
            <a:r>
              <a:rPr lang="en-US" dirty="0"/>
              <a:t>is defined as 1 by convention. </a:t>
            </a:r>
            <a:endParaRPr lang="en-US" dirty="0" smtClean="0"/>
          </a:p>
          <a:p>
            <a:pPr algn="l" rtl="0"/>
            <a:r>
              <a:rPr lang="en-US" dirty="0"/>
              <a:t>For example, 5! = 5 ·4·3·2·1 = 120. </a:t>
            </a:r>
            <a:endParaRPr lang="en-US" dirty="0" smtClean="0"/>
          </a:p>
          <a:p>
            <a:pPr algn="l" rtl="0"/>
            <a:r>
              <a:rPr lang="en-US" dirty="0" smtClean="0"/>
              <a:t>To </a:t>
            </a:r>
            <a:r>
              <a:rPr lang="en-US" dirty="0"/>
              <a:t>make the connection with methods clearer, we use the notation factorial(n) to denote </a:t>
            </a:r>
            <a:r>
              <a:rPr lang="en-US" i="1" dirty="0"/>
              <a:t>n!. </a:t>
            </a:r>
            <a:endParaRPr lang="en-US" i="1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factorial function can be defined in a manner that suggests </a:t>
            </a:r>
            <a:r>
              <a:rPr lang="en-US" dirty="0" smtClean="0"/>
              <a:t>a recursive </a:t>
            </a:r>
            <a:r>
              <a:rPr lang="en-US" dirty="0"/>
              <a:t>formulation. To see this, observe that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31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458200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factorial(5</a:t>
            </a:r>
            <a:r>
              <a:rPr lang="en-US" dirty="0"/>
              <a:t>) = 5· (4·3·2 ·1) = 5· factorial( 4). </a:t>
            </a:r>
            <a:endParaRPr lang="en-US" dirty="0" smtClean="0"/>
          </a:p>
          <a:p>
            <a:pPr algn="l" rtl="0"/>
            <a:r>
              <a:rPr lang="en-US" dirty="0"/>
              <a:t>Thus, we can define </a:t>
            </a:r>
            <a:r>
              <a:rPr lang="en-US" dirty="0" smtClean="0"/>
              <a:t>factorial(5</a:t>
            </a:r>
            <a:r>
              <a:rPr lang="en-US" dirty="0"/>
              <a:t>) in terms of </a:t>
            </a:r>
            <a:r>
              <a:rPr lang="en-US" dirty="0" smtClean="0"/>
              <a:t>factorial(4</a:t>
            </a:r>
            <a:r>
              <a:rPr lang="en-US" dirty="0"/>
              <a:t>). </a:t>
            </a:r>
            <a:endParaRPr lang="en-US" dirty="0" smtClean="0"/>
          </a:p>
          <a:p>
            <a:pPr algn="l" rtl="0"/>
            <a:r>
              <a:rPr lang="en-US" dirty="0" smtClean="0"/>
              <a:t>In </a:t>
            </a:r>
            <a:r>
              <a:rPr lang="en-US" dirty="0"/>
              <a:t>general, for a positive integer </a:t>
            </a:r>
            <a:r>
              <a:rPr lang="en-US" i="1" dirty="0"/>
              <a:t>n, </a:t>
            </a:r>
            <a:r>
              <a:rPr lang="en-US" dirty="0"/>
              <a:t>we can define factorial(n) to be </a:t>
            </a:r>
            <a:r>
              <a:rPr lang="en-US" i="1" dirty="0"/>
              <a:t>n· </a:t>
            </a:r>
            <a:r>
              <a:rPr lang="en-US" dirty="0"/>
              <a:t>factorial(n ~ 1). This leads to the following </a:t>
            </a:r>
            <a:r>
              <a:rPr lang="en-US" i="1" dirty="0"/>
              <a:t>recursive definition </a:t>
            </a:r>
            <a:endParaRPr lang="en-US" dirty="0"/>
          </a:p>
          <a:p>
            <a:pPr algn="l" rtl="0">
              <a:buFont typeface="Monotype Sorts" pitchFamily="2" charset="2"/>
              <a:buNone/>
            </a:pPr>
            <a:r>
              <a:rPr lang="en-US" dirty="0" smtClean="0"/>
              <a:t>	factorial(0</a:t>
            </a:r>
            <a:r>
              <a:rPr lang="en-US" dirty="0"/>
              <a:t>) = 1;</a:t>
            </a:r>
          </a:p>
          <a:p>
            <a:pPr algn="l" rtl="0">
              <a:buFont typeface="Monotype Sorts" pitchFamily="2" charset="2"/>
              <a:buNone/>
            </a:pPr>
            <a:r>
              <a:rPr lang="en-US" dirty="0" smtClean="0"/>
              <a:t>	factorial(n</a:t>
            </a:r>
            <a:r>
              <a:rPr lang="en-US" dirty="0"/>
              <a:t>) = n*factorial(n-1);</a:t>
            </a:r>
          </a:p>
          <a:p>
            <a:pPr algn="l" rt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313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factorial(3</a:t>
            </a:r>
            <a:r>
              <a:rPr lang="en-US" dirty="0" smtClean="0"/>
              <a:t>)= </a:t>
            </a:r>
            <a:r>
              <a:rPr lang="en-US" dirty="0"/>
              <a:t>3 * factorial(2) </a:t>
            </a:r>
          </a:p>
          <a:p>
            <a:pPr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       </a:t>
            </a:r>
            <a:r>
              <a:rPr lang="en-US" dirty="0" smtClean="0"/>
              <a:t>= </a:t>
            </a:r>
            <a:r>
              <a:rPr lang="en-US" dirty="0"/>
              <a:t>3 * (2 * factorial(1)) </a:t>
            </a:r>
          </a:p>
          <a:p>
            <a:pPr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       = 3 * ( 2 * (1 * factorial(0))) </a:t>
            </a:r>
          </a:p>
          <a:p>
            <a:pPr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       = 3 * ( 2 * ( 1 * 1))) </a:t>
            </a:r>
          </a:p>
          <a:p>
            <a:pPr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       = 3 * ( 2 * 1) </a:t>
            </a:r>
          </a:p>
          <a:p>
            <a:pPr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       = 3 * 2 </a:t>
            </a:r>
          </a:p>
          <a:p>
            <a:pPr algn="l" rtl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             = 6</a:t>
            </a:r>
          </a:p>
          <a:p>
            <a:pPr algn="l" rtl="0"/>
            <a:endParaRPr lang="ar-S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881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90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830513"/>
          <a:ext cx="1068387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Picture" r:id="rId4" imgW="1068324" imgH="1827276" progId="Word.Picture.8">
                  <p:embed/>
                </p:oleObj>
              </mc:Choice>
              <mc:Fallback>
                <p:oleObj name="Picture" r:id="rId4" imgW="1068324" imgH="1827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830513"/>
                        <a:ext cx="1068387" cy="1827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C6B4-F066-4520-BF2D-5060F2FFBD56}" type="slidenum">
              <a:rPr lang="en-US"/>
              <a:pPr/>
              <a:t>6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254988" name="Object 12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2" name="AutoShape 6"/>
          <p:cNvSpPr>
            <a:spLocks noChangeArrowheads="1"/>
          </p:cNvSpPr>
          <p:nvPr/>
        </p:nvSpPr>
        <p:spPr bwMode="auto">
          <a:xfrm>
            <a:off x="5181600" y="1066800"/>
            <a:ext cx="3533775" cy="384175"/>
          </a:xfrm>
          <a:prstGeom prst="wedgeRoundRectCallout">
            <a:avLst>
              <a:gd name="adj1" fmla="val -102245"/>
              <a:gd name="adj2" fmla="val 23967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Executes factorial(4)</a:t>
            </a: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228600" y="2312988"/>
            <a:ext cx="6477000" cy="378301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76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41E2-CF3A-439F-AD6F-9AB723E1A31E}" type="slidenum">
              <a:rPr lang="en-US"/>
              <a:pPr/>
              <a:t>7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4" name="AutoShape 8"/>
          <p:cNvSpPr>
            <a:spLocks noChangeArrowheads="1"/>
          </p:cNvSpPr>
          <p:nvPr/>
        </p:nvSpPr>
        <p:spPr bwMode="auto">
          <a:xfrm>
            <a:off x="5472113" y="2528888"/>
            <a:ext cx="3533775" cy="384175"/>
          </a:xfrm>
          <a:prstGeom prst="wedgeRoundRectCallout">
            <a:avLst>
              <a:gd name="adj1" fmla="val -102157"/>
              <a:gd name="adj2" fmla="val 6322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Executes factorial(3)</a:t>
            </a: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228600" y="3068638"/>
            <a:ext cx="6477000" cy="302736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0829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59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7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2CA7-CB66-47E8-9BD3-6B13907E4631}" type="slidenum">
              <a:rPr lang="en-US"/>
              <a:pPr/>
              <a:t>8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292871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91241"/>
              <a:gd name="adj2" fmla="val 34958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Executes factorial(2)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215900" y="3824288"/>
            <a:ext cx="6477000" cy="227171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66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2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4037013" y="2640013"/>
          <a:ext cx="1068387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Picture" r:id="rId4" imgW="1068324" imgH="2208276" progId="Word.Picture.8">
                  <p:embed/>
                </p:oleObj>
              </mc:Choice>
              <mc:Fallback>
                <p:oleObj name="Picture" r:id="rId4" imgW="1068324" imgH="2208276" progId="Word.Picture.8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640013"/>
                        <a:ext cx="1068387" cy="22082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FA281-C465-4990-B2DD-950B1982C224}" type="slidenum">
              <a:rPr lang="en-US"/>
              <a:pPr/>
              <a:t>9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81050"/>
          </a:xfrm>
        </p:spPr>
        <p:txBody>
          <a:bodyPr>
            <a:normAutofit/>
          </a:bodyPr>
          <a:lstStyle/>
          <a:p>
            <a:r>
              <a:rPr lang="en-US" sz="4000"/>
              <a:t>Trace Recursive factorial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428750" y="1798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0" y="2484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ar-SA"/>
          </a:p>
        </p:txBody>
      </p:sp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>
          <a:off x="152400" y="1828800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5364163" y="2024063"/>
            <a:ext cx="3533775" cy="384175"/>
          </a:xfrm>
          <a:prstGeom prst="wedgeRoundRectCallout">
            <a:avLst>
              <a:gd name="adj1" fmla="val -80819"/>
              <a:gd name="adj2" fmla="val 56239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sz="1800"/>
              <a:t>Executes factorial(1)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215900" y="4545013"/>
            <a:ext cx="6477000" cy="15509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179388" y="2060575"/>
            <a:ext cx="1873250" cy="2413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684213" y="2312988"/>
            <a:ext cx="1873250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2735263" y="3033713"/>
            <a:ext cx="144462" cy="3952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1295400" y="3068638"/>
            <a:ext cx="1512888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900113" y="3392488"/>
            <a:ext cx="1512887" cy="431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468313" y="3824288"/>
            <a:ext cx="3059112" cy="433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539750" y="4184650"/>
            <a:ext cx="2303463" cy="4333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78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672</Words>
  <Application>Microsoft Office PowerPoint</Application>
  <PresentationFormat>On-screen Show (4:3)</PresentationFormat>
  <Paragraphs>100</Paragraphs>
  <Slides>22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MS Mincho</vt:lpstr>
      <vt:lpstr>Arial</vt:lpstr>
      <vt:lpstr>Calibri</vt:lpstr>
      <vt:lpstr>Courier New</vt:lpstr>
      <vt:lpstr>Forte</vt:lpstr>
      <vt:lpstr>Lucida Sans Unicode</vt:lpstr>
      <vt:lpstr>Monotype Sorts</vt:lpstr>
      <vt:lpstr>Times New Roman</vt:lpstr>
      <vt:lpstr>Verdana</vt:lpstr>
      <vt:lpstr>Wingdings 2</vt:lpstr>
      <vt:lpstr>Wingdings 3</vt:lpstr>
      <vt:lpstr>Concourse</vt:lpstr>
      <vt:lpstr>Picture</vt:lpstr>
      <vt:lpstr>(Recursion)  Lecture-3</vt:lpstr>
      <vt:lpstr>Recursion </vt:lpstr>
      <vt:lpstr>Recursion </vt:lpstr>
      <vt:lpstr>Recursion </vt:lpstr>
      <vt:lpstr>Recursion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Trace Recursive factorial</vt:lpstr>
      <vt:lpstr>Characteristics of Recursion </vt:lpstr>
      <vt:lpstr>Characteristics of Recursion </vt:lpstr>
      <vt:lpstr>Recursion </vt:lpstr>
      <vt:lpstr>Problem Solving Using Recursion</vt:lpstr>
      <vt:lpstr>Problem Solving Using Recursion</vt:lpstr>
      <vt:lpstr>Recursion vs.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2012-02-11T19:09:04Z</dcterms:created>
  <dcterms:modified xsi:type="dcterms:W3CDTF">2021-06-07T18:41:42Z</dcterms:modified>
</cp:coreProperties>
</file>