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intelegraph.com/news/oxford-profs-plan-launch-of-world-s-first-blockchain-based-decentralized-university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Někomu se může zdát spojení kryptoekonomika a pedagogická fakulta jako oxymoron.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61985ab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61985ab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Po hlasování a zobrazení výsledků ještě: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Hlasovačka offline - zvedání ruky: přispěli byste do tokového fondu?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61985ab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61985ab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1985ab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1985ab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teoreticky DAo může platit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61985abe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61985abe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1985abe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61985abe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1985abe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1985abe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1985ab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1985ab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P</a:t>
            </a:r>
            <a:r>
              <a:rPr lang="cs">
                <a:solidFill>
                  <a:schemeClr val="dk1"/>
                </a:solidFill>
              </a:rPr>
              <a:t>roč oxymoron, protože často v mediích jsou fakulty prezentovány jako zastaralé a kryptoměny jsou něco co by si s nimi nikdo nespojoval.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1985ab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1985ab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Často to,ale tak není, na fakultách se děje mnoho dobrého. Viz například studentské sdružení Otevřeno, které se snažíé měnit vzdělávání na fakultách mapovalo 21 inovací na ped fakultách.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UKAZOVAT NA ZASTARALOST PEDAGOGICKÝCH FAKULT je pro mě spíše takový mediální kolorit, asi stejně jako když novináři si všimnou, že ČÍna zakázala krpytoměny a nastal obrovský propad BTC o 4%.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9a5913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9a5913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 druhou stranu chápu, že zde jsou opravdu inovátorské pokusy, jak má vypadat napříkald univerzita, viz například BITOPIA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2"/>
              </a:rPr>
              <a:t>https://cointelegraph.com/news/oxford-profs-plan-launch-of-world-s-first-blockchain-based-decentralized-university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ebf06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ebf06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Je to pro mě tak trochu otázka zde nám jde o revoluci nebo jdeme cestou evoluce. my jsme zvolli cestu která se snaží jít od každého trochu.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Začali jsme pozvolna tím, že naším záměrem je vytvořit kurzy kryptoekonomiky a blockchainu pro studenty učitelství, který je má seznamovat s tím, o čem to celé je, ale také je za druhé vybavit dovednostmi jak pomoci dětem se v tom vyznat.  Půjde o volitelný kurz, který si mohou zapsat i ostatní stduenti z MU.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Doufáme, že náš záměr bude podpořen fondem Abakus ve spolupráci se sdružením Otevřeno.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Rád bych využil teď moudrosti a komunity a zeptal se Vás, co vy si myslíte, že by mělo být obsahem takovéhoto předmětu pro studenty učitelství, tedy budoucí učitele?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1985ab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61985ab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1985ab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1985ab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Tady je ten náš hodně, hodně předběžný obsah…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1985abe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61985abe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Součástí našeho projektu je vytvořIt základní kartičky o blockchainu a kryptoekonomice pro výuku na ZŠ nebo na SŠ.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V IDEÁLNÍM PŘÍPADĚ Z NICH UDĚLAT NĚJAKOU KARETNÍ HRU, ALE TOJE MOC VELKÝ TASK.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No a tady by ta prezentace mohla skončit…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Jenže neskončí… a budu vás trápit ještě trochu dál. Ono samo o sobě tento předmět z pohledu fakulty bude dost inovativní.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Ale ve skutečnosti na univerzitách o kryptoměnách už učí kde kdo.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Ta naše inovace chce jít ještě dál… chceme udělat tento předmět finančně nezávislý na financování univerzity.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rgbClr val="595959"/>
                </a:solidFill>
              </a:rPr>
              <a:t>Tlak na to aby si státní univerzity  vydělávali, ale zase ne moc do 20% svého hospodářského výsledku.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rgbClr val="595959"/>
                </a:solidFill>
              </a:rPr>
              <a:t>Starupy univerzit z toho jsou vyjmuté.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61985ab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61985ab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Jednoduše popsat…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Otázka je vlastně, zda je to smysluplné vázat takovýto fond jen na jednu instituci, jako je pedagogická fakulta MU?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o.gwei.cz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r1fClC4cvTeaDAJ1Q-y7pvYD5oCd5Fwm" TargetMode="External"/><Relationship Id="rId4" Type="http://schemas.openxmlformats.org/officeDocument/2006/relationships/hyperlink" Target="https://publications.jrc.ec.europa.eu/repository/handle/JRC10825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49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Kryptoekonomika na pedagogické fakultě a ještě i DAO?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77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Jan Nehyba a Jakub Lanc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75" y="1064650"/>
            <a:ext cx="4078850" cy="40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894149" y="291075"/>
            <a:ext cx="735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/>
              <a:t>Co Vám dává největší smysl?</a:t>
            </a:r>
            <a:r>
              <a:rPr lang="cs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/>
              <a:t>https://www.menti.com/txsnqjw92e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DAO spravující kryptofond - M</a:t>
            </a:r>
            <a:r>
              <a:rPr lang="cs"/>
              <a:t>inimum Viable Product?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28325"/>
            <a:ext cx="87495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"/>
              <a:t>Decentralizovaná autonomní organizace (DAO) je efektivní a bezpečný způsob spolupráce s podobně smýšlejícími lidmi po celém světě.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cs"/>
              <a:t>Představte si je jako internetový podnik, který je společně vlastněn a řízen svými členy. Má vlastní pokladnu, ke které nemá nikdo oprávnění přistupovat bez souhlasu skupiny. Rozhodování se řídí návrhy a hlasováním, aby měl každý člen organizace možnost vyjádřit svůj názor.</a:t>
            </a:r>
            <a:endParaRPr i="1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(Zdroj: 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https://dao.gwei.cz/</a:t>
            </a:r>
            <a:r>
              <a:rPr lang="cs"/>
              <a:t>, přklad: Tree)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Navrhované řešení: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Členství: DAO založené na podílech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Pravidla: Moloch v2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-2" y="2289522"/>
            <a:ext cx="1283700" cy="14133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700"/>
              <a:t>Krypto spořící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700"/>
              <a:t> fond</a:t>
            </a:r>
            <a:endParaRPr b="1" sz="1700"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7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Guerrillový přístup?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3728238" y="3479297"/>
            <a:ext cx="2001620" cy="1413126"/>
          </a:xfrm>
          <a:prstGeom prst="flowChartPredefined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/>
              <a:t>Předmět </a:t>
            </a:r>
            <a:r>
              <a:rPr b="1" lang="cs" sz="1600">
                <a:solidFill>
                  <a:schemeClr val="dk1"/>
                </a:solidFill>
              </a:rPr>
              <a:t>Kryptoměny ve škole a v životě</a:t>
            </a:r>
            <a:endParaRPr b="1" sz="1600"/>
          </a:p>
        </p:txBody>
      </p:sp>
      <p:sp>
        <p:nvSpPr>
          <p:cNvPr id="139" name="Google Shape;139;p24"/>
          <p:cNvSpPr/>
          <p:nvPr/>
        </p:nvSpPr>
        <p:spPr>
          <a:xfrm>
            <a:off x="407163" y="1281172"/>
            <a:ext cx="2001620" cy="1413126"/>
          </a:xfrm>
          <a:prstGeom prst="flowChartPredefined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/>
              <a:t>DAO</a:t>
            </a:r>
            <a:endParaRPr b="1" sz="1600"/>
          </a:p>
        </p:txBody>
      </p:sp>
      <p:sp>
        <p:nvSpPr>
          <p:cNvPr id="140" name="Google Shape;140;p24"/>
          <p:cNvSpPr/>
          <p:nvPr/>
        </p:nvSpPr>
        <p:spPr>
          <a:xfrm>
            <a:off x="3571188" y="1281172"/>
            <a:ext cx="2001620" cy="1413126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/>
              <a:t>Zapsaný spolek</a:t>
            </a:r>
            <a:endParaRPr b="1" sz="1600"/>
          </a:p>
        </p:txBody>
      </p:sp>
      <p:sp>
        <p:nvSpPr>
          <p:cNvPr id="141" name="Google Shape;141;p24"/>
          <p:cNvSpPr/>
          <p:nvPr/>
        </p:nvSpPr>
        <p:spPr>
          <a:xfrm>
            <a:off x="6735213" y="1281172"/>
            <a:ext cx="2001620" cy="1413126"/>
          </a:xfrm>
          <a:prstGeom prst="flowChartPredefined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/>
              <a:t>Pedagogická fakulta MU</a:t>
            </a:r>
            <a:endParaRPr b="1" sz="1600"/>
          </a:p>
        </p:txBody>
      </p:sp>
      <p:cxnSp>
        <p:nvCxnSpPr>
          <p:cNvPr id="142" name="Google Shape;142;p24"/>
          <p:cNvCxnSpPr>
            <a:stCxn id="139" idx="2"/>
            <a:endCxn id="143" idx="2"/>
          </p:cNvCxnSpPr>
          <p:nvPr/>
        </p:nvCxnSpPr>
        <p:spPr>
          <a:xfrm>
            <a:off x="1407973" y="2694298"/>
            <a:ext cx="1716900" cy="102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4"/>
          <p:cNvSpPr/>
          <p:nvPr/>
        </p:nvSpPr>
        <p:spPr>
          <a:xfrm>
            <a:off x="3124825" y="3123650"/>
            <a:ext cx="1272000" cy="119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>
                <a:highlight>
                  <a:srgbClr val="9FC5E8"/>
                </a:highlight>
              </a:rPr>
              <a:t>Lektor</a:t>
            </a:r>
            <a:endParaRPr b="1" sz="1800">
              <a:highlight>
                <a:srgbClr val="9FC5E8"/>
              </a:highlight>
            </a:endParaRPr>
          </a:p>
        </p:txBody>
      </p:sp>
      <p:cxnSp>
        <p:nvCxnSpPr>
          <p:cNvPr id="144" name="Google Shape;144;p24"/>
          <p:cNvCxnSpPr>
            <a:stCxn id="141" idx="2"/>
            <a:endCxn id="138" idx="3"/>
          </p:cNvCxnSpPr>
          <p:nvPr/>
        </p:nvCxnSpPr>
        <p:spPr>
          <a:xfrm flipH="1">
            <a:off x="5729923" y="2694298"/>
            <a:ext cx="2006100" cy="149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4"/>
          <p:cNvCxnSpPr>
            <a:stCxn id="139" idx="2"/>
            <a:endCxn id="146" idx="1"/>
          </p:cNvCxnSpPr>
          <p:nvPr/>
        </p:nvCxnSpPr>
        <p:spPr>
          <a:xfrm>
            <a:off x="1407973" y="2694298"/>
            <a:ext cx="1606200" cy="195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4"/>
          <p:cNvSpPr/>
          <p:nvPr/>
        </p:nvSpPr>
        <p:spPr>
          <a:xfrm>
            <a:off x="3014125" y="4228875"/>
            <a:ext cx="1382700" cy="84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/>
              <a:t>Odměna za závěrečný úkol</a:t>
            </a:r>
            <a:endParaRPr b="1" sz="1600"/>
          </a:p>
        </p:txBody>
      </p:sp>
      <p:cxnSp>
        <p:nvCxnSpPr>
          <p:cNvPr id="147" name="Google Shape;147;p24"/>
          <p:cNvCxnSpPr>
            <a:endCxn id="140" idx="1"/>
          </p:cNvCxnSpPr>
          <p:nvPr/>
        </p:nvCxnSpPr>
        <p:spPr>
          <a:xfrm>
            <a:off x="2408688" y="1987735"/>
            <a:ext cx="116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4"/>
          <p:cNvCxnSpPr>
            <a:stCxn id="140" idx="3"/>
            <a:endCxn id="141" idx="1"/>
          </p:cNvCxnSpPr>
          <p:nvPr/>
        </p:nvCxnSpPr>
        <p:spPr>
          <a:xfrm>
            <a:off x="5572807" y="1987735"/>
            <a:ext cx="116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9" name="Google Shape;149;p24"/>
          <p:cNvSpPr txBox="1"/>
          <p:nvPr/>
        </p:nvSpPr>
        <p:spPr>
          <a:xfrm>
            <a:off x="1230525" y="3349400"/>
            <a:ext cx="13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" sz="1800"/>
              <a:t>platba v kryptu</a:t>
            </a:r>
            <a:endParaRPr i="1" sz="1800"/>
          </a:p>
        </p:txBody>
      </p:sp>
      <p:cxnSp>
        <p:nvCxnSpPr>
          <p:cNvPr id="150" name="Google Shape;150;p24"/>
          <p:cNvCxnSpPr>
            <a:stCxn id="143" idx="7"/>
            <a:endCxn id="141" idx="2"/>
          </p:cNvCxnSpPr>
          <p:nvPr/>
        </p:nvCxnSpPr>
        <p:spPr>
          <a:xfrm flipH="1" rot="10800000">
            <a:off x="4210545" y="2694380"/>
            <a:ext cx="35256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 txBox="1"/>
          <p:nvPr/>
        </p:nvSpPr>
        <p:spPr>
          <a:xfrm>
            <a:off x="4908425" y="2748250"/>
            <a:ext cx="171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" sz="1600"/>
              <a:t>formální vztah - dobrovolnictví</a:t>
            </a:r>
            <a:endParaRPr i="1" sz="1600"/>
          </a:p>
        </p:txBody>
      </p:sp>
      <p:sp>
        <p:nvSpPr>
          <p:cNvPr id="152" name="Google Shape;152;p24"/>
          <p:cNvSpPr txBox="1"/>
          <p:nvPr/>
        </p:nvSpPr>
        <p:spPr>
          <a:xfrm>
            <a:off x="6735225" y="3298050"/>
            <a:ext cx="116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" sz="1700"/>
              <a:t>zřízení předmětu</a:t>
            </a:r>
            <a:endParaRPr i="1" sz="1700"/>
          </a:p>
        </p:txBody>
      </p:sp>
      <p:sp>
        <p:nvSpPr>
          <p:cNvPr id="153" name="Google Shape;153;p24"/>
          <p:cNvSpPr txBox="1"/>
          <p:nvPr/>
        </p:nvSpPr>
        <p:spPr>
          <a:xfrm>
            <a:off x="2433475" y="649850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Kam jsme se dostali: DAO a Pedagogická fakulta MU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48850" y="1114500"/>
            <a:ext cx="90612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Char char="●"/>
            </a:pPr>
            <a:r>
              <a:rPr i="1" lang="cs">
                <a:solidFill>
                  <a:srgbClr val="5F6368"/>
                </a:solidFill>
              </a:rPr>
              <a:t>Vše je o financích...</a:t>
            </a:r>
            <a:endParaRPr i="1">
              <a:solidFill>
                <a:srgbClr val="5F636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Char char="●"/>
            </a:pPr>
            <a:r>
              <a:rPr lang="cs">
                <a:solidFill>
                  <a:srgbClr val="5F6368"/>
                </a:solidFill>
              </a:rPr>
              <a:t>DAO jako organizace, která pomáhá podporovat PedF MU</a:t>
            </a:r>
            <a:endParaRPr>
              <a:solidFill>
                <a:srgbClr val="5F636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Char char="●"/>
            </a:pPr>
            <a:r>
              <a:rPr lang="cs">
                <a:solidFill>
                  <a:srgbClr val="5F6368"/>
                </a:solidFill>
              </a:rPr>
              <a:t>Masarykova univerzita nemůže vlastnit kryptoměny (nemá volnou živnost 81 o </a:t>
            </a:r>
            <a:r>
              <a:rPr lang="cs">
                <a:solidFill>
                  <a:srgbClr val="5F6368"/>
                </a:solidFill>
              </a:rPr>
              <a:t>poskytování služeb spojených s virtuálním aktivem)</a:t>
            </a:r>
            <a:endParaRPr>
              <a:solidFill>
                <a:srgbClr val="5F636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Char char="●"/>
            </a:pPr>
            <a:r>
              <a:rPr lang="cs">
                <a:solidFill>
                  <a:srgbClr val="5F6368"/>
                </a:solidFill>
              </a:rPr>
              <a:t>DAO má obraz v legislativě jako zapsaný spolek</a:t>
            </a:r>
            <a:endParaRPr>
              <a:solidFill>
                <a:srgbClr val="5F636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Char char="●"/>
            </a:pPr>
            <a:r>
              <a:rPr lang="cs">
                <a:solidFill>
                  <a:srgbClr val="5F6368"/>
                </a:solidFill>
              </a:rPr>
              <a:t>Zapsaný spolek je “podporující organizace PedF MU a  vykonávající příkazy z DAO” → spolek není povinnou osobou </a:t>
            </a:r>
            <a:endParaRPr>
              <a:solidFill>
                <a:srgbClr val="5F636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Char char="●"/>
            </a:pPr>
            <a:r>
              <a:rPr lang="cs">
                <a:solidFill>
                  <a:srgbClr val="5F6368"/>
                </a:solidFill>
                <a:highlight>
                  <a:srgbClr val="FFFFFF"/>
                </a:highlight>
              </a:rPr>
              <a:t>Ve vztahu spolku a MU nesmí dojít ke střetu zájmů - tj. ve spolku “prý” nesmí figurovat stejné osoby, které jsou zaměstnané na MU</a:t>
            </a:r>
            <a:endParaRPr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Char char="●"/>
            </a:pPr>
            <a:r>
              <a:rPr lang="cs">
                <a:solidFill>
                  <a:srgbClr val="5F6368"/>
                </a:solidFill>
                <a:highlight>
                  <a:srgbClr val="FFFFFF"/>
                </a:highlight>
              </a:rPr>
              <a:t>Vztah MU a zapsaného spolku by byl smluvní</a:t>
            </a:r>
            <a:endParaRPr>
              <a:solidFill>
                <a:srgbClr val="5F63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894149" y="291075"/>
            <a:ext cx="735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/>
              <a:t>Má smysl se pokoušet zakládat DAO pro tento projekt?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/>
              <a:t>https://www.menti.com/bqzf3q3o14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988" y="1260675"/>
            <a:ext cx="3578025" cy="35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5191950" y="983976"/>
            <a:ext cx="2288848" cy="1546298"/>
          </a:xfrm>
          <a:prstGeom prst="flowChartPredefined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/>
              <a:t>DAO</a:t>
            </a:r>
            <a:endParaRPr b="1" sz="1800"/>
          </a:p>
        </p:txBody>
      </p:sp>
      <p:sp>
        <p:nvSpPr>
          <p:cNvPr id="171" name="Google Shape;171;p27"/>
          <p:cNvSpPr/>
          <p:nvPr/>
        </p:nvSpPr>
        <p:spPr>
          <a:xfrm>
            <a:off x="5602270" y="3351487"/>
            <a:ext cx="1468200" cy="15465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/>
              <a:t>Krypto spořící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/>
              <a:t> fond</a:t>
            </a:r>
            <a:endParaRPr b="1" sz="1800"/>
          </a:p>
        </p:txBody>
      </p:sp>
      <p:sp>
        <p:nvSpPr>
          <p:cNvPr id="172" name="Google Shape;172;p27"/>
          <p:cNvSpPr/>
          <p:nvPr/>
        </p:nvSpPr>
        <p:spPr>
          <a:xfrm>
            <a:off x="1663202" y="983983"/>
            <a:ext cx="2288848" cy="1546298"/>
          </a:xfrm>
          <a:prstGeom prst="flowChartPredefined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/>
              <a:t>Předmět </a:t>
            </a:r>
            <a:r>
              <a:rPr b="1" lang="cs" sz="1800">
                <a:solidFill>
                  <a:schemeClr val="dk1"/>
                </a:solidFill>
              </a:rPr>
              <a:t>Kryptoměny ve škole a v životě</a:t>
            </a:r>
            <a:endParaRPr b="1" sz="1800"/>
          </a:p>
        </p:txBody>
      </p:sp>
      <p:sp>
        <p:nvSpPr>
          <p:cNvPr id="173" name="Google Shape;173;p27"/>
          <p:cNvSpPr/>
          <p:nvPr/>
        </p:nvSpPr>
        <p:spPr>
          <a:xfrm>
            <a:off x="1843129" y="3375771"/>
            <a:ext cx="1929000" cy="14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/>
              <a:t>Kryptokartičky</a:t>
            </a:r>
            <a:endParaRPr b="1" sz="1800"/>
          </a:p>
        </p:txBody>
      </p:sp>
      <p:cxnSp>
        <p:nvCxnSpPr>
          <p:cNvPr id="174" name="Google Shape;174;p27"/>
          <p:cNvCxnSpPr>
            <a:stCxn id="172" idx="3"/>
            <a:endCxn id="170" idx="1"/>
          </p:cNvCxnSpPr>
          <p:nvPr/>
        </p:nvCxnSpPr>
        <p:spPr>
          <a:xfrm>
            <a:off x="3952050" y="1757132"/>
            <a:ext cx="123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7"/>
          <p:cNvCxnSpPr>
            <a:stCxn id="170" idx="2"/>
            <a:endCxn id="171" idx="1"/>
          </p:cNvCxnSpPr>
          <p:nvPr/>
        </p:nvCxnSpPr>
        <p:spPr>
          <a:xfrm>
            <a:off x="6336374" y="2530274"/>
            <a:ext cx="0" cy="82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>
            <a:stCxn id="172" idx="2"/>
            <a:endCxn id="173" idx="0"/>
          </p:cNvCxnSpPr>
          <p:nvPr/>
        </p:nvCxnSpPr>
        <p:spPr>
          <a:xfrm>
            <a:off x="2807626" y="2530281"/>
            <a:ext cx="0" cy="84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7"/>
          <p:cNvCxnSpPr>
            <a:stCxn id="173" idx="3"/>
            <a:endCxn id="171" idx="2"/>
          </p:cNvCxnSpPr>
          <p:nvPr/>
        </p:nvCxnSpPr>
        <p:spPr>
          <a:xfrm>
            <a:off x="3772129" y="4124721"/>
            <a:ext cx="183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>
            <p:ph idx="4294967295" type="title"/>
          </p:nvPr>
        </p:nvSpPr>
        <p:spPr>
          <a:xfrm>
            <a:off x="329250" y="12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Shrnutí základních částí projektu: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324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045450" y="73125"/>
            <a:ext cx="30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Zdroj: https://scio.blog.respekt.cz/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142"/>
            <a:ext cx="9143999" cy="420722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42751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lt1"/>
                </a:solidFill>
              </a:rPr>
              <a:t>Zdroj: www.otevreno.org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5976"/>
            <a:ext cx="9144001" cy="40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343650" y="3981400"/>
            <a:ext cx="29148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600">
                <a:solidFill>
                  <a:schemeClr val="lt1"/>
                </a:solidFill>
              </a:rPr>
              <a:t>Zdroj: </a:t>
            </a:r>
            <a:r>
              <a:rPr b="1" lang="cs" sz="1600">
                <a:solidFill>
                  <a:schemeClr val="lt1"/>
                </a:solidFill>
              </a:rPr>
              <a:t>https://bittopia.org/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4306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349" y="-5637"/>
            <a:ext cx="3430651" cy="51547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>
            <a:stCxn id="78" idx="3"/>
            <a:endCxn id="79" idx="1"/>
          </p:cNvCxnSpPr>
          <p:nvPr/>
        </p:nvCxnSpPr>
        <p:spPr>
          <a:xfrm>
            <a:off x="3430662" y="2571750"/>
            <a:ext cx="2282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" name="Google Shape;81;p17"/>
          <p:cNvSpPr txBox="1"/>
          <p:nvPr/>
        </p:nvSpPr>
        <p:spPr>
          <a:xfrm>
            <a:off x="3430650" y="1832850"/>
            <a:ext cx="22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rgbClr val="FF0000"/>
                </a:solidFill>
              </a:rPr>
              <a:t>R</a:t>
            </a:r>
            <a:r>
              <a:rPr b="1" lang="cs" sz="2800"/>
              <a:t>EVOLUCE</a:t>
            </a:r>
            <a:endParaRPr b="1" sz="2800"/>
          </a:p>
        </p:txBody>
      </p:sp>
      <p:sp>
        <p:nvSpPr>
          <p:cNvPr id="82" name="Google Shape;82;p17"/>
          <p:cNvSpPr txBox="1"/>
          <p:nvPr/>
        </p:nvSpPr>
        <p:spPr>
          <a:xfrm>
            <a:off x="-50" y="-5625"/>
            <a:ext cx="3430800" cy="461700"/>
          </a:xfrm>
          <a:prstGeom prst="rect">
            <a:avLst/>
          </a:prstGeom>
          <a:solidFill>
            <a:srgbClr val="7F6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lt1"/>
                </a:solidFill>
              </a:rPr>
              <a:t>Kryptoekonomika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713275" y="-5625"/>
            <a:ext cx="3430800" cy="461700"/>
          </a:xfrm>
          <a:prstGeom prst="rect">
            <a:avLst/>
          </a:prstGeom>
          <a:solidFill>
            <a:srgbClr val="783F0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lt1"/>
                </a:solidFill>
              </a:rPr>
              <a:t>Pedagogická fakulta MU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325" y="1029975"/>
            <a:ext cx="4113525" cy="41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894149" y="291075"/>
            <a:ext cx="735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/>
              <a:t>Co by mohlo být obsahem takového předmětu na fakultě?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/>
              <a:t>https://www.menti.com/txsnqjw92e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Předběžná osnova - jak o tom přemýšlíme?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86955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</a:rPr>
              <a:t>Motivační úvod: </a:t>
            </a:r>
            <a:r>
              <a:rPr lang="cs" sz="2243" u="sng">
                <a:solidFill>
                  <a:schemeClr val="hlink"/>
                </a:solidFill>
                <a:hlinkClick r:id="rId3"/>
              </a:rPr>
              <a:t>Simulační hra</a:t>
            </a:r>
            <a:r>
              <a:rPr lang="cs" sz="2243">
                <a:solidFill>
                  <a:schemeClr val="dk1"/>
                </a:solidFill>
              </a:rPr>
              <a:t> na téma blockchainu </a:t>
            </a:r>
            <a:endParaRPr sz="2243">
              <a:solidFill>
                <a:schemeClr val="dk1"/>
              </a:solidFill>
            </a:endParaRPr>
          </a:p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</a:rPr>
              <a:t>Základní pojmy a orientace I </a:t>
            </a:r>
            <a:r>
              <a:rPr i="1" lang="cs" sz="2243">
                <a:solidFill>
                  <a:schemeClr val="dk1"/>
                </a:solidFill>
              </a:rPr>
              <a:t>(blockchain, typy blockchainu, různé druhy kryptoměn,...) </a:t>
            </a:r>
            <a:endParaRPr i="1" sz="2243">
              <a:solidFill>
                <a:schemeClr val="dk1"/>
              </a:solidFill>
            </a:endParaRPr>
          </a:p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</a:rPr>
              <a:t>Základní pojmy a orientace II (technická analýza, chytré kontrakty,...)</a:t>
            </a:r>
            <a:endParaRPr sz="2243">
              <a:solidFill>
                <a:schemeClr val="dk1"/>
              </a:solidFill>
            </a:endParaRPr>
          </a:p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</a:rPr>
              <a:t>Oblasti krypto světa: DeFi, NFT, gamifikace, microcredetials,..</a:t>
            </a:r>
            <a:endParaRPr i="1" sz="2243">
              <a:solidFill>
                <a:schemeClr val="dk1"/>
              </a:solidFill>
            </a:endParaRPr>
          </a:p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</a:rPr>
              <a:t>DAO a jejich využití</a:t>
            </a:r>
            <a:endParaRPr i="1" sz="2243">
              <a:solidFill>
                <a:schemeClr val="dk1"/>
              </a:solidFill>
            </a:endParaRPr>
          </a:p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Blockchain a kryptoměny v edukaci</a:t>
            </a:r>
            <a:r>
              <a:rPr lang="cs" sz="2243">
                <a:solidFill>
                  <a:schemeClr val="dk1"/>
                </a:solidFill>
              </a:rPr>
              <a:t> </a:t>
            </a:r>
            <a:endParaRPr i="1" sz="2243">
              <a:solidFill>
                <a:schemeClr val="dk1"/>
              </a:solidFill>
            </a:endParaRPr>
          </a:p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</a:rPr>
              <a:t>Aktivity pro žáky v oblasti krypto a blockchainu</a:t>
            </a:r>
            <a:endParaRPr sz="2243">
              <a:solidFill>
                <a:schemeClr val="dk1"/>
              </a:solidFill>
            </a:endParaRPr>
          </a:p>
          <a:p>
            <a:pPr indent="-371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3"/>
              <a:buAutoNum type="arabicPeriod"/>
            </a:pPr>
            <a:r>
              <a:rPr lang="cs" sz="2243">
                <a:solidFill>
                  <a:schemeClr val="dk1"/>
                </a:solidFill>
              </a:rPr>
              <a:t>Závěrečné setkání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25" y="1853192"/>
            <a:ext cx="4935475" cy="3290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187275" y="95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KRYPTOKARTIČKY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1853200"/>
            <a:ext cx="420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sz="2000"/>
              <a:t>Gamifikace základních konceptů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sz="2000"/>
              <a:t>Karetní hra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sz="2000"/>
              <a:t>Využít jako NFT - prodej za účelem sponzorování předmětu?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3548348" y="1681847"/>
            <a:ext cx="1283700" cy="1413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700"/>
              <a:t>Krypto spořící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700"/>
              <a:t> fond</a:t>
            </a:r>
            <a:endParaRPr b="1" sz="1700"/>
          </a:p>
        </p:txBody>
      </p:sp>
      <p:sp>
        <p:nvSpPr>
          <p:cNvPr id="108" name="Google Shape;108;p21"/>
          <p:cNvSpPr/>
          <p:nvPr/>
        </p:nvSpPr>
        <p:spPr>
          <a:xfrm>
            <a:off x="6808588" y="1681847"/>
            <a:ext cx="2001620" cy="1413126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/>
              <a:t>Předmět </a:t>
            </a:r>
            <a:r>
              <a:rPr b="1" lang="cs" sz="1600">
                <a:solidFill>
                  <a:schemeClr val="dk1"/>
                </a:solidFill>
              </a:rPr>
              <a:t>Kryptoměny ve škole a v životě</a:t>
            </a:r>
            <a:endParaRPr b="1" sz="1600"/>
          </a:p>
        </p:txBody>
      </p:sp>
      <p:cxnSp>
        <p:nvCxnSpPr>
          <p:cNvPr id="109" name="Google Shape;109;p21"/>
          <p:cNvCxnSpPr>
            <a:stCxn id="107" idx="4"/>
            <a:endCxn id="108" idx="1"/>
          </p:cNvCxnSpPr>
          <p:nvPr/>
        </p:nvCxnSpPr>
        <p:spPr>
          <a:xfrm>
            <a:off x="4832048" y="2388497"/>
            <a:ext cx="19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1"/>
          <p:cNvSpPr txBox="1"/>
          <p:nvPr/>
        </p:nvSpPr>
        <p:spPr>
          <a:xfrm>
            <a:off x="262470" y="760475"/>
            <a:ext cx="180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 sz="1900"/>
              <a:t>Sponzoři</a:t>
            </a:r>
            <a:endParaRPr sz="1900"/>
          </a:p>
        </p:txBody>
      </p:sp>
      <p:cxnSp>
        <p:nvCxnSpPr>
          <p:cNvPr id="111" name="Google Shape;111;p21"/>
          <p:cNvCxnSpPr>
            <a:stCxn id="110" idx="3"/>
            <a:endCxn id="107" idx="2"/>
          </p:cNvCxnSpPr>
          <p:nvPr/>
        </p:nvCxnSpPr>
        <p:spPr>
          <a:xfrm>
            <a:off x="2062770" y="998975"/>
            <a:ext cx="1485600" cy="13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262368" y="1967246"/>
            <a:ext cx="180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 sz="1900"/>
              <a:t>Vzdělávací kryptofondy</a:t>
            </a:r>
            <a:endParaRPr sz="1900"/>
          </a:p>
        </p:txBody>
      </p:sp>
      <p:sp>
        <p:nvSpPr>
          <p:cNvPr id="113" name="Google Shape;113;p21"/>
          <p:cNvSpPr txBox="1"/>
          <p:nvPr/>
        </p:nvSpPr>
        <p:spPr>
          <a:xfrm>
            <a:off x="0" y="3436059"/>
            <a:ext cx="180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 sz="1900"/>
              <a:t>Tradiční f</a:t>
            </a:r>
            <a:r>
              <a:rPr lang="cs" sz="1900"/>
              <a:t>ondy?</a:t>
            </a:r>
            <a:endParaRPr sz="1900"/>
          </a:p>
        </p:txBody>
      </p:sp>
      <p:cxnSp>
        <p:nvCxnSpPr>
          <p:cNvPr id="114" name="Google Shape;114;p21"/>
          <p:cNvCxnSpPr>
            <a:stCxn id="112" idx="3"/>
            <a:endCxn id="107" idx="2"/>
          </p:cNvCxnSpPr>
          <p:nvPr/>
        </p:nvCxnSpPr>
        <p:spPr>
          <a:xfrm>
            <a:off x="2062668" y="2351996"/>
            <a:ext cx="1485600" cy="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>
            <a:stCxn id="113" idx="3"/>
            <a:endCxn id="107" idx="2"/>
          </p:cNvCxnSpPr>
          <p:nvPr/>
        </p:nvCxnSpPr>
        <p:spPr>
          <a:xfrm flipH="1" rot="10800000">
            <a:off x="1800300" y="2388609"/>
            <a:ext cx="1748100" cy="14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>
            <a:stCxn id="107" idx="3"/>
            <a:endCxn id="117" idx="1"/>
          </p:cNvCxnSpPr>
          <p:nvPr/>
        </p:nvCxnSpPr>
        <p:spPr>
          <a:xfrm>
            <a:off x="4190198" y="3095147"/>
            <a:ext cx="2527500" cy="107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7" name="Google Shape;117;p21"/>
          <p:cNvSpPr txBox="1"/>
          <p:nvPr/>
        </p:nvSpPr>
        <p:spPr>
          <a:xfrm>
            <a:off x="6717615" y="3616228"/>
            <a:ext cx="242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/>
              <a:t>Další aktivity na pedagogické fakultě MU nebo i jiných pedagogických fakultách </a:t>
            </a:r>
            <a:endParaRPr sz="1500"/>
          </a:p>
        </p:txBody>
      </p:sp>
      <p:cxnSp>
        <p:nvCxnSpPr>
          <p:cNvPr id="118" name="Google Shape;118;p21"/>
          <p:cNvCxnSpPr>
            <a:stCxn id="107" idx="1"/>
          </p:cNvCxnSpPr>
          <p:nvPr/>
        </p:nvCxnSpPr>
        <p:spPr>
          <a:xfrm flipH="1" rot="10800000">
            <a:off x="4190198" y="1071047"/>
            <a:ext cx="144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" name="Google Shape;119;p21"/>
          <p:cNvSpPr txBox="1"/>
          <p:nvPr/>
        </p:nvSpPr>
        <p:spPr>
          <a:xfrm>
            <a:off x="2835550" y="221300"/>
            <a:ext cx="272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highlight>
                  <a:srgbClr val="FFFFFF"/>
                </a:highlight>
              </a:rPr>
              <a:t>Advisory board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highlight>
                  <a:srgbClr val="FFFFFF"/>
                </a:highlight>
              </a:rPr>
              <a:t>(Mochi: Defi-based DAOs, Tokemak, Rari Capital)</a:t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