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veat"/>
      <p:regular r:id="rId23"/>
      <p:bold r:id="rId24"/>
    </p:embeddedFont>
    <p:embeddedFont>
      <p:font typeface="Amatic SC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50c8e214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50c8e214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6c08cc1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6c08cc1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c08cc1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c08cc1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c08cc1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6c08cc1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c08cc1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6c08cc1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a0b9d0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6a0b9d0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6a0b9d0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6a0b9d0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c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6a0b9d0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6a0b9d0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50c8e214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50c8e214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50c8e214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50c8e214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0c8e214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0c8e214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50c8e214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50c8e21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0c8e214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0c8e214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a0b9d056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a0b9d056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c08cc1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c08cc1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c08cc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c08cc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010450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5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tokenová privatizace</a:t>
            </a:r>
            <a:endParaRPr b="1" sz="75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3600">
                <a:latin typeface="Amatic SC"/>
                <a:ea typeface="Amatic SC"/>
                <a:cs typeface="Amatic SC"/>
                <a:sym typeface="Amatic SC"/>
              </a:rPr>
              <a:t>	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311700" y="1720500"/>
            <a:ext cx="85206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blockchain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ethereum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1355900" y="257725"/>
            <a:ext cx="6163200" cy="4527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216000" y="257725"/>
            <a:ext cx="4443000" cy="3261000"/>
          </a:xfrm>
          <a:prstGeom prst="triangl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3135300" y="257725"/>
            <a:ext cx="2613300" cy="19017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224350" y="3579825"/>
            <a:ext cx="469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finanční a právní legislativa, infrastruktura, informace</a:t>
            </a:r>
            <a:endParaRPr b="1"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599700" y="2410525"/>
            <a:ext cx="367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intelektuální a finanční 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kapitál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869850" y="1512850"/>
            <a:ext cx="31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fin. instrumenty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1355900" y="257725"/>
            <a:ext cx="6163200" cy="4527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216000" y="257725"/>
            <a:ext cx="4443000" cy="3261000"/>
          </a:xfrm>
          <a:prstGeom prst="triangl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135300" y="257725"/>
            <a:ext cx="2613300" cy="19017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2224350" y="3826350"/>
            <a:ext cx="469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ETHEREUM</a:t>
            </a:r>
            <a:endParaRPr b="1"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599700" y="2410525"/>
            <a:ext cx="367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intelektuální a finanční 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kapitál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869850" y="1512850"/>
            <a:ext cx="31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fin. instrumenty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2669375" y="671850"/>
            <a:ext cx="3720300" cy="2817300"/>
          </a:xfrm>
          <a:prstGeom prst="triangl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2087750" y="671975"/>
            <a:ext cx="4948500" cy="28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5"/>
          <p:cNvCxnSpPr/>
          <p:nvPr/>
        </p:nvCxnSpPr>
        <p:spPr>
          <a:xfrm rot="10800000">
            <a:off x="2084150" y="493000"/>
            <a:ext cx="18000" cy="39291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5"/>
          <p:cNvCxnSpPr/>
          <p:nvPr/>
        </p:nvCxnSpPr>
        <p:spPr>
          <a:xfrm flipH="1" rot="10800000">
            <a:off x="2102150" y="1861300"/>
            <a:ext cx="2831700" cy="25782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25"/>
          <p:cNvCxnSpPr/>
          <p:nvPr/>
        </p:nvCxnSpPr>
        <p:spPr>
          <a:xfrm>
            <a:off x="2095625" y="4436225"/>
            <a:ext cx="5070000" cy="204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25"/>
          <p:cNvSpPr txBox="1"/>
          <p:nvPr/>
        </p:nvSpPr>
        <p:spPr>
          <a:xfrm>
            <a:off x="4280225" y="1282025"/>
            <a:ext cx="70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čas</a:t>
            </a:r>
            <a:endParaRPr b="1" sz="300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499400" y="4422100"/>
            <a:ext cx="179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technologie</a:t>
            </a:r>
            <a:endParaRPr b="1" sz="300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71350" y="568300"/>
            <a:ext cx="193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network efekt</a:t>
            </a:r>
            <a:endParaRPr b="1" sz="300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608875" y="1305100"/>
            <a:ext cx="1855500" cy="1883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4.66mld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16225" y="605700"/>
            <a:ext cx="416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rgbClr val="F3F3F3"/>
                </a:solidFill>
                <a:latin typeface="Amatic SC"/>
                <a:ea typeface="Amatic SC"/>
                <a:cs typeface="Amatic SC"/>
                <a:sym typeface="Amatic SC"/>
              </a:rPr>
              <a:t>Počet uživatelů internetu</a:t>
            </a:r>
            <a:endParaRPr b="1" sz="3000">
              <a:solidFill>
                <a:srgbClr val="F3F3F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4439700" y="2706475"/>
            <a:ext cx="264600" cy="25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2913298" y="1089931"/>
            <a:ext cx="331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rgbClr val="F3F3F3"/>
                </a:solidFill>
                <a:latin typeface="Amatic SC"/>
                <a:ea typeface="Amatic SC"/>
                <a:cs typeface="Amatic SC"/>
                <a:sym typeface="Amatic SC"/>
              </a:rPr>
              <a:t>Počet ETH adres: 0.171mld</a:t>
            </a:r>
            <a:endParaRPr b="1" sz="3000">
              <a:solidFill>
                <a:srgbClr val="F3F3F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124725" y="1551625"/>
            <a:ext cx="153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(3.7 %)</a:t>
            </a:r>
            <a:endParaRPr b="1" sz="3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0" name="Google Shape;170;p26"/>
          <p:cNvSpPr/>
          <p:nvPr/>
        </p:nvSpPr>
        <p:spPr>
          <a:xfrm flipH="1" rot="10800000">
            <a:off x="7163700" y="2935375"/>
            <a:ext cx="25200" cy="25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5405700" y="1692850"/>
            <a:ext cx="37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rgbClr val="F3F3F3"/>
                </a:solidFill>
                <a:latin typeface="Amatic SC"/>
                <a:ea typeface="Amatic SC"/>
                <a:cs typeface="Amatic SC"/>
                <a:sym typeface="Amatic SC"/>
              </a:rPr>
              <a:t>Počet defi uživatelů: 0.0035mld</a:t>
            </a:r>
            <a:endParaRPr b="1" sz="3000">
              <a:solidFill>
                <a:srgbClr val="F3F3F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679625" y="2154550"/>
            <a:ext cx="11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(0.07 %)</a:t>
            </a:r>
            <a:endParaRPr b="1" sz="3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292350" y="3600200"/>
            <a:ext cx="272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 ROČNĚ:  +54 % (50m)</a:t>
            </a:r>
            <a:endParaRPr b="1" sz="25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denně:  +100k</a:t>
            </a:r>
            <a:endParaRPr b="1" sz="25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6128550" y="3600200"/>
            <a:ext cx="229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 ROČNĚ:  +400 %(3M)</a:t>
            </a:r>
            <a:endParaRPr b="1" sz="25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denně:  +5k</a:t>
            </a:r>
            <a:endParaRPr b="1" sz="25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1516975" y="1361675"/>
            <a:ext cx="1721700" cy="2772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516975" y="1474600"/>
            <a:ext cx="1721700" cy="2660400"/>
          </a:xfrm>
          <a:prstGeom prst="can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latin typeface="Amatic SC"/>
                <a:ea typeface="Amatic SC"/>
                <a:cs typeface="Amatic SC"/>
                <a:sym typeface="Amatic SC"/>
              </a:rPr>
              <a:t>117.8m ETH</a:t>
            </a:r>
            <a:endParaRPr b="1" sz="2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1516975" y="1361675"/>
            <a:ext cx="1721700" cy="677400"/>
          </a:xfrm>
          <a:prstGeom prst="ca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7"/>
          <p:cNvGrpSpPr/>
          <p:nvPr/>
        </p:nvGrpSpPr>
        <p:grpSpPr>
          <a:xfrm>
            <a:off x="1411075" y="745150"/>
            <a:ext cx="677500" cy="785750"/>
            <a:chOff x="1411075" y="745150"/>
            <a:chExt cx="677500" cy="785750"/>
          </a:xfrm>
        </p:grpSpPr>
        <p:sp>
          <p:nvSpPr>
            <p:cNvPr id="183" name="Google Shape;183;p27"/>
            <p:cNvSpPr/>
            <p:nvPr/>
          </p:nvSpPr>
          <p:spPr>
            <a:xfrm>
              <a:off x="1411075" y="745150"/>
              <a:ext cx="105900" cy="98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697575" y="983650"/>
              <a:ext cx="200400" cy="221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814675" y="1257300"/>
              <a:ext cx="273900" cy="2736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516975" y="843850"/>
              <a:ext cx="149700" cy="1398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7"/>
          <p:cNvSpPr txBox="1"/>
          <p:nvPr/>
        </p:nvSpPr>
        <p:spPr>
          <a:xfrm>
            <a:off x="207150" y="868763"/>
            <a:ext cx="144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4,3% inflace</a:t>
            </a:r>
            <a:endParaRPr b="1"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5246550" y="2921000"/>
            <a:ext cx="1721700" cy="1214100"/>
          </a:xfrm>
          <a:prstGeom prst="ca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latin typeface="Amatic SC"/>
                <a:ea typeface="Amatic SC"/>
                <a:cs typeface="Amatic SC"/>
                <a:sym typeface="Amatic SC"/>
              </a:rPr>
              <a:t>30M staked</a:t>
            </a:r>
            <a:endParaRPr b="1" sz="2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5246550" y="1530900"/>
            <a:ext cx="1721700" cy="1982700"/>
          </a:xfrm>
          <a:prstGeom prst="can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5246550" y="1361675"/>
            <a:ext cx="1721700" cy="931500"/>
          </a:xfrm>
          <a:prstGeom prst="ca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7"/>
          <p:cNvGrpSpPr/>
          <p:nvPr/>
        </p:nvGrpSpPr>
        <p:grpSpPr>
          <a:xfrm>
            <a:off x="5204150" y="745150"/>
            <a:ext cx="677500" cy="785750"/>
            <a:chOff x="1411075" y="745150"/>
            <a:chExt cx="677500" cy="785750"/>
          </a:xfrm>
        </p:grpSpPr>
        <p:sp>
          <p:nvSpPr>
            <p:cNvPr id="192" name="Google Shape;192;p27"/>
            <p:cNvSpPr/>
            <p:nvPr/>
          </p:nvSpPr>
          <p:spPr>
            <a:xfrm>
              <a:off x="1411075" y="745150"/>
              <a:ext cx="105900" cy="98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1697575" y="983650"/>
              <a:ext cx="200400" cy="221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814675" y="1257300"/>
              <a:ext cx="273900" cy="2736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516975" y="843850"/>
              <a:ext cx="149700" cy="1398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7"/>
          <p:cNvSpPr txBox="1"/>
          <p:nvPr/>
        </p:nvSpPr>
        <p:spPr>
          <a:xfrm>
            <a:off x="4023913" y="937925"/>
            <a:ext cx="185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0,94</a:t>
            </a:r>
            <a:r>
              <a:rPr b="1" lang="c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% inflace</a:t>
            </a:r>
            <a:endParaRPr b="1"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6420550" y="1361676"/>
            <a:ext cx="162324" cy="1623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6519375" y="1124075"/>
            <a:ext cx="338580" cy="2482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6701500" y="852225"/>
            <a:ext cx="338580" cy="3288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6890625" y="580850"/>
            <a:ext cx="397764" cy="3288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7040075" y="940413"/>
            <a:ext cx="144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2.2 </a:t>
            </a:r>
            <a:r>
              <a:rPr b="1" lang="cs" sz="2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% EIP1559</a:t>
            </a:r>
            <a:endParaRPr b="1"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5428650" y="2473775"/>
            <a:ext cx="135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LIKVIDNÍ ETH</a:t>
            </a:r>
            <a:endParaRPr b="1" sz="25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" type="subTitle"/>
          </p:nvPr>
        </p:nvSpPr>
        <p:spPr>
          <a:xfrm>
            <a:off x="311700" y="1720500"/>
            <a:ext cx="85206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tokenová</a:t>
            </a: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 decentralizace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5375" y="718475"/>
            <a:ext cx="85206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36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metcalfův zákon</a:t>
            </a:r>
            <a:endParaRPr b="1" sz="36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36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36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213" name="Google Shape;213;p29"/>
          <p:cNvCxnSpPr/>
          <p:nvPr/>
        </p:nvCxnSpPr>
        <p:spPr>
          <a:xfrm rot="10800000">
            <a:off x="2858300" y="1724775"/>
            <a:ext cx="7800" cy="2491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2858300" y="4215075"/>
            <a:ext cx="3312300" cy="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9"/>
          <p:cNvCxnSpPr/>
          <p:nvPr/>
        </p:nvCxnSpPr>
        <p:spPr>
          <a:xfrm flipH="1" rot="10800000">
            <a:off x="2866100" y="2137875"/>
            <a:ext cx="3127500" cy="2077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9"/>
          <p:cNvSpPr/>
          <p:nvPr/>
        </p:nvSpPr>
        <p:spPr>
          <a:xfrm>
            <a:off x="2882200" y="1755375"/>
            <a:ext cx="2606250" cy="2445275"/>
          </a:xfrm>
          <a:custGeom>
            <a:rect b="b" l="l" r="r" t="t"/>
            <a:pathLst>
              <a:path extrusionOk="0" h="97811" w="104250">
                <a:moveTo>
                  <a:pt x="0" y="97811"/>
                </a:moveTo>
                <a:cubicBezTo>
                  <a:pt x="11703" y="93110"/>
                  <a:pt x="52840" y="85904"/>
                  <a:pt x="70215" y="69602"/>
                </a:cubicBezTo>
                <a:cubicBezTo>
                  <a:pt x="87590" y="53300"/>
                  <a:pt x="98578" y="11600"/>
                  <a:pt x="104250" y="0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29"/>
          <p:cNvSpPr txBox="1"/>
          <p:nvPr/>
        </p:nvSpPr>
        <p:spPr>
          <a:xfrm>
            <a:off x="5993600" y="1952025"/>
            <a:ext cx="9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accent4"/>
                </a:solidFill>
              </a:rPr>
              <a:t>náklady</a:t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5433125" y="1460525"/>
            <a:ext cx="9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chemeClr val="accent5"/>
                </a:solidFill>
              </a:rPr>
              <a:t>hodnota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5433125" y="4215075"/>
            <a:ext cx="163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rgbClr val="F3F3F3"/>
                </a:solidFill>
              </a:rPr>
              <a:t>uživatelé/zařízení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2135300" y="1613325"/>
            <a:ext cx="7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rgbClr val="F3F3F3"/>
                </a:solidFill>
              </a:rPr>
              <a:t>hodnota</a:t>
            </a:r>
            <a:endParaRPr sz="1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1720500"/>
            <a:ext cx="85206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 strike="sngStrike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plánovaná</a:t>
            </a: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 ekonomika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tržní ekonomika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	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" name="Google Shape;60;p14"/>
          <p:cNvSpPr txBox="1"/>
          <p:nvPr/>
        </p:nvSpPr>
        <p:spPr>
          <a:xfrm rot="-874822">
            <a:off x="5795397" y="1193776"/>
            <a:ext cx="1785191" cy="6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900" strike="sngStrike">
                <a:solidFill>
                  <a:srgbClr val="EA9999"/>
                </a:solidFill>
                <a:latin typeface="Caveat"/>
                <a:ea typeface="Caveat"/>
                <a:cs typeface="Caveat"/>
                <a:sym typeface="Caveat"/>
              </a:rPr>
              <a:t>SVOBODA</a:t>
            </a:r>
            <a:endParaRPr sz="2900" strike="sngStrike">
              <a:solidFill>
                <a:srgbClr val="EA9999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32225" y="2179200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KUPONOVÁ PRIVATIZACE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1720500"/>
            <a:ext cx="85206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“DROBNÍ AKCIONÁŘI, PLAČTE”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“JISTOTA DESETINÁSOBKU”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215563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0853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9887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28921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37955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68688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578225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4816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3609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82402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15563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0853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9887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8921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7955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468688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578225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4816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3609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240238" y="125850"/>
            <a:ext cx="688200" cy="481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1355900" y="257725"/>
            <a:ext cx="6163200" cy="4527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216000" y="257725"/>
            <a:ext cx="4443000" cy="3261000"/>
          </a:xfrm>
          <a:prstGeom prst="triangl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3135300" y="257725"/>
            <a:ext cx="2613300" cy="19017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224350" y="3579825"/>
            <a:ext cx="469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finanční a právní legislativa, infrastruktura, informace</a:t>
            </a:r>
            <a:endParaRPr b="1"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599700" y="2410525"/>
            <a:ext cx="367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intelektuální a finanční 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kapitál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869850" y="1512850"/>
            <a:ext cx="31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fin. instrumenty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11700" y="1720500"/>
            <a:ext cx="85206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internet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s" sz="7000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technologie</a:t>
            </a:r>
            <a:endParaRPr b="1" sz="7000">
              <a:solidFill>
                <a:srgbClr val="D9D9D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1355900" y="257725"/>
            <a:ext cx="6163200" cy="4527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216000" y="257725"/>
            <a:ext cx="4443000" cy="3261000"/>
          </a:xfrm>
          <a:prstGeom prst="triangl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3135300" y="257725"/>
            <a:ext cx="2613300" cy="19017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2224350" y="3579825"/>
            <a:ext cx="469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finanční a právní legislativa, infrastruktura, informace</a:t>
            </a:r>
            <a:endParaRPr b="1"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599700" y="2410525"/>
            <a:ext cx="367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intelektuální a finanční 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kapitál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869850" y="1512850"/>
            <a:ext cx="31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matic SC"/>
                <a:ea typeface="Amatic SC"/>
                <a:cs typeface="Amatic SC"/>
                <a:sym typeface="Amatic SC"/>
              </a:rPr>
              <a:t>fin. instrumenty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