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BohemianDAO.cz" TargetMode="External"/><Relationship Id="rId3" Type="http://schemas.openxmlformats.org/officeDocument/2006/relationships/hyperlink" Target="http://gwei.cz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73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ree (@treecz) - ETHBrno 202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tree (@treecz) - ETHBrno 2021</a:t>
            </a:r>
          </a:p>
        </p:txBody>
      </p:sp>
      <p:sp>
        <p:nvSpPr>
          <p:cNvPr id="152" name="BohemianDA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BohemianDAO</a:t>
            </a:r>
          </a:p>
        </p:txBody>
      </p:sp>
      <p:sp>
        <p:nvSpPr>
          <p:cNvPr id="153" name="podpořme lokální ekosysté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3557"/>
                </a:solidFill>
              </a:defRPr>
            </a:lvl1pPr>
          </a:lstStyle>
          <a:p>
            <a:pPr/>
            <a:r>
              <a:t>podpořme lokální ekosystém</a:t>
            </a:r>
          </a:p>
        </p:txBody>
      </p:sp>
      <p:pic>
        <p:nvPicPr>
          <p:cNvPr id="154" name="logo-default.png" descr="logo-defaul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179" y="11113156"/>
            <a:ext cx="2088763" cy="2088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logo-transparent (3).png" descr="logo-transparent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40488" y="621920"/>
            <a:ext cx="12472159" cy="12472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Kde nás najde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Kde nás najdete?</a:t>
            </a:r>
          </a:p>
        </p:txBody>
      </p:sp>
      <p:sp>
        <p:nvSpPr>
          <p:cNvPr id="185" name="Dokumentace na stránce BohemianDAO.cz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Dokumentace na stránce </a:t>
            </a:r>
            <a:r>
              <a:rPr u="sng">
                <a:hlinkClick r:id="rId2" invalidUrl="" action="" tgtFrame="" tooltip="" history="1" highlightClick="0" endSnd="0"/>
              </a:rPr>
              <a:t>BohemianDAO.cz</a:t>
            </a:r>
          </a:p>
          <a:p>
            <a:pPr/>
            <a:r>
              <a:t>Twitter účet @bohemiandao</a:t>
            </a:r>
          </a:p>
          <a:p>
            <a:pPr/>
            <a:r>
              <a:t>Komunikujeme hlavně na </a:t>
            </a:r>
            <a:r>
              <a:rPr u="sng">
                <a:hlinkClick r:id="rId3" invalidUrl="" action="" tgtFrame="" tooltip="" history="1" highlightClick="0" endSnd="0"/>
              </a:rPr>
              <a:t>gwei.cz</a:t>
            </a:r>
            <a:r>
              <a:t> Discordu nebo fóru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Jak se zapoj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Jak se zapojit?</a:t>
            </a:r>
          </a:p>
        </p:txBody>
      </p:sp>
      <p:sp>
        <p:nvSpPr>
          <p:cNvPr id="188" name="Hledáme kohokoliv, kdo by se chtěl na BohemianDAO podíl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Hledáme kohokoliv, kdo by se chtěl na BohemianDAO podílet</a:t>
            </a:r>
          </a:p>
          <a:p>
            <a:pPr lvl="1"/>
            <a:r>
              <a:t>“Investovat” může každý</a:t>
            </a:r>
          </a:p>
          <a:p>
            <a:pPr lvl="1"/>
            <a:r>
              <a:t>Hodil by se nám někdo kdo by ná pomohl s marketingem nebo administrativou</a:t>
            </a:r>
          </a:p>
          <a:p>
            <a:pPr lvl="1"/>
            <a:r>
              <a:t>Hledáme také přijemce peněz - pokud máte nějaký zajímavý nápad, který pomůže našemu ekosystému, pak vám rádi pomůžeme finančně!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3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ěkuji za pozornost!"/>
          <p:cNvSpPr txBox="1"/>
          <p:nvPr>
            <p:ph type="body" sz="quarter" idx="1"/>
          </p:nvPr>
        </p:nvSpPr>
        <p:spPr>
          <a:xfrm>
            <a:off x="3571499" y="6910833"/>
            <a:ext cx="17241002" cy="2599227"/>
          </a:xfrm>
          <a:prstGeom prst="rect">
            <a:avLst/>
          </a:prstGeom>
        </p:spPr>
        <p:txBody>
          <a:bodyPr/>
          <a:lstStyle>
            <a:lvl1pPr>
              <a:defRPr spc="-100" sz="10000">
                <a:solidFill>
                  <a:srgbClr val="FFFFFF"/>
                </a:solidFill>
              </a:defRPr>
            </a:lvl1pPr>
          </a:lstStyle>
          <a:p>
            <a:pPr/>
            <a:r>
              <a:t>Děkuji za pozornost!</a:t>
            </a:r>
          </a:p>
        </p:txBody>
      </p:sp>
      <p:sp>
        <p:nvSpPr>
          <p:cNvPr id="191" name="Pokud vás BohemianDAO zaujalo,…"/>
          <p:cNvSpPr txBox="1"/>
          <p:nvPr/>
        </p:nvSpPr>
        <p:spPr>
          <a:xfrm>
            <a:off x="6999884" y="2659908"/>
            <a:ext cx="10384232" cy="319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100">
                <a:solidFill>
                  <a:srgbClr val="FFFFFF"/>
                </a:solidFill>
              </a:defRPr>
            </a:pPr>
            <a:r>
              <a:t>Pokud vás BohemianDAO zaujalo,</a:t>
            </a:r>
          </a:p>
          <a:p>
            <a:pPr>
              <a:defRPr sz="5100">
                <a:solidFill>
                  <a:srgbClr val="FFFFFF"/>
                </a:solidFill>
              </a:defRPr>
            </a:pPr>
            <a:r>
              <a:t>pak vás rád uvidím na workshopu :)</a:t>
            </a:r>
          </a:p>
          <a:p>
            <a:pPr>
              <a:defRPr sz="5100">
                <a:solidFill>
                  <a:srgbClr val="FFFFFF"/>
                </a:solidFill>
              </a:defRPr>
            </a:pPr>
          </a:p>
          <a:p>
            <a:pPr>
              <a:defRPr b="1" sz="5100">
                <a:solidFill>
                  <a:srgbClr val="FFFFFF"/>
                </a:solidFill>
              </a:defRPr>
            </a:pPr>
            <a:r>
              <a:t>Sál “Zkušebna”    17:50 - 18:25</a:t>
            </a:r>
          </a:p>
        </p:txBody>
      </p:sp>
      <p:sp>
        <p:nvSpPr>
          <p:cNvPr id="192" name="tree (@treecz)"/>
          <p:cNvSpPr txBox="1"/>
          <p:nvPr/>
        </p:nvSpPr>
        <p:spPr>
          <a:xfrm>
            <a:off x="9491217" y="9930789"/>
            <a:ext cx="5401565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solidFill>
                  <a:srgbClr val="1C3557"/>
                </a:solidFill>
              </a:defRPr>
            </a:lvl1pPr>
          </a:lstStyle>
          <a:p>
            <a:pPr/>
            <a:r>
              <a:t>tree (@treecz)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 je to BohemianDA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Co je to BohemianDAO?</a:t>
            </a:r>
          </a:p>
        </p:txBody>
      </p:sp>
      <p:sp>
        <p:nvSpPr>
          <p:cNvPr id="158" name="Nezisková decentralizovaná autonomní organizace (DAO), vytvořená za účelem financování lokálních projektů podporující vzdělání a adopci platformy Ethereum a decentralizovaných financí (DeFi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aseline="102083"/>
            </a:pPr>
            <a:r>
              <a:rPr b="1"/>
              <a:t>Nezisková</a:t>
            </a:r>
            <a:r>
              <a:t> decentralizovaná autonomní organizace (DAO), vytvořená za účelem financování lokálních projektů podporující vzdělání a adopci platformy Ethereum a decentralizovaných financí (DeFi).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Jak to vznikl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Jak to vzniklo?</a:t>
            </a:r>
          </a:p>
        </p:txBody>
      </p:sp>
      <p:sp>
        <p:nvSpPr>
          <p:cNvPr id="161" name="Jako náhrada původního Gwei.cz DAOv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Jako náhrada původního Gwei.cz DAOv1</a:t>
            </a:r>
          </a:p>
          <a:p>
            <a:pPr/>
            <a:r>
              <a:t>Hlavní motivace byla vytvořit separátní “instituci” která by se starala o financování, nejenom Gwei.cz, ale lokálního ekosystému obecně</a:t>
            </a:r>
          </a:p>
          <a:p>
            <a:pPr/>
            <a:r>
              <a:t>Vznik BohemianDAO:</a:t>
            </a:r>
          </a:p>
          <a:p>
            <a:pPr lvl="1">
              <a:defRPr b="1"/>
            </a:pPr>
            <a:r>
              <a:t>19. dubna 2021</a:t>
            </a:r>
          </a:p>
          <a:p>
            <a:pPr lvl="1"/>
            <a:r>
              <a:t>8 zakládajících členů</a:t>
            </a:r>
          </a:p>
          <a:p>
            <a:pPr lvl="1"/>
            <a:r>
              <a:t>39 shares (3.9 ETH)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Jaké projekty chceme podporova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Jaké projekty chceme podporovat?</a:t>
            </a:r>
          </a:p>
        </p:txBody>
      </p:sp>
      <p:sp>
        <p:nvSpPr>
          <p:cNvPr id="164" name="📚 tvorba edukačního obsahu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📚 tvorba edukačního obsahu</a:t>
            </a:r>
          </a:p>
          <a:p>
            <a:pPr/>
            <a:r>
              <a:t>🇨🇿 překlady materiálů do češtiny</a:t>
            </a:r>
          </a:p>
          <a:p>
            <a:pPr/>
            <a:r>
              <a:t>⚗️ tvorba odborných výzkumů</a:t>
            </a:r>
          </a:p>
          <a:p>
            <a:pPr/>
            <a:r>
              <a:t>🔧 vývoj užitečných nástrojů</a:t>
            </a:r>
          </a:p>
          <a:p>
            <a:pPr/>
            <a:r>
              <a:t>🍻 komunitní setkání a workshopy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loch pravidl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Moloch pravidla</a:t>
            </a:r>
          </a:p>
        </p:txBody>
      </p:sp>
      <p:sp>
        <p:nvSpPr>
          <p:cNvPr id="167" name="Kdokoliv se může stát člen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Kdokoliv se může stát členem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Při vstupu člen vloží ETH a na oplátku dostane podíl (shares)</a:t>
            </a:r>
          </a:p>
          <a:p>
            <a:pPr lvl="1" marL="1133855" indent="-566927" defTabSz="2267655">
              <a:spcBef>
                <a:spcPts val="4100"/>
              </a:spcBef>
              <a:defRPr sz="4464"/>
            </a:pPr>
            <a:r>
              <a:t>Náš poměr je </a:t>
            </a:r>
            <a:r>
              <a:rPr b="1"/>
              <a:t>1 share = 0.1 ETH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Množství podílu určuje sílu hlasu v hlasování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Pomocí návrhů se přerozděluje ETH jednotlivým projektům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Člen může kdykoliv vystoupit a vzít si odpovídající podíl ETH zpět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Pokud se členovi nelíbí výsledek hlasování, může provést tzv. “Ragequit” a odejít dříve než se návrh zpracuje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63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~500 000 Kč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~500 000 Kč</a:t>
            </a:r>
          </a:p>
        </p:txBody>
      </p:sp>
      <p:sp>
        <p:nvSpPr>
          <p:cNvPr id="170" name="Aktuální částka ve správě BohemianDAO (6.45 ETH)"/>
          <p:cNvSpPr txBox="1"/>
          <p:nvPr>
            <p:ph type="body" idx="21"/>
          </p:nvPr>
        </p:nvSpPr>
        <p:spPr>
          <a:xfrm>
            <a:off x="1206500" y="8262180"/>
            <a:ext cx="21971000" cy="208679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1C3557"/>
                </a:solidFill>
              </a:defRPr>
            </a:pPr>
            <a:r>
              <a:t>Aktuální částka ve správě BohemianDAO</a:t>
            </a:r>
            <a:br/>
            <a:r>
              <a:t>(6.45 ETH)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ktuální sta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Aktuální stav</a:t>
            </a:r>
          </a:p>
        </p:txBody>
      </p:sp>
      <p:sp>
        <p:nvSpPr>
          <p:cNvPr id="173" name="Cca půl roku fungován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Cca půl roku fungování</a:t>
            </a:r>
          </a:p>
          <a:p>
            <a:pPr>
              <a:defRPr b="1"/>
            </a:pPr>
            <a:r>
              <a:t>13 členů</a:t>
            </a:r>
          </a:p>
          <a:p>
            <a:pPr>
              <a:defRPr b="1"/>
            </a:pPr>
            <a:r>
              <a:t>67 shares</a:t>
            </a:r>
          </a:p>
          <a:p>
            <a:pPr/>
            <a:r>
              <a:t>1 podpořený projekt:</a:t>
            </a:r>
          </a:p>
          <a:p>
            <a:pPr lvl="1"/>
            <a:r>
              <a:t>Holky v kryptu (0.25 ETH)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1-10-09 at 17.37.08.png" descr="Screenshot 2021-10-09 at 17.3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1068" y="403318"/>
            <a:ext cx="11421864" cy="12909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chnolog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3846"/>
                </a:solidFill>
              </a:defRPr>
            </a:lvl1pPr>
          </a:lstStyle>
          <a:p>
            <a:pPr/>
            <a:r>
              <a:t>Technologie</a:t>
            </a:r>
          </a:p>
        </p:txBody>
      </p:sp>
      <p:sp>
        <p:nvSpPr>
          <p:cNvPr id="178" name="Blockchain: xDai (EVM kompatibilní sidechai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Blockchain: </a:t>
            </a:r>
            <a:r>
              <a:rPr b="1"/>
              <a:t>xDai </a:t>
            </a:r>
            <a:r>
              <a:t>(EVM kompatibilní sidechain)</a:t>
            </a:r>
          </a:p>
          <a:p>
            <a:pPr/>
            <a:r>
              <a:t>DAO Framework (smart-kontrakty): </a:t>
            </a:r>
            <a:r>
              <a:rPr b="1"/>
              <a:t>Moloch</a:t>
            </a:r>
            <a:endParaRPr b="1"/>
          </a:p>
          <a:p>
            <a:pPr/>
            <a:r>
              <a:t>Webové rozhraní: </a:t>
            </a:r>
            <a:r>
              <a:rPr b="1"/>
              <a:t>DAOhaus</a:t>
            </a:r>
            <a:endParaRPr b="1"/>
          </a:p>
          <a:p>
            <a:pPr/>
            <a:r>
              <a:t>Off-chain hlasování: </a:t>
            </a:r>
            <a:r>
              <a:rPr b="1"/>
              <a:t>Snapshot</a:t>
            </a:r>
          </a:p>
        </p:txBody>
      </p:sp>
      <p:pic>
        <p:nvPicPr>
          <p:cNvPr id="17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9160" y="6111484"/>
            <a:ext cx="6215551" cy="1493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Tvz6UU5R_400x400.jpeg" descr="Tvz6UU5R_400x400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88093" y="8022842"/>
            <a:ext cx="4331465" cy="4331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68747470733a2f2f63646e2e646973636f72646170702e636f6d2f6174746163686d656e74732f3538333931343530363338393032383836352f3634313034373937353432313830343538342f323031392d31312d30345f31342e35352e33392e6a7067 (1).jpeg" descr="68747470733a2f2f63646e2e646973636f72646170702e636f6d2f6174746163686d656e74732f3538333931343530363338393032383836352f3634313034373937353432313830343538342f323031392d31312d30345f31342e35352e33392e6a7067 (1)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30569" y="8912121"/>
            <a:ext cx="5187615" cy="291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paces_-Lpi9AHj62wscNlQjI-l_avatar.png" descr="spaces_-Lpi9AHj62wscNlQjI-l_avat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27064" y="1552678"/>
            <a:ext cx="3251201" cy="32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