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46.xml" ContentType="application/vnd.openxmlformats-officedocument.presentationml.tags+xml"/>
  <Override PartName="/ppt/tags/tag47.xml" ContentType="application/vnd.openxmlformats-officedocument.presentationml.tags+xml"/>
  <Override PartName="/ppt/notesSlides/notesSlide3.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charts/chart2.xml" ContentType="application/vnd.openxmlformats-officedocument.drawingml.chart+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4"/>
  </p:notesMasterIdLst>
  <p:handoutMasterIdLst>
    <p:handoutMasterId r:id="rId15"/>
  </p:handoutMasterIdLst>
  <p:sldIdLst>
    <p:sldId id="256" r:id="rId2"/>
    <p:sldId id="257" r:id="rId3"/>
    <p:sldId id="275" r:id="rId4"/>
    <p:sldId id="276" r:id="rId5"/>
    <p:sldId id="289" r:id="rId6"/>
    <p:sldId id="277" r:id="rId7"/>
    <p:sldId id="279" r:id="rId8"/>
    <p:sldId id="280" r:id="rId9"/>
    <p:sldId id="273" r:id="rId10"/>
    <p:sldId id="291" r:id="rId11"/>
    <p:sldId id="292" r:id="rId12"/>
    <p:sldId id="290" r:id="rId13"/>
  </p:sldIdLst>
  <p:sldSz cx="12192000" cy="6858000"/>
  <p:notesSz cx="6950075" cy="9236075"/>
  <p:custShowLst>
    <p:custShow name="Format Guide Workshop" id="0">
      <p:sldLst/>
    </p:custShow>
  </p:custShow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p:scale>
          <a:sx n="75" d="100"/>
          <a:sy n="75" d="100"/>
        </p:scale>
        <p:origin x="427" y="22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4381347446717209E-3"/>
          <c:y val="6.5733414485696889E-2"/>
          <c:w val="0.9851237305106566"/>
          <c:h val="0.90261716372489353"/>
        </c:manualLayout>
      </c:layout>
      <c:scatterChart>
        <c:scatterStyle val="lineMarker"/>
        <c:varyColors val="0"/>
        <c:ser>
          <c:idx val="0"/>
          <c:order val="0"/>
          <c:spPr>
            <a:ln w="38100" cap="flat" algn="ctr">
              <a:solidFill>
                <a:srgbClr val="F48200"/>
              </a:solidFill>
              <a:prstDash val="lgDash"/>
            </a:ln>
          </c:spPr>
          <c:marker>
            <c:symbol val="none"/>
          </c:marker>
          <c:dLbls>
            <c:dLbl>
              <c:idx val="1"/>
              <c:layout>
                <c:manualLayout>
                  <c:x val="0"/>
                  <c:y val="-6.2081558125380402E-2"/>
                </c:manualLayout>
              </c:layout>
              <c:numFmt formatCode="&quot;$&quot;#,##0;&quot;-&quot;&quot;$&quot;#,##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CA4-497A-97FC-86D4295191B5}"/>
                </c:ext>
              </c:extLst>
            </c:dLbl>
            <c:dLbl>
              <c:idx val="11"/>
              <c:layout>
                <c:manualLayout>
                  <c:x val="0"/>
                  <c:y val="-7.3037127206329891E-2"/>
                </c:manualLayout>
              </c:layout>
              <c:numFmt formatCode="&quot;$&quot;#,##0;&quot;-&quot;&quot;$&quot;#,##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CA4-497A-97FC-86D4295191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Sheet1!$A$1:$L$1</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xVal>
          <c:yVal>
            <c:numRef>
              <c:f>Sheet1!$A$2:$L$2</c:f>
              <c:numCache>
                <c:formatCode>General</c:formatCode>
                <c:ptCount val="12"/>
                <c:pt idx="0">
                  <c:v>1</c:v>
                </c:pt>
                <c:pt idx="1">
                  <c:v>1.18</c:v>
                </c:pt>
                <c:pt idx="2">
                  <c:v>35</c:v>
                </c:pt>
                <c:pt idx="3">
                  <c:v>46</c:v>
                </c:pt>
                <c:pt idx="4">
                  <c:v>650</c:v>
                </c:pt>
                <c:pt idx="5">
                  <c:v>232</c:v>
                </c:pt>
                <c:pt idx="6">
                  <c:v>450</c:v>
                </c:pt>
                <c:pt idx="7">
                  <c:v>1200</c:v>
                </c:pt>
                <c:pt idx="8">
                  <c:v>6000</c:v>
                </c:pt>
                <c:pt idx="9">
                  <c:v>10000</c:v>
                </c:pt>
                <c:pt idx="10">
                  <c:v>10000</c:v>
                </c:pt>
                <c:pt idx="11">
                  <c:v>45000</c:v>
                </c:pt>
              </c:numCache>
            </c:numRef>
          </c:yVal>
          <c:smooth val="0"/>
          <c:extLst>
            <c:ext xmlns:c16="http://schemas.microsoft.com/office/drawing/2014/chart" uri="{C3380CC4-5D6E-409C-BE32-E72D297353CC}">
              <c16:uniqueId val="{00000002-0CA4-497A-97FC-86D4295191B5}"/>
            </c:ext>
          </c:extLst>
        </c:ser>
        <c:ser>
          <c:idx val="1"/>
          <c:order val="1"/>
          <c:spPr>
            <a:ln w="38100" cap="flat" algn="ctr">
              <a:solidFill>
                <a:srgbClr val="295E7E"/>
              </a:solidFill>
              <a:prstDash val="solid"/>
            </a:ln>
          </c:spPr>
          <c:marker>
            <c:symbol val="none"/>
          </c:marker>
          <c:dLbls>
            <c:dLbl>
              <c:idx val="8"/>
              <c:layout>
                <c:manualLayout>
                  <c:x val="0"/>
                  <c:y val="7.7906269020085211E-2"/>
                </c:manualLayout>
              </c:layout>
              <c:numFmt formatCode="&quot;$&quot;#,##0;&quot;-&quot;&quot;$&quot;#,##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CA4-497A-97FC-86D4295191B5}"/>
                </c:ext>
              </c:extLst>
            </c:dLbl>
            <c:dLbl>
              <c:idx val="9"/>
              <c:layout>
                <c:manualLayout>
                  <c:x val="0"/>
                  <c:y val="7.7906269020085211E-2"/>
                </c:manualLayout>
              </c:layout>
              <c:numFmt formatCode="&quot;$&quot;#,##0;&quot;-&quot;&quot;$&quot;#,##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CA4-497A-97FC-86D4295191B5}"/>
                </c:ext>
              </c:extLst>
            </c:dLbl>
            <c:dLbl>
              <c:idx val="10"/>
              <c:layout>
                <c:manualLayout>
                  <c:x val="0"/>
                  <c:y val="7.7906269020085211E-2"/>
                </c:manualLayout>
              </c:layout>
              <c:numFmt formatCode="&quot;$&quot;#,##0;&quot;-&quot;&quot;$&quot;#,##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CA4-497A-97FC-86D4295191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xVal>
            <c:numRef>
              <c:f>Sheet1!$A$1:$L$1</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xVal>
          <c:yVal>
            <c:numRef>
              <c:f>Sheet1!$A$3:$L$3</c:f>
              <c:numCache>
                <c:formatCode>General</c:formatCode>
                <c:ptCount val="12"/>
                <c:pt idx="0">
                  <c:v>1</c:v>
                </c:pt>
                <c:pt idx="1">
                  <c:v>1</c:v>
                </c:pt>
                <c:pt idx="2">
                  <c:v>1</c:v>
                </c:pt>
                <c:pt idx="3">
                  <c:v>1</c:v>
                </c:pt>
                <c:pt idx="4">
                  <c:v>1</c:v>
                </c:pt>
                <c:pt idx="5">
                  <c:v>1</c:v>
                </c:pt>
                <c:pt idx="6">
                  <c:v>12</c:v>
                </c:pt>
                <c:pt idx="7">
                  <c:v>200</c:v>
                </c:pt>
                <c:pt idx="8">
                  <c:v>500</c:v>
                </c:pt>
                <c:pt idx="9">
                  <c:v>180</c:v>
                </c:pt>
                <c:pt idx="10">
                  <c:v>200</c:v>
                </c:pt>
                <c:pt idx="11">
                  <c:v>3000</c:v>
                </c:pt>
              </c:numCache>
            </c:numRef>
          </c:yVal>
          <c:smooth val="0"/>
          <c:extLst>
            <c:ext xmlns:c16="http://schemas.microsoft.com/office/drawing/2014/chart" uri="{C3380CC4-5D6E-409C-BE32-E72D297353CC}">
              <c16:uniqueId val="{00000006-0CA4-497A-97FC-86D4295191B5}"/>
            </c:ext>
          </c:extLst>
        </c:ser>
        <c:dLbls>
          <c:showLegendKey val="0"/>
          <c:showVal val="0"/>
          <c:showCatName val="0"/>
          <c:showSerName val="0"/>
          <c:showPercent val="0"/>
          <c:showBubbleSize val="0"/>
        </c:dLbls>
        <c:axId val="1380035352"/>
        <c:axId val="1"/>
      </c:scatterChart>
      <c:valAx>
        <c:axId val="1380035352"/>
        <c:scaling>
          <c:orientation val="minMax"/>
          <c:max val="2022"/>
          <c:min val="2010"/>
        </c:scaling>
        <c:delete val="0"/>
        <c:axPos val="b"/>
        <c:majorGridlines>
          <c:spPr>
            <a:ln>
              <a:noFill/>
            </a:ln>
          </c:spPr>
        </c:majorGridlines>
        <c:numFmt formatCode="General" sourceLinked="1"/>
        <c:majorTickMark val="none"/>
        <c:minorTickMark val="none"/>
        <c:tickLblPos val="none"/>
        <c:spPr>
          <a:ln w="9525" cap="flat" algn="ctr">
            <a:solidFill>
              <a:srgbClr val="7F7F7F"/>
            </a:solidFill>
            <a:prstDash val="solid"/>
          </a:ln>
        </c:spPr>
        <c:crossAx val="1"/>
        <c:crosses val="min"/>
        <c:crossBetween val="midCat"/>
        <c:majorUnit val="2"/>
      </c:valAx>
      <c:valAx>
        <c:axId val="1"/>
        <c:scaling>
          <c:logBase val="10"/>
          <c:orientation val="minMax"/>
          <c:max val="100000"/>
          <c:min val="1"/>
        </c:scaling>
        <c:delete val="1"/>
        <c:axPos val="l"/>
        <c:numFmt formatCode="General" sourceLinked="1"/>
        <c:majorTickMark val="out"/>
        <c:minorTickMark val="none"/>
        <c:tickLblPos val="nextTo"/>
        <c:crossAx val="1380035352"/>
        <c:crosses val="min"/>
        <c:crossBetween val="midCat"/>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693276366089498E-2"/>
          <c:y val="9.7549699491447067E-2"/>
          <c:w val="0.93883516977737802"/>
          <c:h val="0.87840961627369396"/>
        </c:manualLayout>
      </c:layout>
      <c:lineChart>
        <c:grouping val="standard"/>
        <c:varyColors val="0"/>
        <c:ser>
          <c:idx val="0"/>
          <c:order val="0"/>
          <c:spPr>
            <a:ln w="38100" cap="flat" algn="ctr">
              <a:solidFill>
                <a:srgbClr val="F48200"/>
              </a:solidFill>
              <a:prstDash val="solid"/>
            </a:ln>
          </c:spPr>
          <c:marker>
            <c:symbol val="none"/>
          </c:marker>
          <c:dLbls>
            <c:dLbl>
              <c:idx val="2"/>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F5F-4FB6-AC1F-79A0B6D1A519}"/>
                </c:ext>
              </c:extLst>
            </c:dLbl>
            <c:dLbl>
              <c:idx val="3"/>
              <c:layout>
                <c:manualLayout>
                  <c:x val="0"/>
                  <c:y val="-3.8834951456310676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F5F-4FB6-AC1F-79A0B6D1A519}"/>
                </c:ext>
              </c:extLst>
            </c:dLbl>
            <c:dLbl>
              <c:idx val="4"/>
              <c:layout>
                <c:manualLayout>
                  <c:x val="0"/>
                  <c:y val="-4.1146555709662504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F5F-4FB6-AC1F-79A0B6D1A519}"/>
                </c:ext>
              </c:extLst>
            </c:dLbl>
            <c:dLbl>
              <c:idx val="5"/>
              <c:layout>
                <c:manualLayout>
                  <c:x val="0"/>
                  <c:y val="-3.9297272306981046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5F5F-4FB6-AC1F-79A0B6D1A519}"/>
                </c:ext>
              </c:extLst>
            </c:dLbl>
            <c:dLbl>
              <c:idx val="6"/>
              <c:layout>
                <c:manualLayout>
                  <c:x val="0"/>
                  <c:y val="-3.8372630605640314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F5F-4FB6-AC1F-79A0B6D1A519}"/>
                </c:ext>
              </c:extLst>
            </c:dLbl>
            <c:dLbl>
              <c:idx val="7"/>
              <c:layout>
                <c:manualLayout>
                  <c:x val="0"/>
                  <c:y val="-3.744798890429958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5F5F-4FB6-AC1F-79A0B6D1A519}"/>
                </c:ext>
              </c:extLst>
            </c:dLbl>
            <c:dLbl>
              <c:idx val="8"/>
              <c:layout>
                <c:manualLayout>
                  <c:x val="0"/>
                  <c:y val="-3.744798890429958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5F5F-4FB6-AC1F-79A0B6D1A519}"/>
                </c:ext>
              </c:extLst>
            </c:dLbl>
            <c:dLbl>
              <c:idx val="9"/>
              <c:layout>
                <c:manualLayout>
                  <c:x val="0"/>
                  <c:y val="-3.744798890429958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F5F-4FB6-AC1F-79A0B6D1A51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100</c:v>
                </c:pt>
                <c:pt idx="1">
                  <c:v>3.4412171428571425</c:v>
                </c:pt>
                <c:pt idx="2">
                  <c:v>2.6565448252173911</c:v>
                </c:pt>
                <c:pt idx="3">
                  <c:v>0.19104726025192609</c:v>
                </c:pt>
                <c:pt idx="4">
                  <c:v>0.5359040345980538</c:v>
                </c:pt>
                <c:pt idx="5">
                  <c:v>0.27976953489041223</c:v>
                </c:pt>
                <c:pt idx="6">
                  <c:v>0.10714823474384175</c:v>
                </c:pt>
                <c:pt idx="7">
                  <c:v>2.1952530334318297E-2</c:v>
                </c:pt>
                <c:pt idx="8">
                  <c:v>1.3409922680021676E-2</c:v>
                </c:pt>
                <c:pt idx="9">
                  <c:v>1.3574864728985942E-2</c:v>
                </c:pt>
              </c:numCache>
            </c:numRef>
          </c:val>
          <c:smooth val="0"/>
          <c:extLst>
            <c:ext xmlns:c16="http://schemas.microsoft.com/office/drawing/2014/chart" uri="{C3380CC4-5D6E-409C-BE32-E72D297353CC}">
              <c16:uniqueId val="{00000008-5F5F-4FB6-AC1F-79A0B6D1A519}"/>
            </c:ext>
          </c:extLst>
        </c:ser>
        <c:ser>
          <c:idx val="1"/>
          <c:order val="1"/>
          <c:spPr>
            <a:ln w="38100" cap="flat" algn="ctr">
              <a:solidFill>
                <a:srgbClr val="29BA74"/>
              </a:solidFill>
              <a:prstDash val="solid"/>
            </a:ln>
          </c:spPr>
          <c:marker>
            <c:symbol val="none"/>
          </c:marker>
          <c:dLbls>
            <c:dLbl>
              <c:idx val="5"/>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5F5F-4FB6-AC1F-79A0B6D1A519}"/>
                </c:ext>
              </c:extLst>
            </c:dLbl>
            <c:dLbl>
              <c:idx val="6"/>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5F5F-4FB6-AC1F-79A0B6D1A519}"/>
                </c:ext>
              </c:extLst>
            </c:dLbl>
            <c:dLbl>
              <c:idx val="7"/>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5F5F-4FB6-AC1F-79A0B6D1A519}"/>
                </c:ext>
              </c:extLst>
            </c:dLbl>
            <c:dLbl>
              <c:idx val="8"/>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5F5F-4FB6-AC1F-79A0B6D1A519}"/>
                </c:ext>
              </c:extLst>
            </c:dLbl>
            <c:dLbl>
              <c:idx val="9"/>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5F5F-4FB6-AC1F-79A0B6D1A51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Sheet1!$A$2:$J$2</c:f>
              <c:numCache>
                <c:formatCode>General</c:formatCode>
                <c:ptCount val="10"/>
                <c:pt idx="0">
                  <c:v>100</c:v>
                </c:pt>
                <c:pt idx="1">
                  <c:v>102.07</c:v>
                </c:pt>
                <c:pt idx="2">
                  <c:v>103.56022199999998</c:v>
                </c:pt>
                <c:pt idx="3">
                  <c:v>105.23789759639997</c:v>
                </c:pt>
                <c:pt idx="4">
                  <c:v>105.36418307351566</c:v>
                </c:pt>
                <c:pt idx="5">
                  <c:v>106.69177178024195</c:v>
                </c:pt>
                <c:pt idx="6">
                  <c:v>108.96430651916111</c:v>
                </c:pt>
                <c:pt idx="7">
                  <c:v>111.62303559822864</c:v>
                </c:pt>
                <c:pt idx="8">
                  <c:v>113.64341254255658</c:v>
                </c:pt>
                <c:pt idx="9">
                  <c:v>115.04122651683002</c:v>
                </c:pt>
              </c:numCache>
            </c:numRef>
          </c:val>
          <c:smooth val="0"/>
          <c:extLst>
            <c:ext xmlns:c16="http://schemas.microsoft.com/office/drawing/2014/chart" uri="{C3380CC4-5D6E-409C-BE32-E72D297353CC}">
              <c16:uniqueId val="{0000000E-5F5F-4FB6-AC1F-79A0B6D1A519}"/>
            </c:ext>
          </c:extLst>
        </c:ser>
        <c:ser>
          <c:idx val="2"/>
          <c:order val="2"/>
          <c:spPr>
            <a:ln w="28575" cap="flat" algn="ctr">
              <a:solidFill>
                <a:srgbClr val="A8B21C"/>
              </a:solidFill>
              <a:prstDash val="solid"/>
            </a:ln>
          </c:spPr>
          <c:marker>
            <c:symbol val="none"/>
          </c:marker>
          <c:dLbls>
            <c:dLbl>
              <c:idx val="2"/>
              <c:layout>
                <c:manualLayout>
                  <c:x val="0"/>
                  <c:y val="-5.5478502080443831E-2"/>
                </c:manualLayout>
              </c:layout>
              <c:numFmt formatCode="#,##0.00;&quot;-&quot;#,##0.00"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5F5F-4FB6-AC1F-79A0B6D1A51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Sheet1!$A$3:$J$3</c:f>
              <c:numCache>
                <c:formatCode>General</c:formatCode>
                <c:ptCount val="10"/>
                <c:pt idx="0">
                  <c:v>100</c:v>
                </c:pt>
                <c:pt idx="1">
                  <c:v>96.256660671462825</c:v>
                </c:pt>
                <c:pt idx="2">
                  <c:v>122.5964870801987</c:v>
                </c:pt>
                <c:pt idx="3">
                  <c:v>117.12495869931088</c:v>
                </c:pt>
                <c:pt idx="4">
                  <c:v>115.19089444824769</c:v>
                </c:pt>
                <c:pt idx="5">
                  <c:v>98.760249177873831</c:v>
                </c:pt>
                <c:pt idx="6">
                  <c:v>108.18599004402425</c:v>
                </c:pt>
                <c:pt idx="7">
                  <c:v>110.9187893168518</c:v>
                </c:pt>
                <c:pt idx="8">
                  <c:v>103.44569067046785</c:v>
                </c:pt>
                <c:pt idx="9">
                  <c:v>90.384900472613779</c:v>
                </c:pt>
              </c:numCache>
            </c:numRef>
          </c:val>
          <c:smooth val="0"/>
          <c:extLst>
            <c:ext xmlns:c16="http://schemas.microsoft.com/office/drawing/2014/chart" uri="{C3380CC4-5D6E-409C-BE32-E72D297353CC}">
              <c16:uniqueId val="{00000010-5F5F-4FB6-AC1F-79A0B6D1A519}"/>
            </c:ext>
          </c:extLst>
        </c:ser>
        <c:dLbls>
          <c:showLegendKey val="0"/>
          <c:showVal val="0"/>
          <c:showCatName val="0"/>
          <c:showSerName val="0"/>
          <c:showPercent val="0"/>
          <c:showBubbleSize val="0"/>
        </c:dLbls>
        <c:smooth val="0"/>
        <c:axId val="1204683455"/>
        <c:axId val="1"/>
      </c:lineChart>
      <c:catAx>
        <c:axId val="1204683455"/>
        <c:scaling>
          <c:orientation val="minMax"/>
        </c:scaling>
        <c:delete val="0"/>
        <c:axPos val="b"/>
        <c:majorGridlines>
          <c:spPr>
            <a:ln>
              <a:noFill/>
            </a:ln>
          </c:spPr>
        </c:majorGridlines>
        <c:majorTickMark val="none"/>
        <c:minorTickMark val="none"/>
        <c:tickLblPos val="none"/>
        <c:spPr>
          <a:ln w="9525" cap="flat" algn="ctr">
            <a:solidFill>
              <a:srgbClr val="7F7F7F"/>
            </a:solidFill>
            <a:prstDash val="solid"/>
          </a:ln>
        </c:spPr>
        <c:crossAx val="1"/>
        <c:crosses val="min"/>
        <c:auto val="0"/>
        <c:lblAlgn val="ctr"/>
        <c:lblOffset val="100"/>
        <c:noMultiLvlLbl val="0"/>
      </c:catAx>
      <c:valAx>
        <c:axId val="1"/>
        <c:scaling>
          <c:orientation val="minMax"/>
          <c:max val="122.5964870801987"/>
          <c:min val="0"/>
        </c:scaling>
        <c:delete val="1"/>
        <c:axPos val="l"/>
        <c:numFmt formatCode="General" sourceLinked="1"/>
        <c:majorTickMark val="out"/>
        <c:minorTickMark val="none"/>
        <c:tickLblPos val="nextTo"/>
        <c:crossAx val="1204683455"/>
        <c:crosses val="min"/>
        <c:crossBetween val="midCat"/>
      </c:valAx>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08-Oct-21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08-Oct-21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75660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19745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12819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215428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407740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6.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9.jp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6.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jp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8.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4889424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rgbClr val="575757"/>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19.bin"/></Relationships>
</file>

<file path=ppt/slides/_rels/slide10.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28.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79.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29.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0.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30.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oleObject" Target="../embeddings/oleObject20.bin"/><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notesSlide" Target="../notesSlides/notesSlide2.xml"/><Relationship Id="rId2" Type="http://schemas.openxmlformats.org/officeDocument/2006/relationships/tags" Target="../tags/tag32.xml"/><Relationship Id="rId16" Type="http://schemas.openxmlformats.org/officeDocument/2006/relationships/slideLayout" Target="../slideLayouts/slideLayout2.xml"/><Relationship Id="rId20" Type="http://schemas.openxmlformats.org/officeDocument/2006/relationships/chart" Target="../charts/chart1.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1.emf"/><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1.emf"/><Relationship Id="rId5" Type="http://schemas.openxmlformats.org/officeDocument/2006/relationships/oleObject" Target="../embeddings/oleObject21.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1.emf"/><Relationship Id="rId5" Type="http://schemas.openxmlformats.org/officeDocument/2006/relationships/oleObject" Target="../embeddings/oleObject23.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11.emf"/><Relationship Id="rId5" Type="http://schemas.openxmlformats.org/officeDocument/2006/relationships/oleObject" Target="../embeddings/oleObject24.bin"/><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26" Type="http://schemas.openxmlformats.org/officeDocument/2006/relationships/image" Target="../media/image11.emf"/><Relationship Id="rId3" Type="http://schemas.openxmlformats.org/officeDocument/2006/relationships/tags" Target="../tags/tag55.xml"/><Relationship Id="rId21" Type="http://schemas.openxmlformats.org/officeDocument/2006/relationships/tags" Target="../tags/tag73.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oleObject" Target="../embeddings/oleObject25.bin"/><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slideLayout" Target="../slideLayouts/slideLayout2.xml"/><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tags" Target="../tags/tag75.xml"/><Relationship Id="rId10" Type="http://schemas.openxmlformats.org/officeDocument/2006/relationships/tags" Target="../tags/tag62.xml"/><Relationship Id="rId19" Type="http://schemas.openxmlformats.org/officeDocument/2006/relationships/tags" Target="../tags/tag7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12.jpeg"/><Relationship Id="rId12" Type="http://schemas.openxmlformats.org/officeDocument/2006/relationships/image" Target="../media/image17.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1.emf"/><Relationship Id="rId11" Type="http://schemas.openxmlformats.org/officeDocument/2006/relationships/image" Target="../media/image16.png"/><Relationship Id="rId5" Type="http://schemas.openxmlformats.org/officeDocument/2006/relationships/oleObject" Target="../embeddings/oleObject27.bin"/><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notesSlide" Target="../notesSlides/notesSlide6.xml"/><Relationship Id="rId9" Type="http://schemas.openxmlformats.org/officeDocument/2006/relationships/image" Target="../media/image14.pn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438256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Text Placeholder 12"/>
          <p:cNvSpPr>
            <a:spLocks noGrp="1"/>
          </p:cNvSpPr>
          <p:nvPr>
            <p:ph type="body" sz="quarter" idx="12"/>
          </p:nvPr>
        </p:nvSpPr>
        <p:spPr/>
        <p:txBody>
          <a:bodyPr/>
          <a:lstStyle/>
          <a:p>
            <a:r>
              <a:rPr lang="cs-CZ" dirty="0"/>
              <a:t>9. Října 2021</a:t>
            </a:r>
            <a:endParaRPr lang="en-US" dirty="0"/>
          </a:p>
        </p:txBody>
      </p:sp>
      <p:sp>
        <p:nvSpPr>
          <p:cNvPr id="12" name="Subtitle 11"/>
          <p:cNvSpPr>
            <a:spLocks noGrp="1"/>
          </p:cNvSpPr>
          <p:nvPr>
            <p:ph type="subTitle" idx="1"/>
          </p:nvPr>
        </p:nvSpPr>
        <p:spPr/>
        <p:txBody>
          <a:bodyPr/>
          <a:lstStyle/>
          <a:p>
            <a:r>
              <a:rPr lang="cs-CZ" dirty="0">
                <a:solidFill>
                  <a:srgbClr val="575757"/>
                </a:solidFill>
              </a:rPr>
              <a:t>David Antoš</a:t>
            </a:r>
            <a:endParaRPr lang="en-US" dirty="0">
              <a:solidFill>
                <a:srgbClr val="575757"/>
              </a:solidFill>
            </a:endParaRPr>
          </a:p>
        </p:txBody>
      </p:sp>
      <p:sp>
        <p:nvSpPr>
          <p:cNvPr id="11" name="Title 10"/>
          <p:cNvSpPr>
            <a:spLocks noGrp="1"/>
          </p:cNvSpPr>
          <p:nvPr>
            <p:ph type="ctrTitle"/>
          </p:nvPr>
        </p:nvSpPr>
        <p:spPr>
          <a:xfrm>
            <a:off x="1117414" y="4292541"/>
            <a:ext cx="10330873" cy="732124"/>
          </a:xfrm>
        </p:spPr>
        <p:txBody>
          <a:bodyPr vert="horz"/>
          <a:lstStyle/>
          <a:p>
            <a:pPr algn="ctr"/>
            <a:r>
              <a:rPr lang="en-US" dirty="0">
                <a:latin typeface="TwitterChirp"/>
              </a:rPr>
              <a:t>How can real digital money look like?</a:t>
            </a:r>
            <a:endParaRPr lang="en-US" dirty="0"/>
          </a:p>
        </p:txBody>
      </p:sp>
      <p:pic>
        <p:nvPicPr>
          <p:cNvPr id="4098" name="Picture 2" descr="Media Kit - ETHBrno">
            <a:extLst>
              <a:ext uri="{FF2B5EF4-FFF2-40B4-BE49-F238E27FC236}">
                <a16:creationId xmlns:a16="http://schemas.microsoft.com/office/drawing/2014/main" id="{4A9504A2-DC6B-4042-BA62-1BE8562983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6847" y="323010"/>
            <a:ext cx="2518307" cy="240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61D83A-945F-47EA-BDC6-43D950EBE4D9}"/>
              </a:ext>
            </a:extLst>
          </p:cNvPr>
          <p:cNvGraphicFramePr>
            <a:graphicFrameLocks noChangeAspect="1"/>
          </p:cNvGraphicFramePr>
          <p:nvPr>
            <p:custDataLst>
              <p:tags r:id="rId1"/>
            </p:custDataLst>
            <p:extLst>
              <p:ext uri="{D42A27DB-BD31-4B8C-83A1-F6EECF244321}">
                <p14:modId xmlns:p14="http://schemas.microsoft.com/office/powerpoint/2010/main" val="1808314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4" name="Object 3" hidden="1">
                        <a:extLst>
                          <a:ext uri="{FF2B5EF4-FFF2-40B4-BE49-F238E27FC236}">
                            <a16:creationId xmlns:a16="http://schemas.microsoft.com/office/drawing/2014/main" id="{E961D83A-945F-47EA-BDC6-43D950EBE4D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49527D-EAE4-4829-BF72-E81DE114CFED}"/>
              </a:ext>
            </a:extLst>
          </p:cNvPr>
          <p:cNvSpPr>
            <a:spLocks noGrp="1"/>
          </p:cNvSpPr>
          <p:nvPr>
            <p:ph type="title"/>
          </p:nvPr>
        </p:nvSpPr>
        <p:spPr/>
        <p:txBody>
          <a:bodyPr vert="horz"/>
          <a:lstStyle/>
          <a:p>
            <a:r>
              <a:rPr lang="cs-CZ" dirty="0">
                <a:solidFill>
                  <a:srgbClr val="575757"/>
                </a:solidFill>
              </a:rPr>
              <a:t>AMPL: </a:t>
            </a:r>
            <a:r>
              <a:rPr lang="en-US" dirty="0">
                <a:solidFill>
                  <a:srgbClr val="575757"/>
                </a:solidFill>
              </a:rPr>
              <a:t>Stable price but not value</a:t>
            </a:r>
          </a:p>
        </p:txBody>
      </p:sp>
      <p:sp>
        <p:nvSpPr>
          <p:cNvPr id="12" name="ee4pContent3">
            <a:extLst>
              <a:ext uri="{FF2B5EF4-FFF2-40B4-BE49-F238E27FC236}">
                <a16:creationId xmlns:a16="http://schemas.microsoft.com/office/drawing/2014/main" id="{AD0F9A51-A718-479C-8CF1-1601178AFF16}"/>
              </a:ext>
            </a:extLst>
          </p:cNvPr>
          <p:cNvSpPr txBox="1"/>
          <p:nvPr/>
        </p:nvSpPr>
        <p:spPr>
          <a:xfrm>
            <a:off x="5934456" y="1263816"/>
            <a:ext cx="5628743" cy="554318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800" dirty="0">
                <a:latin typeface="+mn-lt"/>
              </a:rPr>
              <a:t>Every 24 hours, </a:t>
            </a:r>
            <a:r>
              <a:rPr lang="cs-CZ" sz="1800" dirty="0">
                <a:latin typeface="+mn-lt"/>
              </a:rPr>
              <a:t>Ampleforth </a:t>
            </a:r>
            <a:r>
              <a:rPr lang="en-US" sz="1800" dirty="0">
                <a:latin typeface="+mn-lt"/>
              </a:rPr>
              <a:t>adjusts the total number of tokens according to their current price to reach $1 (in 2019 value)</a:t>
            </a:r>
            <a:endParaRPr lang="cs-CZ" sz="1800" dirty="0">
              <a:latin typeface="+mn-lt"/>
            </a:endParaRPr>
          </a:p>
          <a:p>
            <a:pPr lvl="1"/>
            <a:endParaRPr lang="cs-CZ" sz="1800" dirty="0">
              <a:latin typeface="+mn-lt"/>
            </a:endParaRPr>
          </a:p>
          <a:p>
            <a:pPr lvl="1"/>
            <a:r>
              <a:rPr lang="en-US" sz="1800" dirty="0">
                <a:latin typeface="+mn-lt"/>
              </a:rPr>
              <a:t>Value in the wallet stays the same as price changes by same amount as number of tokens for each user</a:t>
            </a:r>
            <a:endParaRPr lang="cs-CZ" sz="1800" dirty="0">
              <a:latin typeface="+mn-lt"/>
            </a:endParaRPr>
          </a:p>
          <a:p>
            <a:pPr lvl="1"/>
            <a:endParaRPr lang="cs-CZ" sz="1800" dirty="0">
              <a:latin typeface="+mn-lt"/>
            </a:endParaRPr>
          </a:p>
          <a:p>
            <a:pPr lvl="1"/>
            <a:r>
              <a:rPr lang="en-US" sz="1800" dirty="0">
                <a:latin typeface="+mn-lt"/>
              </a:rPr>
              <a:t>Through this trick, </a:t>
            </a:r>
            <a:r>
              <a:rPr lang="en-US" sz="1800" dirty="0" err="1">
                <a:latin typeface="+mn-lt"/>
              </a:rPr>
              <a:t>AMPL</a:t>
            </a:r>
            <a:r>
              <a:rPr lang="en-US" sz="1800" dirty="0">
                <a:latin typeface="+mn-lt"/>
              </a:rPr>
              <a:t> preserve same nominal value; number of tokens owned fluctuates instead</a:t>
            </a:r>
            <a:endParaRPr lang="cs-CZ" sz="1800" dirty="0">
              <a:latin typeface="+mn-lt"/>
            </a:endParaRPr>
          </a:p>
          <a:p>
            <a:pPr lvl="1"/>
            <a:endParaRPr lang="cs-CZ" sz="1800" dirty="0">
              <a:latin typeface="+mn-lt"/>
            </a:endParaRPr>
          </a:p>
          <a:p>
            <a:pPr lvl="1"/>
            <a:r>
              <a:rPr lang="en-US" sz="1800" dirty="0">
                <a:latin typeface="+mn-lt"/>
              </a:rPr>
              <a:t>Does not require any collateral –</a:t>
            </a:r>
            <a:r>
              <a:rPr lang="en-US" sz="1800" dirty="0" err="1">
                <a:latin typeface="+mn-lt"/>
              </a:rPr>
              <a:t>AMPL</a:t>
            </a:r>
            <a:r>
              <a:rPr lang="en-US" sz="1800" dirty="0">
                <a:latin typeface="+mn-lt"/>
              </a:rPr>
              <a:t> value collapse would simply lower number of tokens all the way to zero</a:t>
            </a:r>
            <a:endParaRPr lang="cs-CZ" sz="1800" dirty="0">
              <a:latin typeface="+mn-lt"/>
            </a:endParaRPr>
          </a:p>
          <a:p>
            <a:pPr lvl="1"/>
            <a:endParaRPr lang="cs-CZ" sz="1800" dirty="0">
              <a:latin typeface="+mn-lt"/>
            </a:endParaRPr>
          </a:p>
          <a:p>
            <a:pPr lvl="1"/>
            <a:r>
              <a:rPr lang="en-US" sz="1800" dirty="0">
                <a:latin typeface="+mn-lt"/>
              </a:rPr>
              <a:t>It's an entertaining mechanism but delivers no practical advantage (inflation and deflation still happens just expressed differently)</a:t>
            </a:r>
            <a:endParaRPr lang="cs-CZ" sz="1800" dirty="0">
              <a:latin typeface="+mn-lt"/>
            </a:endParaRPr>
          </a:p>
        </p:txBody>
      </p:sp>
      <p:sp>
        <p:nvSpPr>
          <p:cNvPr id="20" name="Rectangle 19">
            <a:extLst>
              <a:ext uri="{FF2B5EF4-FFF2-40B4-BE49-F238E27FC236}">
                <a16:creationId xmlns:a16="http://schemas.microsoft.com/office/drawing/2014/main" id="{D1DE534A-EA03-40CE-8A0D-3EEBD377E80A}"/>
              </a:ext>
            </a:extLst>
          </p:cNvPr>
          <p:cNvSpPr/>
          <p:nvPr/>
        </p:nvSpPr>
        <p:spPr>
          <a:xfrm>
            <a:off x="628801" y="1419264"/>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AMPL/USD</a:t>
            </a:r>
            <a:endParaRPr lang="en-US" sz="1400" dirty="0">
              <a:solidFill>
                <a:srgbClr val="575757"/>
              </a:solidFill>
            </a:endParaRPr>
          </a:p>
        </p:txBody>
      </p:sp>
      <p:sp>
        <p:nvSpPr>
          <p:cNvPr id="21" name="Rectangle 20">
            <a:extLst>
              <a:ext uri="{FF2B5EF4-FFF2-40B4-BE49-F238E27FC236}">
                <a16:creationId xmlns:a16="http://schemas.microsoft.com/office/drawing/2014/main" id="{41210E99-2C88-4879-A3DD-B2CDE9EFBF8B}"/>
              </a:ext>
            </a:extLst>
          </p:cNvPr>
          <p:cNvSpPr/>
          <p:nvPr/>
        </p:nvSpPr>
        <p:spPr>
          <a:xfrm>
            <a:off x="628801" y="3276101"/>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Market Cap</a:t>
            </a:r>
            <a:endParaRPr lang="en-US" sz="1400" dirty="0">
              <a:solidFill>
                <a:srgbClr val="575757"/>
              </a:solidFill>
            </a:endParaRPr>
          </a:p>
        </p:txBody>
      </p:sp>
      <p:pic>
        <p:nvPicPr>
          <p:cNvPr id="10" name="Picture 14">
            <a:extLst>
              <a:ext uri="{FF2B5EF4-FFF2-40B4-BE49-F238E27FC236}">
                <a16:creationId xmlns:a16="http://schemas.microsoft.com/office/drawing/2014/main" id="{78E648C3-2B72-4E1C-826D-AF7030D258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6651" y="572900"/>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0826EC7-3023-44DA-9AD8-6BA1970C2BCD}"/>
              </a:ext>
            </a:extLst>
          </p:cNvPr>
          <p:cNvPicPr>
            <a:picLocks noChangeAspect="1"/>
          </p:cNvPicPr>
          <p:nvPr/>
        </p:nvPicPr>
        <p:blipFill rotWithShape="1">
          <a:blip r:embed="rId6"/>
          <a:srcRect t="9821" b="41941"/>
          <a:stretch/>
        </p:blipFill>
        <p:spPr>
          <a:xfrm>
            <a:off x="628801" y="1709927"/>
            <a:ext cx="4988493" cy="1344169"/>
          </a:xfrm>
          <a:prstGeom prst="rect">
            <a:avLst/>
          </a:prstGeom>
        </p:spPr>
      </p:pic>
      <p:pic>
        <p:nvPicPr>
          <p:cNvPr id="13" name="Picture 12">
            <a:extLst>
              <a:ext uri="{FF2B5EF4-FFF2-40B4-BE49-F238E27FC236}">
                <a16:creationId xmlns:a16="http://schemas.microsoft.com/office/drawing/2014/main" id="{D628CEDD-6E36-475B-83CF-CA34A702676A}"/>
              </a:ext>
            </a:extLst>
          </p:cNvPr>
          <p:cNvPicPr>
            <a:picLocks noChangeAspect="1"/>
          </p:cNvPicPr>
          <p:nvPr/>
        </p:nvPicPr>
        <p:blipFill>
          <a:blip r:embed="rId7"/>
          <a:stretch>
            <a:fillRect/>
          </a:stretch>
        </p:blipFill>
        <p:spPr>
          <a:xfrm>
            <a:off x="628801" y="3571879"/>
            <a:ext cx="4994759" cy="2811392"/>
          </a:xfrm>
          <a:prstGeom prst="rect">
            <a:avLst/>
          </a:prstGeom>
        </p:spPr>
      </p:pic>
      <p:pic>
        <p:nvPicPr>
          <p:cNvPr id="23" name="BackupStamp">
            <a:extLst>
              <a:ext uri="{FF2B5EF4-FFF2-40B4-BE49-F238E27FC236}">
                <a16:creationId xmlns:a16="http://schemas.microsoft.com/office/drawing/2014/main" id="{096D51DD-7F19-4C26-BCB7-5AA7FA54B4B0}"/>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185575077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61D83A-945F-47EA-BDC6-43D950EBE4D9}"/>
              </a:ext>
            </a:extLst>
          </p:cNvPr>
          <p:cNvGraphicFramePr>
            <a:graphicFrameLocks noChangeAspect="1"/>
          </p:cNvGraphicFramePr>
          <p:nvPr>
            <p:custDataLst>
              <p:tags r:id="rId1"/>
            </p:custDataLst>
            <p:extLst>
              <p:ext uri="{D42A27DB-BD31-4B8C-83A1-F6EECF244321}">
                <p14:modId xmlns:p14="http://schemas.microsoft.com/office/powerpoint/2010/main" val="1399613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4" name="Object 3" hidden="1">
                        <a:extLst>
                          <a:ext uri="{FF2B5EF4-FFF2-40B4-BE49-F238E27FC236}">
                            <a16:creationId xmlns:a16="http://schemas.microsoft.com/office/drawing/2014/main" id="{E961D83A-945F-47EA-BDC6-43D950EBE4D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49527D-EAE4-4829-BF72-E81DE114CFED}"/>
              </a:ext>
            </a:extLst>
          </p:cNvPr>
          <p:cNvSpPr>
            <a:spLocks noGrp="1"/>
          </p:cNvSpPr>
          <p:nvPr>
            <p:ph type="title"/>
          </p:nvPr>
        </p:nvSpPr>
        <p:spPr/>
        <p:txBody>
          <a:bodyPr vert="horz"/>
          <a:lstStyle/>
          <a:p>
            <a:r>
              <a:rPr lang="cs-CZ" dirty="0">
                <a:solidFill>
                  <a:srgbClr val="575757"/>
                </a:solidFill>
              </a:rPr>
              <a:t>FRAX: </a:t>
            </a:r>
            <a:r>
              <a:rPr lang="en-US" dirty="0">
                <a:solidFill>
                  <a:srgbClr val="575757"/>
                </a:solidFill>
              </a:rPr>
              <a:t>Undercollateralized money</a:t>
            </a:r>
          </a:p>
        </p:txBody>
      </p:sp>
      <p:sp>
        <p:nvSpPr>
          <p:cNvPr id="12" name="ee4pContent3">
            <a:extLst>
              <a:ext uri="{FF2B5EF4-FFF2-40B4-BE49-F238E27FC236}">
                <a16:creationId xmlns:a16="http://schemas.microsoft.com/office/drawing/2014/main" id="{AD0F9A51-A718-479C-8CF1-1601178AFF16}"/>
              </a:ext>
            </a:extLst>
          </p:cNvPr>
          <p:cNvSpPr txBox="1"/>
          <p:nvPr/>
        </p:nvSpPr>
        <p:spPr>
          <a:xfrm>
            <a:off x="5934456" y="1263816"/>
            <a:ext cx="5628743" cy="554318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cs-CZ" sz="1800" dirty="0">
                <a:latin typeface="+mn-lt"/>
              </a:rPr>
              <a:t>Frax </a:t>
            </a:r>
            <a:r>
              <a:rPr lang="en-US" sz="1800" dirty="0">
                <a:latin typeface="+mn-lt"/>
              </a:rPr>
              <a:t>is</a:t>
            </a:r>
            <a:r>
              <a:rPr lang="cs-CZ" sz="1800" dirty="0">
                <a:latin typeface="+mn-lt"/>
              </a:rPr>
              <a:t> 60% </a:t>
            </a:r>
            <a:r>
              <a:rPr lang="en-US" sz="1800" dirty="0">
                <a:latin typeface="+mn-lt"/>
              </a:rPr>
              <a:t>backed by a </a:t>
            </a:r>
            <a:r>
              <a:rPr lang="en-US" sz="1800" dirty="0" err="1">
                <a:latin typeface="+mn-lt"/>
              </a:rPr>
              <a:t>stablecoin</a:t>
            </a:r>
            <a:r>
              <a:rPr lang="en-US" sz="1800" dirty="0">
                <a:latin typeface="+mn-lt"/>
              </a:rPr>
              <a:t> collateral</a:t>
            </a:r>
            <a:r>
              <a:rPr lang="cs-CZ" sz="1800" dirty="0">
                <a:latin typeface="+mn-lt"/>
              </a:rPr>
              <a:t> (USDC), </a:t>
            </a:r>
            <a:r>
              <a:rPr lang="en-US" sz="1800" dirty="0">
                <a:latin typeface="+mn-lt"/>
              </a:rPr>
              <a:t>rest is printed and paid back in governance token FXS</a:t>
            </a:r>
          </a:p>
          <a:p>
            <a:pPr lvl="1"/>
            <a:endParaRPr lang="cs-CZ" sz="1800" dirty="0">
              <a:latin typeface="+mn-lt"/>
            </a:endParaRPr>
          </a:p>
          <a:p>
            <a:pPr lvl="1"/>
            <a:r>
              <a:rPr lang="cs-CZ" sz="1800" dirty="0">
                <a:latin typeface="+mn-lt"/>
              </a:rPr>
              <a:t>USDC </a:t>
            </a:r>
            <a:r>
              <a:rPr lang="en-US" sz="1800" dirty="0">
                <a:latin typeface="+mn-lt"/>
              </a:rPr>
              <a:t>generates extra income from </a:t>
            </a:r>
            <a:r>
              <a:rPr lang="en-US" sz="1800" dirty="0" err="1">
                <a:latin typeface="+mn-lt"/>
              </a:rPr>
              <a:t>Aave</a:t>
            </a:r>
            <a:r>
              <a:rPr lang="en-US" sz="1800" dirty="0">
                <a:latin typeface="+mn-lt"/>
              </a:rPr>
              <a:t> etc.</a:t>
            </a:r>
            <a:endParaRPr lang="cs-CZ" sz="1800" dirty="0">
              <a:latin typeface="+mn-lt"/>
            </a:endParaRPr>
          </a:p>
          <a:p>
            <a:pPr lvl="1"/>
            <a:endParaRPr lang="cs-CZ" sz="1800" dirty="0">
              <a:latin typeface="+mn-lt"/>
            </a:endParaRPr>
          </a:p>
          <a:p>
            <a:pPr lvl="1"/>
            <a:r>
              <a:rPr lang="en-US" sz="1800" dirty="0">
                <a:latin typeface="+mn-lt"/>
              </a:rPr>
              <a:t>If the value of </a:t>
            </a:r>
            <a:r>
              <a:rPr lang="cs-CZ" sz="1800" dirty="0">
                <a:latin typeface="+mn-lt"/>
              </a:rPr>
              <a:t>FRAX </a:t>
            </a:r>
            <a:r>
              <a:rPr lang="en-US" sz="1800" dirty="0">
                <a:latin typeface="+mn-lt"/>
              </a:rPr>
              <a:t>rises over</a:t>
            </a:r>
            <a:r>
              <a:rPr lang="cs-CZ" sz="1800" dirty="0">
                <a:latin typeface="+mn-lt"/>
              </a:rPr>
              <a:t> $1, FXS </a:t>
            </a:r>
            <a:r>
              <a:rPr lang="en-US" sz="1800" dirty="0">
                <a:latin typeface="+mn-lt"/>
              </a:rPr>
              <a:t>and</a:t>
            </a:r>
            <a:r>
              <a:rPr lang="cs-CZ" sz="1800" dirty="0">
                <a:latin typeface="+mn-lt"/>
              </a:rPr>
              <a:t> USDC</a:t>
            </a:r>
            <a:r>
              <a:rPr lang="en-US" sz="1800" dirty="0">
                <a:latin typeface="+mn-lt"/>
              </a:rPr>
              <a:t> holder can print a new coin and sell with profit</a:t>
            </a:r>
            <a:endParaRPr lang="cs-CZ" sz="1800" dirty="0">
              <a:latin typeface="+mn-lt"/>
            </a:endParaRPr>
          </a:p>
          <a:p>
            <a:pPr lvl="1"/>
            <a:endParaRPr lang="cs-CZ" sz="1800" dirty="0">
              <a:latin typeface="+mn-lt"/>
            </a:endParaRPr>
          </a:p>
          <a:p>
            <a:pPr lvl="1"/>
            <a:r>
              <a:rPr lang="en-US" sz="1800" dirty="0">
                <a:latin typeface="+mn-lt"/>
              </a:rPr>
              <a:t>If the value of </a:t>
            </a:r>
            <a:r>
              <a:rPr lang="cs-CZ" sz="1800" dirty="0">
                <a:latin typeface="+mn-lt"/>
              </a:rPr>
              <a:t>FRAX </a:t>
            </a:r>
            <a:r>
              <a:rPr lang="en-US" sz="1800" dirty="0">
                <a:latin typeface="+mn-lt"/>
              </a:rPr>
              <a:t>falls below</a:t>
            </a:r>
            <a:r>
              <a:rPr lang="cs-CZ" sz="1800" dirty="0">
                <a:latin typeface="+mn-lt"/>
              </a:rPr>
              <a:t> $1, </a:t>
            </a:r>
            <a:r>
              <a:rPr lang="en-US" sz="1800" dirty="0">
                <a:latin typeface="+mn-lt"/>
              </a:rPr>
              <a:t>any holder can exchange it for an equivalent in </a:t>
            </a:r>
            <a:r>
              <a:rPr lang="en-US" sz="1800" dirty="0" err="1">
                <a:latin typeface="+mn-lt"/>
              </a:rPr>
              <a:t>USDC</a:t>
            </a:r>
            <a:r>
              <a:rPr lang="en-US" sz="1800" dirty="0">
                <a:latin typeface="+mn-lt"/>
              </a:rPr>
              <a:t> and FXS and sell with profit</a:t>
            </a:r>
            <a:endParaRPr lang="cs-CZ" sz="1800" dirty="0">
              <a:latin typeface="+mn-lt"/>
            </a:endParaRPr>
          </a:p>
          <a:p>
            <a:pPr lvl="1"/>
            <a:endParaRPr lang="cs-CZ" sz="1800" dirty="0">
              <a:latin typeface="+mn-lt"/>
            </a:endParaRPr>
          </a:p>
          <a:p>
            <a:pPr lvl="1"/>
            <a:r>
              <a:rPr lang="en-US" sz="1800" dirty="0">
                <a:latin typeface="+mn-lt"/>
              </a:rPr>
              <a:t>The dual tokens are accompanied by </a:t>
            </a:r>
            <a:r>
              <a:rPr lang="en-US" sz="1800" dirty="0" err="1">
                <a:latin typeface="+mn-lt"/>
              </a:rPr>
              <a:t>FXB</a:t>
            </a:r>
            <a:r>
              <a:rPr lang="en-US" sz="1800" dirty="0">
                <a:latin typeface="+mn-lt"/>
              </a:rPr>
              <a:t> "bond" for adding liquidity in the case of a large drop</a:t>
            </a:r>
            <a:endParaRPr lang="cs-CZ" sz="1800" dirty="0">
              <a:latin typeface="+mn-lt"/>
            </a:endParaRPr>
          </a:p>
          <a:p>
            <a:pPr lvl="1"/>
            <a:endParaRPr lang="cs-CZ" sz="1800" dirty="0">
              <a:latin typeface="+mn-lt"/>
            </a:endParaRPr>
          </a:p>
          <a:p>
            <a:pPr lvl="1"/>
            <a:r>
              <a:rPr lang="cs-CZ" sz="1800" dirty="0">
                <a:latin typeface="+mn-lt"/>
              </a:rPr>
              <a:t>Frax </a:t>
            </a:r>
            <a:r>
              <a:rPr lang="en-US" sz="1800" dirty="0">
                <a:latin typeface="+mn-lt"/>
              </a:rPr>
              <a:t>is a classical algorithmic </a:t>
            </a:r>
            <a:r>
              <a:rPr lang="en-US" sz="1800" dirty="0" err="1">
                <a:latin typeface="+mn-lt"/>
              </a:rPr>
              <a:t>stablecoin</a:t>
            </a:r>
            <a:r>
              <a:rPr lang="en-US" sz="1800" dirty="0">
                <a:latin typeface="+mn-lt"/>
              </a:rPr>
              <a:t> with a bit lower risk of collapse (60c </a:t>
            </a:r>
            <a:r>
              <a:rPr lang="en-US" sz="1800" dirty="0" err="1">
                <a:latin typeface="+mn-lt"/>
              </a:rPr>
              <a:t>USDC</a:t>
            </a:r>
            <a:r>
              <a:rPr lang="en-US" sz="1800" dirty="0">
                <a:latin typeface="+mn-lt"/>
              </a:rPr>
              <a:t> is always left)</a:t>
            </a:r>
            <a:endParaRPr lang="cs-CZ" sz="1800" dirty="0">
              <a:latin typeface="+mn-lt"/>
            </a:endParaRPr>
          </a:p>
          <a:p>
            <a:pPr lvl="1"/>
            <a:endParaRPr lang="cs-CZ" sz="1800" dirty="0">
              <a:latin typeface="+mn-lt"/>
            </a:endParaRPr>
          </a:p>
          <a:p>
            <a:pPr lvl="1"/>
            <a:endParaRPr lang="cs-CZ" sz="1800" dirty="0">
              <a:latin typeface="+mn-lt"/>
            </a:endParaRPr>
          </a:p>
        </p:txBody>
      </p:sp>
      <p:sp>
        <p:nvSpPr>
          <p:cNvPr id="20" name="Rectangle 19">
            <a:extLst>
              <a:ext uri="{FF2B5EF4-FFF2-40B4-BE49-F238E27FC236}">
                <a16:creationId xmlns:a16="http://schemas.microsoft.com/office/drawing/2014/main" id="{D1DE534A-EA03-40CE-8A0D-3EEBD377E80A}"/>
              </a:ext>
            </a:extLst>
          </p:cNvPr>
          <p:cNvSpPr/>
          <p:nvPr/>
        </p:nvSpPr>
        <p:spPr>
          <a:xfrm>
            <a:off x="628801" y="1227240"/>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FRAX/USD</a:t>
            </a:r>
            <a:endParaRPr lang="en-US" sz="1400" dirty="0">
              <a:solidFill>
                <a:srgbClr val="575757"/>
              </a:solidFill>
            </a:endParaRPr>
          </a:p>
        </p:txBody>
      </p:sp>
      <p:sp>
        <p:nvSpPr>
          <p:cNvPr id="21" name="Rectangle 20">
            <a:extLst>
              <a:ext uri="{FF2B5EF4-FFF2-40B4-BE49-F238E27FC236}">
                <a16:creationId xmlns:a16="http://schemas.microsoft.com/office/drawing/2014/main" id="{41210E99-2C88-4879-A3DD-B2CDE9EFBF8B}"/>
              </a:ext>
            </a:extLst>
          </p:cNvPr>
          <p:cNvSpPr/>
          <p:nvPr/>
        </p:nvSpPr>
        <p:spPr>
          <a:xfrm>
            <a:off x="628801" y="3632717"/>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Market Cap</a:t>
            </a:r>
            <a:endParaRPr lang="en-US" sz="1400" dirty="0">
              <a:solidFill>
                <a:srgbClr val="575757"/>
              </a:solidFill>
            </a:endParaRPr>
          </a:p>
        </p:txBody>
      </p:sp>
      <p:pic>
        <p:nvPicPr>
          <p:cNvPr id="18" name="Picture 22">
            <a:extLst>
              <a:ext uri="{FF2B5EF4-FFF2-40B4-BE49-F238E27FC236}">
                <a16:creationId xmlns:a16="http://schemas.microsoft.com/office/drawing/2014/main" id="{3DABDC40-CD8F-4233-95C2-5F25F4BA8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6651" y="572900"/>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ECA436FD-8E30-47E9-B8AE-33371763E841}"/>
              </a:ext>
            </a:extLst>
          </p:cNvPr>
          <p:cNvPicPr>
            <a:picLocks noChangeAspect="1"/>
          </p:cNvPicPr>
          <p:nvPr/>
        </p:nvPicPr>
        <p:blipFill>
          <a:blip r:embed="rId6"/>
          <a:stretch>
            <a:fillRect/>
          </a:stretch>
        </p:blipFill>
        <p:spPr>
          <a:xfrm>
            <a:off x="628801" y="1578144"/>
            <a:ext cx="5056249" cy="1954225"/>
          </a:xfrm>
          <a:prstGeom prst="rect">
            <a:avLst/>
          </a:prstGeom>
        </p:spPr>
      </p:pic>
      <p:pic>
        <p:nvPicPr>
          <p:cNvPr id="15" name="Picture 14">
            <a:extLst>
              <a:ext uri="{FF2B5EF4-FFF2-40B4-BE49-F238E27FC236}">
                <a16:creationId xmlns:a16="http://schemas.microsoft.com/office/drawing/2014/main" id="{75D8A04D-F5EC-4DDC-A76E-3E790ECD31DF}"/>
              </a:ext>
            </a:extLst>
          </p:cNvPr>
          <p:cNvPicPr>
            <a:picLocks noChangeAspect="1"/>
          </p:cNvPicPr>
          <p:nvPr/>
        </p:nvPicPr>
        <p:blipFill>
          <a:blip r:embed="rId7"/>
          <a:stretch>
            <a:fillRect/>
          </a:stretch>
        </p:blipFill>
        <p:spPr>
          <a:xfrm>
            <a:off x="628801" y="3915517"/>
            <a:ext cx="5056249" cy="2848801"/>
          </a:xfrm>
          <a:prstGeom prst="rect">
            <a:avLst/>
          </a:prstGeom>
        </p:spPr>
      </p:pic>
      <p:pic>
        <p:nvPicPr>
          <p:cNvPr id="23" name="BackupStamp">
            <a:extLst>
              <a:ext uri="{FF2B5EF4-FFF2-40B4-BE49-F238E27FC236}">
                <a16:creationId xmlns:a16="http://schemas.microsoft.com/office/drawing/2014/main" id="{80C77327-3BFF-4B2C-AD20-F714D9C0D3BD}"/>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189103767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61D83A-945F-47EA-BDC6-43D950EBE4D9}"/>
              </a:ext>
            </a:extLst>
          </p:cNvPr>
          <p:cNvGraphicFramePr>
            <a:graphicFrameLocks noChangeAspect="1"/>
          </p:cNvGraphicFramePr>
          <p:nvPr>
            <p:custDataLst>
              <p:tags r:id="rId1"/>
            </p:custDataLst>
            <p:extLst>
              <p:ext uri="{D42A27DB-BD31-4B8C-83A1-F6EECF244321}">
                <p14:modId xmlns:p14="http://schemas.microsoft.com/office/powerpoint/2010/main" val="16696963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49527D-EAE4-4829-BF72-E81DE114CFED}"/>
              </a:ext>
            </a:extLst>
          </p:cNvPr>
          <p:cNvSpPr>
            <a:spLocks noGrp="1"/>
          </p:cNvSpPr>
          <p:nvPr>
            <p:ph type="title"/>
          </p:nvPr>
        </p:nvSpPr>
        <p:spPr>
          <a:xfrm>
            <a:off x="630000" y="622800"/>
            <a:ext cx="10933200" cy="470898"/>
          </a:xfrm>
        </p:spPr>
        <p:txBody>
          <a:bodyPr vert="horz"/>
          <a:lstStyle/>
          <a:p>
            <a:r>
              <a:rPr lang="cs-CZ" dirty="0">
                <a:solidFill>
                  <a:srgbClr val="575757"/>
                </a:solidFill>
              </a:rPr>
              <a:t>RAI: </a:t>
            </a:r>
            <a:r>
              <a:rPr lang="en-US" dirty="0">
                <a:solidFill>
                  <a:srgbClr val="575757"/>
                </a:solidFill>
              </a:rPr>
              <a:t>Unpegged money – yet stable</a:t>
            </a:r>
          </a:p>
        </p:txBody>
      </p:sp>
      <p:sp>
        <p:nvSpPr>
          <p:cNvPr id="12" name="ee4pContent3">
            <a:extLst>
              <a:ext uri="{FF2B5EF4-FFF2-40B4-BE49-F238E27FC236}">
                <a16:creationId xmlns:a16="http://schemas.microsoft.com/office/drawing/2014/main" id="{AD0F9A51-A718-479C-8CF1-1601178AFF16}"/>
              </a:ext>
            </a:extLst>
          </p:cNvPr>
          <p:cNvSpPr txBox="1"/>
          <p:nvPr/>
        </p:nvSpPr>
        <p:spPr>
          <a:xfrm>
            <a:off x="5934456" y="1263816"/>
            <a:ext cx="5628743" cy="554318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cs-CZ" sz="1800" dirty="0">
                <a:latin typeface="+mn-lt"/>
              </a:rPr>
              <a:t>Reflexer / RAI </a:t>
            </a:r>
            <a:r>
              <a:rPr lang="en-US" sz="1800" dirty="0">
                <a:latin typeface="+mn-lt"/>
              </a:rPr>
              <a:t>functions very similar to </a:t>
            </a:r>
            <a:r>
              <a:rPr lang="cs-CZ" sz="1800" dirty="0">
                <a:latin typeface="+mn-lt"/>
              </a:rPr>
              <a:t>Maker / DAI: RAI </a:t>
            </a:r>
            <a:r>
              <a:rPr lang="en-US" sz="1800" dirty="0">
                <a:latin typeface="+mn-lt"/>
              </a:rPr>
              <a:t>is printed against a collateral (exclusively ETH) for "target price"</a:t>
            </a:r>
            <a:endParaRPr lang="cs-CZ" sz="1800" dirty="0">
              <a:latin typeface="+mn-lt"/>
            </a:endParaRPr>
          </a:p>
          <a:p>
            <a:pPr lvl="1"/>
            <a:endParaRPr lang="cs-CZ" sz="1800" dirty="0">
              <a:latin typeface="+mn-lt"/>
            </a:endParaRPr>
          </a:p>
          <a:p>
            <a:pPr lvl="1"/>
            <a:r>
              <a:rPr lang="en-US" sz="1800" dirty="0">
                <a:latin typeface="+mn-lt"/>
              </a:rPr>
              <a:t>If market prices rises above the</a:t>
            </a:r>
            <a:r>
              <a:rPr lang="cs-CZ" sz="1800" dirty="0">
                <a:latin typeface="+mn-lt"/>
              </a:rPr>
              <a:t> "target price", "target price"</a:t>
            </a:r>
            <a:r>
              <a:rPr lang="en-US" sz="1800" dirty="0">
                <a:latin typeface="+mn-lt"/>
              </a:rPr>
              <a:t> starts to get steadily decline</a:t>
            </a:r>
            <a:endParaRPr lang="cs-CZ" sz="1800" dirty="0">
              <a:latin typeface="+mn-lt"/>
            </a:endParaRPr>
          </a:p>
          <a:p>
            <a:pPr lvl="1"/>
            <a:endParaRPr lang="cs-CZ" sz="1800" dirty="0">
              <a:latin typeface="+mn-lt"/>
            </a:endParaRPr>
          </a:p>
          <a:p>
            <a:pPr lvl="1"/>
            <a:r>
              <a:rPr lang="en-US" sz="1800" dirty="0">
                <a:latin typeface="+mn-lt"/>
              </a:rPr>
              <a:t>If market prices declines below the</a:t>
            </a:r>
            <a:r>
              <a:rPr lang="cs-CZ" sz="1800" dirty="0">
                <a:latin typeface="+mn-lt"/>
              </a:rPr>
              <a:t> "target price", "target price"</a:t>
            </a:r>
            <a:r>
              <a:rPr lang="en-US" sz="1800" dirty="0">
                <a:latin typeface="+mn-lt"/>
              </a:rPr>
              <a:t> starts to get steadily increase</a:t>
            </a:r>
          </a:p>
          <a:p>
            <a:pPr lvl="1"/>
            <a:endParaRPr lang="cs-CZ" sz="1800" dirty="0">
              <a:latin typeface="+mn-lt"/>
            </a:endParaRPr>
          </a:p>
          <a:p>
            <a:pPr lvl="1"/>
            <a:r>
              <a:rPr lang="en-US" sz="1800" dirty="0">
                <a:latin typeface="+mn-lt"/>
              </a:rPr>
              <a:t>Both motivates to return to stability (the larger the gap the higher the arbitrage opportunity)</a:t>
            </a:r>
            <a:r>
              <a:rPr lang="cs-CZ" sz="1800" dirty="0">
                <a:latin typeface="+mn-lt"/>
              </a:rPr>
              <a:t> </a:t>
            </a:r>
          </a:p>
          <a:p>
            <a:pPr lvl="1"/>
            <a:endParaRPr lang="cs-CZ" sz="1800" dirty="0">
              <a:latin typeface="+mn-lt"/>
            </a:endParaRPr>
          </a:p>
          <a:p>
            <a:pPr lvl="1"/>
            <a:r>
              <a:rPr lang="en-US" sz="1800" dirty="0">
                <a:latin typeface="+mn-lt"/>
              </a:rPr>
              <a:t>Open question: Will RAI track USD or would it be less sensitive to the underlying fiat inflation as it is not pegged directly?</a:t>
            </a:r>
            <a:endParaRPr lang="cs-CZ" sz="1800" dirty="0">
              <a:latin typeface="+mn-lt"/>
            </a:endParaRPr>
          </a:p>
        </p:txBody>
      </p:sp>
      <p:pic>
        <p:nvPicPr>
          <p:cNvPr id="17" name="Picture 16">
            <a:extLst>
              <a:ext uri="{FF2B5EF4-FFF2-40B4-BE49-F238E27FC236}">
                <a16:creationId xmlns:a16="http://schemas.microsoft.com/office/drawing/2014/main" id="{58A3EA8F-9B3A-4199-9A86-1BAD709E649B}"/>
              </a:ext>
            </a:extLst>
          </p:cNvPr>
          <p:cNvPicPr>
            <a:picLocks noChangeAspect="1"/>
          </p:cNvPicPr>
          <p:nvPr/>
        </p:nvPicPr>
        <p:blipFill>
          <a:blip r:embed="rId5"/>
          <a:stretch>
            <a:fillRect/>
          </a:stretch>
        </p:blipFill>
        <p:spPr>
          <a:xfrm>
            <a:off x="628801" y="3910619"/>
            <a:ext cx="5056249" cy="2859801"/>
          </a:xfrm>
          <a:prstGeom prst="rect">
            <a:avLst/>
          </a:prstGeom>
        </p:spPr>
      </p:pic>
      <p:pic>
        <p:nvPicPr>
          <p:cNvPr id="19" name="Picture 18">
            <a:extLst>
              <a:ext uri="{FF2B5EF4-FFF2-40B4-BE49-F238E27FC236}">
                <a16:creationId xmlns:a16="http://schemas.microsoft.com/office/drawing/2014/main" id="{6BF2C1F9-D21F-46EE-94D9-5833C5C14515}"/>
              </a:ext>
            </a:extLst>
          </p:cNvPr>
          <p:cNvPicPr>
            <a:picLocks noChangeAspect="1"/>
          </p:cNvPicPr>
          <p:nvPr/>
        </p:nvPicPr>
        <p:blipFill rotWithShape="1">
          <a:blip r:embed="rId6"/>
          <a:srcRect b="28240"/>
          <a:stretch/>
        </p:blipFill>
        <p:spPr>
          <a:xfrm>
            <a:off x="628801" y="1508384"/>
            <a:ext cx="5056249" cy="2048658"/>
          </a:xfrm>
          <a:prstGeom prst="rect">
            <a:avLst/>
          </a:prstGeom>
        </p:spPr>
      </p:pic>
      <p:sp>
        <p:nvSpPr>
          <p:cNvPr id="20" name="Rectangle 19">
            <a:extLst>
              <a:ext uri="{FF2B5EF4-FFF2-40B4-BE49-F238E27FC236}">
                <a16:creationId xmlns:a16="http://schemas.microsoft.com/office/drawing/2014/main" id="{D1DE534A-EA03-40CE-8A0D-3EEBD377E80A}"/>
              </a:ext>
            </a:extLst>
          </p:cNvPr>
          <p:cNvSpPr/>
          <p:nvPr/>
        </p:nvSpPr>
        <p:spPr>
          <a:xfrm>
            <a:off x="628801" y="1227240"/>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RAI/USD</a:t>
            </a:r>
            <a:endParaRPr lang="en-US" sz="1400" dirty="0">
              <a:solidFill>
                <a:srgbClr val="575757"/>
              </a:solidFill>
            </a:endParaRPr>
          </a:p>
        </p:txBody>
      </p:sp>
      <p:sp>
        <p:nvSpPr>
          <p:cNvPr id="21" name="Rectangle 20">
            <a:extLst>
              <a:ext uri="{FF2B5EF4-FFF2-40B4-BE49-F238E27FC236}">
                <a16:creationId xmlns:a16="http://schemas.microsoft.com/office/drawing/2014/main" id="{41210E99-2C88-4879-A3DD-B2CDE9EFBF8B}"/>
              </a:ext>
            </a:extLst>
          </p:cNvPr>
          <p:cNvSpPr/>
          <p:nvPr/>
        </p:nvSpPr>
        <p:spPr>
          <a:xfrm>
            <a:off x="628801" y="3632717"/>
            <a:ext cx="3477385" cy="2779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cs-CZ" sz="1400" dirty="0">
                <a:solidFill>
                  <a:srgbClr val="575757"/>
                </a:solidFill>
              </a:rPr>
              <a:t>Market Cap</a:t>
            </a:r>
            <a:endParaRPr lang="en-US" sz="1400" dirty="0">
              <a:solidFill>
                <a:srgbClr val="575757"/>
              </a:solidFill>
            </a:endParaRPr>
          </a:p>
        </p:txBody>
      </p:sp>
      <p:pic>
        <p:nvPicPr>
          <p:cNvPr id="22" name="Picture 12" descr="Reflexer Labs">
            <a:extLst>
              <a:ext uri="{FF2B5EF4-FFF2-40B4-BE49-F238E27FC236}">
                <a16:creationId xmlns:a16="http://schemas.microsoft.com/office/drawing/2014/main" id="{5EC42486-E938-4077-8A1B-2F495BAB12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74537" y="572900"/>
            <a:ext cx="574925" cy="570698"/>
          </a:xfrm>
          <a:prstGeom prst="rect">
            <a:avLst/>
          </a:prstGeom>
          <a:noFill/>
          <a:extLst>
            <a:ext uri="{909E8E84-426E-40DD-AFC4-6F175D3DCCD1}">
              <a14:hiddenFill xmlns:a14="http://schemas.microsoft.com/office/drawing/2010/main">
                <a:solidFill>
                  <a:srgbClr val="FFFFFF"/>
                </a:solidFill>
              </a14:hiddenFill>
            </a:ext>
          </a:extLst>
        </p:spPr>
      </p:pic>
      <p:pic>
        <p:nvPicPr>
          <p:cNvPr id="23" name="BackupStamp">
            <a:extLst>
              <a:ext uri="{FF2B5EF4-FFF2-40B4-BE49-F238E27FC236}">
                <a16:creationId xmlns:a16="http://schemas.microsoft.com/office/drawing/2014/main" id="{A6BD2A8A-1FD2-49D0-8D4C-6529C00008EA}"/>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41801025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C47551FE-A0A5-4EB9-AD13-2F52BBE8CAA6}"/>
              </a:ext>
            </a:extLst>
          </p:cNvPr>
          <p:cNvGraphicFramePr>
            <a:graphicFrameLocks noChangeAspect="1"/>
          </p:cNvGraphicFramePr>
          <p:nvPr>
            <p:custDataLst>
              <p:tags r:id="rId1"/>
            </p:custDataLst>
            <p:extLst>
              <p:ext uri="{D42A27DB-BD31-4B8C-83A1-F6EECF244321}">
                <p14:modId xmlns:p14="http://schemas.microsoft.com/office/powerpoint/2010/main" val="1674257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73" imgH="473" progId="TCLayout.ActiveDocument.1">
                  <p:embed/>
                </p:oleObj>
              </mc:Choice>
              <mc:Fallback>
                <p:oleObj name="think-cell Slide" r:id="rId18" imgW="473" imgH="473" progId="TCLayout.ActiveDocument.1">
                  <p:embed/>
                  <p:pic>
                    <p:nvPicPr>
                      <p:cNvPr id="0" name=""/>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622800"/>
            <a:ext cx="10933200" cy="470898"/>
          </a:xfrm>
        </p:spPr>
        <p:txBody>
          <a:bodyPr vert="horz"/>
          <a:lstStyle/>
          <a:p>
            <a:r>
              <a:rPr lang="en-US" dirty="0">
                <a:solidFill>
                  <a:srgbClr val="575757"/>
                </a:solidFill>
              </a:rPr>
              <a:t>Crypto &amp; I: A skeptical Ethereum maximalist</a:t>
            </a:r>
          </a:p>
        </p:txBody>
      </p:sp>
      <p:graphicFrame>
        <p:nvGraphicFramePr>
          <p:cNvPr id="353" name="Chart 352">
            <a:extLst>
              <a:ext uri="{FF2B5EF4-FFF2-40B4-BE49-F238E27FC236}">
                <a16:creationId xmlns:a16="http://schemas.microsoft.com/office/drawing/2014/main" id="{513025E5-E5E3-4434-B618-58D061B454A5}"/>
              </a:ext>
            </a:extLst>
          </p:cNvPr>
          <p:cNvGraphicFramePr/>
          <p:nvPr>
            <p:custDataLst>
              <p:tags r:id="rId2"/>
            </p:custDataLst>
            <p:extLst>
              <p:ext uri="{D42A27DB-BD31-4B8C-83A1-F6EECF244321}">
                <p14:modId xmlns:p14="http://schemas.microsoft.com/office/powerpoint/2010/main" val="2713393232"/>
              </p:ext>
            </p:extLst>
          </p:nvPr>
        </p:nvGraphicFramePr>
        <p:xfrm>
          <a:off x="547688" y="3087688"/>
          <a:ext cx="11098212" cy="2608262"/>
        </p:xfrm>
        <a:graphic>
          <a:graphicData uri="http://schemas.openxmlformats.org/drawingml/2006/chart">
            <c:chart xmlns:c="http://schemas.openxmlformats.org/drawingml/2006/chart" xmlns:r="http://schemas.openxmlformats.org/officeDocument/2006/relationships" r:id="rId20"/>
          </a:graphicData>
        </a:graphic>
      </p:graphicFrame>
      <p:sp>
        <p:nvSpPr>
          <p:cNvPr id="140" name="Text Placeholder 3">
            <a:extLst>
              <a:ext uri="{FF2B5EF4-FFF2-40B4-BE49-F238E27FC236}">
                <a16:creationId xmlns:a16="http://schemas.microsoft.com/office/drawing/2014/main" id="{3DE97D4A-2490-4C40-A0FD-67E5C59E3E43}"/>
              </a:ext>
            </a:extLst>
          </p:cNvPr>
          <p:cNvSpPr>
            <a:spLocks noGrp="1"/>
          </p:cNvSpPr>
          <p:nvPr>
            <p:custDataLst>
              <p:tags r:id="rId3"/>
            </p:custDataLst>
          </p:nvPr>
        </p:nvSpPr>
        <p:spPr bwMode="gray">
          <a:xfrm>
            <a:off x="7705725"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A5F6AF15-C3D2-454B-8897-D64DD19D971F}" type="datetime'''''''''''2''''''''''''''''''''0''1''''''''''''8'''''''''''''">
              <a:rPr lang="en-US" altLang="en-US" sz="1600" smtClean="0">
                <a:effectLst/>
              </a:rPr>
              <a:pPr algn="ctr">
                <a:spcBef>
                  <a:spcPct val="0"/>
                </a:spcBef>
                <a:spcAft>
                  <a:spcPct val="0"/>
                </a:spcAft>
              </a:pPr>
              <a:t>2018</a:t>
            </a:fld>
            <a:endParaRPr lang="en-US" sz="1600" dirty="0"/>
          </a:p>
        </p:txBody>
      </p:sp>
      <p:sp>
        <p:nvSpPr>
          <p:cNvPr id="136" name="Text Placeholder 3">
            <a:extLst>
              <a:ext uri="{FF2B5EF4-FFF2-40B4-BE49-F238E27FC236}">
                <a16:creationId xmlns:a16="http://schemas.microsoft.com/office/drawing/2014/main" id="{7629A917-9EB1-4143-BBDA-FA03B4CBF443}"/>
              </a:ext>
            </a:extLst>
          </p:cNvPr>
          <p:cNvSpPr>
            <a:spLocks noGrp="1"/>
          </p:cNvSpPr>
          <p:nvPr>
            <p:custDataLst>
              <p:tags r:id="rId4"/>
            </p:custDataLst>
          </p:nvPr>
        </p:nvSpPr>
        <p:spPr bwMode="gray">
          <a:xfrm>
            <a:off x="417513"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44219799-FD57-4A5B-A8EB-0864F3ED0BB8}" type="datetime'''''2''''''''''01''''''''0'''''''''''''''''''">
              <a:rPr lang="en-US" altLang="en-US" sz="1600" smtClean="0">
                <a:effectLst/>
              </a:rPr>
              <a:pPr algn="ctr">
                <a:spcBef>
                  <a:spcPct val="0"/>
                </a:spcBef>
                <a:spcAft>
                  <a:spcPct val="0"/>
                </a:spcAft>
              </a:pPr>
              <a:t>2010</a:t>
            </a:fld>
            <a:endParaRPr lang="en-US" sz="1600" dirty="0"/>
          </a:p>
        </p:txBody>
      </p:sp>
      <p:sp>
        <p:nvSpPr>
          <p:cNvPr id="137" name="Text Placeholder 3">
            <a:extLst>
              <a:ext uri="{FF2B5EF4-FFF2-40B4-BE49-F238E27FC236}">
                <a16:creationId xmlns:a16="http://schemas.microsoft.com/office/drawing/2014/main" id="{0132549C-FE0C-4CD1-983D-5E229EB3F73E}"/>
              </a:ext>
            </a:extLst>
          </p:cNvPr>
          <p:cNvSpPr>
            <a:spLocks noGrp="1"/>
          </p:cNvSpPr>
          <p:nvPr>
            <p:custDataLst>
              <p:tags r:id="rId5"/>
            </p:custDataLst>
          </p:nvPr>
        </p:nvSpPr>
        <p:spPr bwMode="gray">
          <a:xfrm>
            <a:off x="2239963"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7E9764F-C211-4585-88D7-FE75A24EE232}" type="datetime'''''2''''''''''''''''0''''''''12'''''''''">
              <a:rPr lang="en-US" altLang="en-US" sz="1600" smtClean="0">
                <a:effectLst/>
              </a:rPr>
              <a:pPr algn="ctr">
                <a:spcBef>
                  <a:spcPct val="0"/>
                </a:spcBef>
                <a:spcAft>
                  <a:spcPct val="0"/>
                </a:spcAft>
              </a:pPr>
              <a:t>2012</a:t>
            </a:fld>
            <a:endParaRPr lang="en-US" sz="1600" dirty="0"/>
          </a:p>
        </p:txBody>
      </p:sp>
      <p:sp>
        <p:nvSpPr>
          <p:cNvPr id="138" name="Text Placeholder 3">
            <a:extLst>
              <a:ext uri="{FF2B5EF4-FFF2-40B4-BE49-F238E27FC236}">
                <a16:creationId xmlns:a16="http://schemas.microsoft.com/office/drawing/2014/main" id="{36459ADA-04BE-45FB-9082-AA97BD32C802}"/>
              </a:ext>
            </a:extLst>
          </p:cNvPr>
          <p:cNvSpPr>
            <a:spLocks noGrp="1"/>
          </p:cNvSpPr>
          <p:nvPr>
            <p:custDataLst>
              <p:tags r:id="rId6"/>
            </p:custDataLst>
          </p:nvPr>
        </p:nvSpPr>
        <p:spPr bwMode="gray">
          <a:xfrm>
            <a:off x="4062413"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FA34D527-6186-4AD6-BF2E-BE4B4B253EAE}" type="datetime'''''''2''''0''''''''''''''''1''''''''''4'''''''''''''">
              <a:rPr lang="en-US" altLang="en-US" sz="1600" smtClean="0">
                <a:effectLst/>
              </a:rPr>
              <a:pPr algn="ctr">
                <a:spcBef>
                  <a:spcPct val="0"/>
                </a:spcBef>
                <a:spcAft>
                  <a:spcPct val="0"/>
                </a:spcAft>
              </a:pPr>
              <a:t>2014</a:t>
            </a:fld>
            <a:endParaRPr lang="en-US" sz="1600" dirty="0"/>
          </a:p>
        </p:txBody>
      </p:sp>
      <p:sp>
        <p:nvSpPr>
          <p:cNvPr id="142" name="Text Placeholder 3">
            <a:extLst>
              <a:ext uri="{FF2B5EF4-FFF2-40B4-BE49-F238E27FC236}">
                <a16:creationId xmlns:a16="http://schemas.microsoft.com/office/drawing/2014/main" id="{06C369FB-A74F-43F5-B8D9-A1C8A0D53708}"/>
              </a:ext>
            </a:extLst>
          </p:cNvPr>
          <p:cNvSpPr>
            <a:spLocks noGrp="1"/>
          </p:cNvSpPr>
          <p:nvPr>
            <p:custDataLst>
              <p:tags r:id="rId7"/>
            </p:custDataLst>
          </p:nvPr>
        </p:nvSpPr>
        <p:spPr bwMode="gray">
          <a:xfrm>
            <a:off x="11350625"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7E7D8DF2-F2D6-4C22-98C8-C4671030FBF0}" type="datetime'''''''''''''''''''2''''''0''''''''''''''2''''''2'''''''''''">
              <a:rPr lang="en-US" altLang="en-US" sz="1600" smtClean="0">
                <a:effectLst/>
              </a:rPr>
              <a:pPr algn="ctr">
                <a:spcBef>
                  <a:spcPct val="0"/>
                </a:spcBef>
                <a:spcAft>
                  <a:spcPct val="0"/>
                </a:spcAft>
              </a:pPr>
              <a:t>2022</a:t>
            </a:fld>
            <a:endParaRPr lang="en-US" sz="1600" dirty="0"/>
          </a:p>
        </p:txBody>
      </p:sp>
      <p:sp>
        <p:nvSpPr>
          <p:cNvPr id="139" name="Text Placeholder 3">
            <a:extLst>
              <a:ext uri="{FF2B5EF4-FFF2-40B4-BE49-F238E27FC236}">
                <a16:creationId xmlns:a16="http://schemas.microsoft.com/office/drawing/2014/main" id="{09ADA211-6EF9-4E64-A51A-8335E2FEAA6F}"/>
              </a:ext>
            </a:extLst>
          </p:cNvPr>
          <p:cNvSpPr>
            <a:spLocks noGrp="1"/>
          </p:cNvSpPr>
          <p:nvPr>
            <p:custDataLst>
              <p:tags r:id="rId8"/>
            </p:custDataLst>
          </p:nvPr>
        </p:nvSpPr>
        <p:spPr bwMode="gray">
          <a:xfrm>
            <a:off x="5884863"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0157259E-7245-4411-90EE-64C93223D5EE}" type="datetime'''''''''''''''2''0''''''''''''''''''1''''''''''''6'''''''">
              <a:rPr lang="en-US" altLang="en-US" sz="1600" smtClean="0">
                <a:effectLst/>
              </a:rPr>
              <a:pPr algn="ctr">
                <a:spcBef>
                  <a:spcPct val="0"/>
                </a:spcBef>
                <a:spcAft>
                  <a:spcPct val="0"/>
                </a:spcAft>
              </a:pPr>
              <a:t>2016</a:t>
            </a:fld>
            <a:endParaRPr lang="en-US" sz="1600" dirty="0"/>
          </a:p>
        </p:txBody>
      </p:sp>
      <p:sp>
        <p:nvSpPr>
          <p:cNvPr id="141" name="Text Placeholder 3">
            <a:extLst>
              <a:ext uri="{FF2B5EF4-FFF2-40B4-BE49-F238E27FC236}">
                <a16:creationId xmlns:a16="http://schemas.microsoft.com/office/drawing/2014/main" id="{47B909EE-CA82-4FDA-835B-3538FE52A7C6}"/>
              </a:ext>
            </a:extLst>
          </p:cNvPr>
          <p:cNvSpPr>
            <a:spLocks noGrp="1"/>
          </p:cNvSpPr>
          <p:nvPr>
            <p:custDataLst>
              <p:tags r:id="rId9"/>
            </p:custDataLst>
          </p:nvPr>
        </p:nvSpPr>
        <p:spPr bwMode="gray">
          <a:xfrm>
            <a:off x="9528175" y="5664200"/>
            <a:ext cx="4254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0FC82C9C-90BA-4E79-A093-5926CB2EF037}" type="datetime'''''''2''''''0''''''''''''''''''20'">
              <a:rPr lang="en-US" altLang="en-US" sz="1600" smtClean="0">
                <a:effectLst/>
              </a:rPr>
              <a:pPr algn="ctr">
                <a:spcBef>
                  <a:spcPct val="0"/>
                </a:spcBef>
                <a:spcAft>
                  <a:spcPct val="0"/>
                </a:spcAft>
              </a:pPr>
              <a:t>2020</a:t>
            </a:fld>
            <a:endParaRPr lang="en-US" sz="1600" dirty="0"/>
          </a:p>
        </p:txBody>
      </p:sp>
      <p:sp useBgFill="1">
        <p:nvSpPr>
          <p:cNvPr id="280" name="Text Placeholder 3">
            <a:extLst>
              <a:ext uri="{FF2B5EF4-FFF2-40B4-BE49-F238E27FC236}">
                <a16:creationId xmlns:a16="http://schemas.microsoft.com/office/drawing/2014/main" id="{361F7375-8750-45F3-BBC6-321699FCDFFC}"/>
              </a:ext>
            </a:extLst>
          </p:cNvPr>
          <p:cNvSpPr>
            <a:spLocks noGrp="1"/>
          </p:cNvSpPr>
          <p:nvPr>
            <p:custDataLst>
              <p:tags r:id="rId10"/>
            </p:custDataLst>
          </p:nvPr>
        </p:nvSpPr>
        <p:spPr bwMode="gray">
          <a:xfrm>
            <a:off x="10323513" y="4040188"/>
            <a:ext cx="657225" cy="268288"/>
          </a:xfrm>
          <a:prstGeom prst="rect">
            <a:avLst/>
          </a:prstGeom>
          <a:ln>
            <a:noFill/>
          </a:ln>
          <a:effectLst/>
        </p:spPr>
        <p:txBody>
          <a:bodyPr vert="horz" wrap="none" lIns="25400" tIns="0" rIns="2540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61A806AD-245F-42B9-9CAA-9E62B1B0FA16}" type="datetime'$''''''3'''''''''''''''''''',''''''''''''''''''''''''00''0'">
              <a:rPr lang="en-US" altLang="en-US" sz="1600" smtClean="0">
                <a:effectLst/>
              </a:rPr>
              <a:pPr/>
              <a:t>$3,000</a:t>
            </a:fld>
            <a:endParaRPr lang="en-US" sz="1600" dirty="0"/>
          </a:p>
        </p:txBody>
      </p:sp>
      <p:sp useBgFill="1">
        <p:nvSpPr>
          <p:cNvPr id="177" name="Text Placeholder 3">
            <a:extLst>
              <a:ext uri="{FF2B5EF4-FFF2-40B4-BE49-F238E27FC236}">
                <a16:creationId xmlns:a16="http://schemas.microsoft.com/office/drawing/2014/main" id="{53ED300C-3615-404C-AAC2-949C1F10A854}"/>
              </a:ext>
            </a:extLst>
          </p:cNvPr>
          <p:cNvSpPr>
            <a:spLocks noGrp="1"/>
          </p:cNvSpPr>
          <p:nvPr>
            <p:custDataLst>
              <p:tags r:id="rId11"/>
            </p:custDataLst>
          </p:nvPr>
        </p:nvSpPr>
        <p:spPr bwMode="gray">
          <a:xfrm>
            <a:off x="3179763" y="4500563"/>
            <a:ext cx="369888"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C338B2A4-D82A-499E-B07A-D8A3A67568C4}" type="datetime'''''''$''''''''''''''4''''''''''''''''''6'''''''''''''''''">
              <a:rPr lang="en-US" altLang="en-US" sz="1600" smtClean="0">
                <a:effectLst/>
              </a:rPr>
              <a:pPr/>
              <a:t>$46</a:t>
            </a:fld>
            <a:endParaRPr lang="en-US" sz="1600" dirty="0"/>
          </a:p>
        </p:txBody>
      </p:sp>
      <p:sp useBgFill="1">
        <p:nvSpPr>
          <p:cNvPr id="155" name="Text Placeholder 3">
            <a:extLst>
              <a:ext uri="{FF2B5EF4-FFF2-40B4-BE49-F238E27FC236}">
                <a16:creationId xmlns:a16="http://schemas.microsoft.com/office/drawing/2014/main" id="{AF4F303D-41DC-4F85-AD8F-FD8EE1411F9E}"/>
              </a:ext>
            </a:extLst>
          </p:cNvPr>
          <p:cNvSpPr>
            <a:spLocks noGrp="1"/>
          </p:cNvSpPr>
          <p:nvPr>
            <p:custDataLst>
              <p:tags r:id="rId12"/>
            </p:custDataLst>
          </p:nvPr>
        </p:nvSpPr>
        <p:spPr bwMode="gray">
          <a:xfrm>
            <a:off x="6678614" y="3833813"/>
            <a:ext cx="657225"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9D2D661A-C1FC-47A0-A3D5-B26FFF307791}" type="datetime'''''''''''''''''''''''''$''''''''1'''',''''''20''''''0'''''">
              <a:rPr lang="en-US" altLang="en-US" sz="1600" smtClean="0">
                <a:effectLst/>
              </a:rPr>
              <a:pPr/>
              <a:t>$1,200</a:t>
            </a:fld>
            <a:endParaRPr lang="en-US" sz="1600" dirty="0"/>
          </a:p>
        </p:txBody>
      </p:sp>
      <p:sp>
        <p:nvSpPr>
          <p:cNvPr id="75" name="Text Placeholder 3">
            <a:extLst>
              <a:ext uri="{FF2B5EF4-FFF2-40B4-BE49-F238E27FC236}">
                <a16:creationId xmlns:a16="http://schemas.microsoft.com/office/drawing/2014/main" id="{B16F7E1C-DF91-4E35-A017-A3224D52D223}"/>
              </a:ext>
            </a:extLst>
          </p:cNvPr>
          <p:cNvSpPr>
            <a:spLocks noGrp="1"/>
          </p:cNvSpPr>
          <p:nvPr>
            <p:custDataLst>
              <p:tags r:id="rId13"/>
            </p:custDataLst>
          </p:nvPr>
        </p:nvSpPr>
        <p:spPr bwMode="gray">
          <a:xfrm>
            <a:off x="11196638" y="3843338"/>
            <a:ext cx="37941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78F7C992-5D31-4FCB-917C-FD166B0AFF50}" type="datetime'''''''''''''''''''E''''''''''''''''''T''''''''''''''H'">
              <a:rPr lang="en-US" altLang="en-US" sz="1600" b="1" smtClean="0">
                <a:solidFill>
                  <a:srgbClr val="295E7E"/>
                </a:solidFill>
              </a:rPr>
              <a:pPr/>
              <a:t>ETH</a:t>
            </a:fld>
            <a:endParaRPr lang="en-US" sz="1600" b="1" dirty="0">
              <a:solidFill>
                <a:srgbClr val="295E7E"/>
              </a:solidFill>
            </a:endParaRPr>
          </a:p>
        </p:txBody>
      </p:sp>
      <p:sp useBgFill="1">
        <p:nvSpPr>
          <p:cNvPr id="217" name="Text Placeholder 3">
            <a:extLst>
              <a:ext uri="{FF2B5EF4-FFF2-40B4-BE49-F238E27FC236}">
                <a16:creationId xmlns:a16="http://schemas.microsoft.com/office/drawing/2014/main" id="{B3A080F5-0802-4028-8AD6-09393D81060C}"/>
              </a:ext>
            </a:extLst>
          </p:cNvPr>
          <p:cNvSpPr>
            <a:spLocks noGrp="1"/>
          </p:cNvSpPr>
          <p:nvPr>
            <p:custDataLst>
              <p:tags r:id="rId14"/>
            </p:custDataLst>
          </p:nvPr>
        </p:nvSpPr>
        <p:spPr bwMode="gray">
          <a:xfrm>
            <a:off x="6769100" y="4594225"/>
            <a:ext cx="476250" cy="268288"/>
          </a:xfrm>
          <a:prstGeom prst="rect">
            <a:avLst/>
          </a:prstGeom>
          <a:ln>
            <a:noFill/>
          </a:ln>
          <a:effectLst/>
        </p:spPr>
        <p:txBody>
          <a:bodyPr vert="horz" wrap="none" lIns="25400" tIns="0" rIns="2540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83D5CB8E-1755-4312-AD85-A148CF818CE6}" type="datetime'''''$2''''''''0''''''''''0'''''''''">
              <a:rPr lang="en-US" altLang="en-US" sz="1600" smtClean="0">
                <a:effectLst/>
              </a:rPr>
              <a:pPr/>
              <a:t>$200</a:t>
            </a:fld>
            <a:endParaRPr lang="en-US" sz="1600" dirty="0"/>
          </a:p>
        </p:txBody>
      </p:sp>
      <p:sp>
        <p:nvSpPr>
          <p:cNvPr id="4" name="Text Placeholder 3">
            <a:extLst>
              <a:ext uri="{FF2B5EF4-FFF2-40B4-BE49-F238E27FC236}">
                <a16:creationId xmlns:a16="http://schemas.microsoft.com/office/drawing/2014/main" id="{00E424CC-08D4-4F53-8B9E-0DBB9F46185A}"/>
              </a:ext>
            </a:extLst>
          </p:cNvPr>
          <p:cNvSpPr>
            <a:spLocks noGrp="1"/>
          </p:cNvSpPr>
          <p:nvPr>
            <p:custDataLst>
              <p:tags r:id="rId15"/>
            </p:custDataLst>
          </p:nvPr>
        </p:nvSpPr>
        <p:spPr bwMode="gray">
          <a:xfrm>
            <a:off x="11196637" y="3289300"/>
            <a:ext cx="36830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F940D1BF-1E09-48B8-BC67-BAB3D7B9B4AC}" type="datetime'''''''''''''''''''''''''B''''T''''''''''''''C'''''''''''''''''">
              <a:rPr lang="en-US" altLang="en-US" sz="1600" b="1" smtClean="0">
                <a:solidFill>
                  <a:srgbClr val="F48200"/>
                </a:solidFill>
              </a:rPr>
              <a:pPr/>
              <a:t>BTC</a:t>
            </a:fld>
            <a:endParaRPr lang="en-US" sz="1600" b="1" dirty="0">
              <a:solidFill>
                <a:srgbClr val="F48200"/>
              </a:solidFill>
            </a:endParaRPr>
          </a:p>
        </p:txBody>
      </p:sp>
      <p:grpSp>
        <p:nvGrpSpPr>
          <p:cNvPr id="148" name="Group 147">
            <a:extLst>
              <a:ext uri="{FF2B5EF4-FFF2-40B4-BE49-F238E27FC236}">
                <a16:creationId xmlns:a16="http://schemas.microsoft.com/office/drawing/2014/main" id="{F28C02D2-1678-4F3C-8EFE-8573130162E5}"/>
              </a:ext>
            </a:extLst>
          </p:cNvPr>
          <p:cNvGrpSpPr/>
          <p:nvPr/>
        </p:nvGrpSpPr>
        <p:grpSpPr>
          <a:xfrm>
            <a:off x="630001" y="1300956"/>
            <a:ext cx="2187090" cy="3954535"/>
            <a:chOff x="5084342" y="2413689"/>
            <a:chExt cx="2187090" cy="3954535"/>
          </a:xfrm>
        </p:grpSpPr>
        <p:cxnSp>
          <p:nvCxnSpPr>
            <p:cNvPr id="149" name="Straight Connector 148">
              <a:extLst>
                <a:ext uri="{FF2B5EF4-FFF2-40B4-BE49-F238E27FC236}">
                  <a16:creationId xmlns:a16="http://schemas.microsoft.com/office/drawing/2014/main" id="{72ACAECC-FAF5-4081-AF83-383F213A8F91}"/>
                </a:ext>
              </a:extLst>
            </p:cNvPr>
            <p:cNvCxnSpPr>
              <a:cxnSpLocks/>
            </p:cNvCxnSpPr>
            <p:nvPr/>
          </p:nvCxnSpPr>
          <p:spPr>
            <a:xfrm flipV="1">
              <a:off x="6021580" y="4173903"/>
              <a:ext cx="0" cy="2194321"/>
            </a:xfrm>
            <a:prstGeom prst="line">
              <a:avLst/>
            </a:prstGeom>
            <a:noFill/>
            <a:ln w="19050" cap="rnd" cmpd="sng" algn="ctr">
              <a:solidFill>
                <a:schemeClr val="accent5"/>
              </a:solidFill>
              <a:prstDash val="solid"/>
              <a:headEnd type="oval"/>
              <a:tailEnd type="none" w="sm" len="sm"/>
            </a:ln>
            <a:effectLst/>
          </p:spPr>
        </p:cxnSp>
        <p:sp>
          <p:nvSpPr>
            <p:cNvPr id="150" name="Rectangle 149">
              <a:extLst>
                <a:ext uri="{FF2B5EF4-FFF2-40B4-BE49-F238E27FC236}">
                  <a16:creationId xmlns:a16="http://schemas.microsoft.com/office/drawing/2014/main" id="{BE6B6136-F0A1-4E55-B65C-3978EB6DFF81}"/>
                </a:ext>
              </a:extLst>
            </p:cNvPr>
            <p:cNvSpPr/>
            <p:nvPr/>
          </p:nvSpPr>
          <p:spPr>
            <a:xfrm>
              <a:off x="5084342" y="2413689"/>
              <a:ext cx="2187090"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mj-lt"/>
                </a:rPr>
                <a:t>Tyler Cowen: </a:t>
              </a:r>
              <a:r>
                <a:rPr lang="en-US" sz="1400" kern="0" dirty="0">
                  <a:latin typeface="+mj-lt"/>
                </a:rPr>
                <a:t>"</a:t>
              </a:r>
              <a:r>
                <a:rPr lang="en-US" sz="1400" i="1" kern="0" dirty="0">
                  <a:latin typeface="+mj-lt"/>
                </a:rPr>
                <a:t>Will </a:t>
              </a:r>
              <a:r>
                <a:rPr lang="en-US" sz="1400" b="1" i="1" kern="0" dirty="0">
                  <a:solidFill>
                    <a:srgbClr val="E71C57"/>
                  </a:solidFill>
                  <a:latin typeface="+mj-lt"/>
                </a:rPr>
                <a:t>fall to near-zero</a:t>
              </a:r>
              <a:r>
                <a:rPr lang="en-US" sz="1400" i="1" kern="0" dirty="0">
                  <a:latin typeface="+mj-lt"/>
                </a:rPr>
                <a:t> in value. Hold it at your own risk. The original issuers will have kept some of their initial gains. The new Bitcoin asset </a:t>
              </a:r>
              <a:r>
                <a:rPr lang="en-US" sz="1400" b="1" i="1" kern="0" dirty="0">
                  <a:solidFill>
                    <a:srgbClr val="E71C57"/>
                  </a:solidFill>
                  <a:latin typeface="+mj-lt"/>
                </a:rPr>
                <a:t>simply isn’t a useful one</a:t>
              </a:r>
              <a:r>
                <a:rPr lang="en-US" sz="1400" i="1" kern="0" dirty="0">
                  <a:latin typeface="+mj-lt"/>
                </a:rPr>
                <a:t>.</a:t>
              </a:r>
              <a:r>
                <a:rPr lang="en-US" sz="1400" kern="0" dirty="0">
                  <a:latin typeface="+mj-lt"/>
                </a:rPr>
                <a:t>"</a:t>
              </a:r>
            </a:p>
          </p:txBody>
        </p:sp>
      </p:grpSp>
      <p:grpSp>
        <p:nvGrpSpPr>
          <p:cNvPr id="166" name="Group 165">
            <a:extLst>
              <a:ext uri="{FF2B5EF4-FFF2-40B4-BE49-F238E27FC236}">
                <a16:creationId xmlns:a16="http://schemas.microsoft.com/office/drawing/2014/main" id="{5161CC32-690C-436D-8323-832D2B06CFE4}"/>
              </a:ext>
            </a:extLst>
          </p:cNvPr>
          <p:cNvGrpSpPr/>
          <p:nvPr/>
        </p:nvGrpSpPr>
        <p:grpSpPr>
          <a:xfrm>
            <a:off x="2858578" y="1300956"/>
            <a:ext cx="2143996" cy="3199607"/>
            <a:chOff x="4973809" y="2413689"/>
            <a:chExt cx="2143996" cy="3199607"/>
          </a:xfrm>
        </p:grpSpPr>
        <p:cxnSp>
          <p:nvCxnSpPr>
            <p:cNvPr id="167" name="Straight Connector 166">
              <a:extLst>
                <a:ext uri="{FF2B5EF4-FFF2-40B4-BE49-F238E27FC236}">
                  <a16:creationId xmlns:a16="http://schemas.microsoft.com/office/drawing/2014/main" id="{5FB73753-8EA3-4010-9D72-5EACE8F03C0C}"/>
                </a:ext>
              </a:extLst>
            </p:cNvPr>
            <p:cNvCxnSpPr>
              <a:cxnSpLocks/>
              <a:stCxn id="177" idx="0"/>
            </p:cNvCxnSpPr>
            <p:nvPr/>
          </p:nvCxnSpPr>
          <p:spPr>
            <a:xfrm flipV="1">
              <a:off x="5479938" y="4173906"/>
              <a:ext cx="10801" cy="1439390"/>
            </a:xfrm>
            <a:prstGeom prst="line">
              <a:avLst/>
            </a:prstGeom>
            <a:noFill/>
            <a:ln w="19050" cap="rnd" cmpd="sng" algn="ctr">
              <a:solidFill>
                <a:schemeClr val="accent5"/>
              </a:solidFill>
              <a:prstDash val="solid"/>
              <a:headEnd type="oval"/>
              <a:tailEnd type="none" w="sm" len="sm"/>
            </a:ln>
            <a:effectLst/>
          </p:spPr>
        </p:cxnSp>
        <p:sp>
          <p:nvSpPr>
            <p:cNvPr id="168" name="Rectangle 167">
              <a:extLst>
                <a:ext uri="{FF2B5EF4-FFF2-40B4-BE49-F238E27FC236}">
                  <a16:creationId xmlns:a16="http://schemas.microsoft.com/office/drawing/2014/main" id="{C97D7950-A454-4FC8-BC1B-2328C85D3AF1}"/>
                </a:ext>
              </a:extLst>
            </p:cNvPr>
            <p:cNvSpPr/>
            <p:nvPr/>
          </p:nvSpPr>
          <p:spPr>
            <a:xfrm>
              <a:off x="4973809" y="2413689"/>
              <a:ext cx="2143996"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mj-lt"/>
                </a:rPr>
                <a:t>Friend/colleague</a:t>
              </a:r>
              <a:r>
                <a:rPr kumimoji="0" lang="cs-CZ" sz="1400" b="0" i="0" u="none" strike="noStrike" kern="0" cap="none" spc="0" normalizeH="0" baseline="0" noProof="0" dirty="0">
                  <a:ln>
                    <a:noFill/>
                  </a:ln>
                  <a:effectLst/>
                  <a:uLnTx/>
                  <a:uFillTx/>
                  <a:latin typeface="+mj-lt"/>
                </a:rPr>
                <a:t>: "</a:t>
              </a:r>
              <a:r>
                <a:rPr kumimoji="0" lang="cs-CZ" sz="1400" b="0" i="1" u="none" strike="noStrike" kern="0" cap="none" spc="0" normalizeH="0" baseline="0" noProof="0" dirty="0">
                  <a:ln>
                    <a:noFill/>
                  </a:ln>
                  <a:effectLst/>
                  <a:uLnTx/>
                  <a:uFillTx/>
                  <a:latin typeface="+mj-lt"/>
                </a:rPr>
                <a:t>Bitcoin </a:t>
              </a:r>
              <a:r>
                <a:rPr kumimoji="0" lang="en-US" sz="1400" b="0" i="1" u="none" strike="noStrike" kern="0" cap="none" spc="0" normalizeH="0" baseline="0" noProof="0" dirty="0">
                  <a:ln>
                    <a:noFill/>
                  </a:ln>
                  <a:effectLst/>
                  <a:uLnTx/>
                  <a:uFillTx/>
                  <a:latin typeface="+mj-lt"/>
                </a:rPr>
                <a:t>is a really cool technology</a:t>
              </a:r>
              <a:r>
                <a:rPr kumimoji="0" lang="cs-CZ" sz="1400" b="0" i="1" u="none" strike="noStrike" kern="0" cap="none" spc="0" normalizeH="0" baseline="0" noProof="0" dirty="0">
                  <a:ln>
                    <a:noFill/>
                  </a:ln>
                  <a:effectLst/>
                  <a:uLnTx/>
                  <a:uFillTx/>
                  <a:latin typeface="+mj-lt"/>
                </a:rPr>
                <a:t>, </a:t>
              </a:r>
              <a:r>
                <a:rPr kumimoji="0" lang="en-US" sz="1400" b="1" i="1" u="none" strike="noStrike" kern="0" cap="none" spc="0" normalizeH="0" baseline="0" noProof="0" dirty="0">
                  <a:ln>
                    <a:noFill/>
                  </a:ln>
                  <a:solidFill>
                    <a:srgbClr val="E71C57"/>
                  </a:solidFill>
                  <a:effectLst/>
                  <a:uLnTx/>
                  <a:uFillTx/>
                  <a:latin typeface="+mj-lt"/>
                </a:rPr>
                <a:t>put in one month of salary </a:t>
              </a:r>
              <a:r>
                <a:rPr kumimoji="0" lang="en-US" sz="1400" b="0" i="1" u="none" strike="noStrike" kern="0" cap="none" spc="0" normalizeH="0" baseline="0" noProof="0" dirty="0">
                  <a:ln>
                    <a:noFill/>
                  </a:ln>
                  <a:effectLst/>
                  <a:uLnTx/>
                  <a:uFillTx/>
                  <a:latin typeface="+mj-lt"/>
                </a:rPr>
                <a:t>and</a:t>
              </a:r>
              <a:r>
                <a:rPr kumimoji="0" lang="cs-CZ" sz="1400" b="0" i="1" u="none" strike="noStrike" kern="0" cap="none" spc="0" normalizeH="0" baseline="0" noProof="0" dirty="0">
                  <a:ln>
                    <a:noFill/>
                  </a:ln>
                  <a:effectLst/>
                  <a:uLnTx/>
                  <a:uFillTx/>
                  <a:latin typeface="+mj-lt"/>
                </a:rPr>
                <a:t> </a:t>
              </a:r>
              <a:r>
                <a:rPr kumimoji="0" lang="en-US" sz="1400" b="0" i="1" u="none" strike="noStrike" kern="0" cap="none" spc="0" normalizeH="0" baseline="0" noProof="0" dirty="0">
                  <a:ln>
                    <a:noFill/>
                  </a:ln>
                  <a:effectLst/>
                  <a:uLnTx/>
                  <a:uFillTx/>
                  <a:latin typeface="+mj-lt"/>
                </a:rPr>
                <a:t>you'll seen one day</a:t>
              </a:r>
              <a:r>
                <a:rPr kumimoji="0" lang="cs-CZ" sz="1400" b="0" i="1" u="none" strike="noStrike" kern="0" cap="none" spc="0" normalizeH="0" baseline="0" noProof="0" dirty="0">
                  <a:ln>
                    <a:noFill/>
                  </a:ln>
                  <a:effectLst/>
                  <a:uLnTx/>
                  <a:uFillTx/>
                  <a:latin typeface="+mj-lt"/>
                </a:rPr>
                <a:t>.</a:t>
              </a:r>
              <a:r>
                <a:rPr kumimoji="0" lang="cs-CZ" sz="1400" b="0" i="0" u="none" strike="noStrike" kern="0" cap="none" spc="0" normalizeH="0" baseline="0" noProof="0" dirty="0">
                  <a:ln>
                    <a:noFill/>
                  </a:ln>
                  <a:effectLst/>
                  <a:uLnTx/>
                  <a:uFillTx/>
                  <a:latin typeface="+mj-lt"/>
                </a:rPr>
                <a:t>"</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400" kern="0" dirty="0">
                <a:solidFill>
                  <a:srgbClr val="C8C8C8"/>
                </a:solidFill>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lang="cs-CZ" sz="1400" kern="0" dirty="0">
                  <a:solidFill>
                    <a:srgbClr val="C8C8C8"/>
                  </a:solidFill>
                  <a:latin typeface="+mj-lt"/>
                </a:rPr>
                <a:t>(</a:t>
              </a:r>
              <a:r>
                <a:rPr lang="en-US" sz="1400" kern="0" dirty="0">
                  <a:solidFill>
                    <a:srgbClr val="C8C8C8"/>
                  </a:solidFill>
                  <a:latin typeface="+mj-lt"/>
                </a:rPr>
                <a:t>Would be worth $2M today.</a:t>
              </a:r>
              <a:r>
                <a:rPr lang="cs-CZ" sz="1400" kern="0" dirty="0">
                  <a:solidFill>
                    <a:srgbClr val="C8C8C8"/>
                  </a:solidFill>
                  <a:latin typeface="+mj-lt"/>
                </a:rPr>
                <a:t>)</a:t>
              </a:r>
              <a:r>
                <a:rPr lang="en-US" sz="1400" kern="0" dirty="0">
                  <a:solidFill>
                    <a:srgbClr val="C8C8C8"/>
                  </a:solidFill>
                  <a:latin typeface="+mj-lt"/>
                </a:rPr>
                <a:t> </a:t>
              </a:r>
            </a:p>
          </p:txBody>
        </p:sp>
      </p:grpSp>
      <p:grpSp>
        <p:nvGrpSpPr>
          <p:cNvPr id="195" name="Group 194">
            <a:extLst>
              <a:ext uri="{FF2B5EF4-FFF2-40B4-BE49-F238E27FC236}">
                <a16:creationId xmlns:a16="http://schemas.microsoft.com/office/drawing/2014/main" id="{9E6D4706-C37E-4858-BC46-0902478B0242}"/>
              </a:ext>
            </a:extLst>
          </p:cNvPr>
          <p:cNvGrpSpPr/>
          <p:nvPr/>
        </p:nvGrpSpPr>
        <p:grpSpPr>
          <a:xfrm>
            <a:off x="5035849" y="1300956"/>
            <a:ext cx="1982728" cy="2532857"/>
            <a:chOff x="3508011" y="2413689"/>
            <a:chExt cx="1982728" cy="2532857"/>
          </a:xfrm>
        </p:grpSpPr>
        <p:cxnSp>
          <p:nvCxnSpPr>
            <p:cNvPr id="196" name="Straight Connector 195">
              <a:extLst>
                <a:ext uri="{FF2B5EF4-FFF2-40B4-BE49-F238E27FC236}">
                  <a16:creationId xmlns:a16="http://schemas.microsoft.com/office/drawing/2014/main" id="{AE9D9A04-000C-4BC7-9EBE-9FBB12AE7F2C}"/>
                </a:ext>
              </a:extLst>
            </p:cNvPr>
            <p:cNvCxnSpPr>
              <a:cxnSpLocks/>
            </p:cNvCxnSpPr>
            <p:nvPr/>
          </p:nvCxnSpPr>
          <p:spPr>
            <a:xfrm flipV="1">
              <a:off x="5479387" y="4173905"/>
              <a:ext cx="11352" cy="772641"/>
            </a:xfrm>
            <a:prstGeom prst="line">
              <a:avLst/>
            </a:prstGeom>
            <a:noFill/>
            <a:ln w="19050" cap="rnd" cmpd="sng" algn="ctr">
              <a:solidFill>
                <a:schemeClr val="accent5"/>
              </a:solidFill>
              <a:prstDash val="solid"/>
              <a:headEnd type="oval"/>
              <a:tailEnd type="none" w="sm" len="sm"/>
            </a:ln>
            <a:effectLst/>
          </p:spPr>
        </p:cxnSp>
        <p:sp>
          <p:nvSpPr>
            <p:cNvPr id="197" name="Rectangle 196">
              <a:extLst>
                <a:ext uri="{FF2B5EF4-FFF2-40B4-BE49-F238E27FC236}">
                  <a16:creationId xmlns:a16="http://schemas.microsoft.com/office/drawing/2014/main" id="{5D02012A-E2BA-4272-9122-8383DB87D1F8}"/>
                </a:ext>
              </a:extLst>
            </p:cNvPr>
            <p:cNvSpPr/>
            <p:nvPr/>
          </p:nvSpPr>
          <p:spPr>
            <a:xfrm>
              <a:off x="3508011" y="2413689"/>
              <a:ext cx="1847788"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cs-CZ" sz="1400" b="0" i="0" u="none" strike="noStrike" kern="0" cap="none" spc="0" normalizeH="0" baseline="0" noProof="0" dirty="0">
                  <a:ln>
                    <a:noFill/>
                  </a:ln>
                  <a:effectLst/>
                  <a:uLnTx/>
                  <a:uFillTx/>
                  <a:latin typeface="+mj-lt"/>
                </a:rPr>
                <a:t>Balaji Srinivasan: "</a:t>
              </a:r>
              <a:r>
                <a:rPr kumimoji="0" lang="cs-CZ" sz="1400" b="0" i="1" u="none" strike="noStrike" kern="0" cap="none" spc="0" normalizeH="0" baseline="0" noProof="0" dirty="0">
                  <a:ln>
                    <a:noFill/>
                  </a:ln>
                  <a:effectLst/>
                  <a:uLnTx/>
                  <a:uFillTx/>
                  <a:latin typeface="+mj-lt"/>
                </a:rPr>
                <a:t>I</a:t>
              </a:r>
              <a:r>
                <a:rPr kumimoji="0" lang="en-US" sz="1400" b="0" i="1" u="none" strike="noStrike" kern="0" cap="none" spc="0" normalizeH="0" baseline="0" noProof="0" dirty="0" err="1">
                  <a:ln>
                    <a:noFill/>
                  </a:ln>
                  <a:effectLst/>
                  <a:uLnTx/>
                  <a:uFillTx/>
                  <a:latin typeface="+mj-lt"/>
                </a:rPr>
                <a:t>nternet</a:t>
              </a:r>
              <a:r>
                <a:rPr kumimoji="0" lang="en-US" sz="1400" b="0" i="1" u="none" strike="noStrike" kern="0" cap="none" spc="0" normalizeH="0" baseline="0" noProof="0" dirty="0">
                  <a:ln>
                    <a:noFill/>
                  </a:ln>
                  <a:effectLst/>
                  <a:uLnTx/>
                  <a:uFillTx/>
                  <a:latin typeface="+mj-lt"/>
                </a:rPr>
                <a:t> lacks a transaction protocol, </a:t>
              </a:r>
              <a:r>
                <a:rPr kumimoji="0" lang="cs-CZ" sz="1400" b="1" i="1" u="none" strike="noStrike" kern="0" cap="none" spc="0" normalizeH="0" baseline="0" noProof="0" dirty="0">
                  <a:ln>
                    <a:noFill/>
                  </a:ln>
                  <a:solidFill>
                    <a:srgbClr val="E71C57"/>
                  </a:solidFill>
                  <a:effectLst/>
                  <a:uLnTx/>
                  <a:uFillTx/>
                  <a:latin typeface="+mj-lt"/>
                </a:rPr>
                <a:t>programmable money </a:t>
              </a:r>
              <a:r>
                <a:rPr kumimoji="0" lang="en-US" sz="1400" b="0" i="1" u="none" strike="noStrike" kern="0" cap="none" spc="0" normalizeH="0" baseline="0" noProof="0" dirty="0">
                  <a:ln>
                    <a:noFill/>
                  </a:ln>
                  <a:effectLst/>
                  <a:uLnTx/>
                  <a:uFillTx/>
                  <a:latin typeface="+mj-lt"/>
                </a:rPr>
                <a:t>could disrupt platforms like AWS</a:t>
              </a:r>
              <a:r>
                <a:rPr kumimoji="0" lang="cs-CZ" sz="1400" b="0" i="1" u="none" strike="noStrike" kern="0" cap="none" spc="0" normalizeH="0" baseline="0" noProof="0" dirty="0">
                  <a:ln>
                    <a:noFill/>
                  </a:ln>
                  <a:effectLst/>
                  <a:uLnTx/>
                  <a:uFillTx/>
                  <a:latin typeface="+mj-lt"/>
                </a:rPr>
                <a:t>.</a:t>
              </a:r>
              <a:r>
                <a:rPr kumimoji="0" lang="cs-CZ" sz="1400" b="0" i="0" u="none" strike="noStrike" kern="0" cap="none" spc="0" normalizeH="0" baseline="0" noProof="0" dirty="0">
                  <a:ln>
                    <a:noFill/>
                  </a:ln>
                  <a:effectLst/>
                  <a:uLnTx/>
                  <a:uFillTx/>
                  <a:latin typeface="+mj-lt"/>
                </a:rPr>
                <a:t>"</a:t>
              </a:r>
              <a:endParaRPr lang="en-US" sz="1400" kern="0" dirty="0">
                <a:solidFill>
                  <a:srgbClr val="C8C8C8"/>
                </a:solidFill>
                <a:latin typeface="+mj-lt"/>
              </a:endParaRPr>
            </a:p>
          </p:txBody>
        </p:sp>
      </p:grpSp>
      <p:grpSp>
        <p:nvGrpSpPr>
          <p:cNvPr id="251" name="Group 250">
            <a:extLst>
              <a:ext uri="{FF2B5EF4-FFF2-40B4-BE49-F238E27FC236}">
                <a16:creationId xmlns:a16="http://schemas.microsoft.com/office/drawing/2014/main" id="{FBADD26C-9F36-4989-B678-0BE972809C78}"/>
              </a:ext>
            </a:extLst>
          </p:cNvPr>
          <p:cNvGrpSpPr/>
          <p:nvPr/>
        </p:nvGrpSpPr>
        <p:grpSpPr>
          <a:xfrm>
            <a:off x="6918435" y="1300956"/>
            <a:ext cx="1236587" cy="2938535"/>
            <a:chOff x="4504100" y="2413689"/>
            <a:chExt cx="1236587" cy="2938535"/>
          </a:xfrm>
        </p:grpSpPr>
        <p:cxnSp>
          <p:nvCxnSpPr>
            <p:cNvPr id="252" name="Straight Connector 251">
              <a:extLst>
                <a:ext uri="{FF2B5EF4-FFF2-40B4-BE49-F238E27FC236}">
                  <a16:creationId xmlns:a16="http://schemas.microsoft.com/office/drawing/2014/main" id="{29380F10-A59F-439A-84ED-F0FC12F13049}"/>
                </a:ext>
              </a:extLst>
            </p:cNvPr>
            <p:cNvCxnSpPr>
              <a:cxnSpLocks/>
            </p:cNvCxnSpPr>
            <p:nvPr/>
          </p:nvCxnSpPr>
          <p:spPr>
            <a:xfrm flipV="1">
              <a:off x="5490739" y="4173906"/>
              <a:ext cx="0" cy="1178318"/>
            </a:xfrm>
            <a:prstGeom prst="line">
              <a:avLst/>
            </a:prstGeom>
            <a:noFill/>
            <a:ln w="19050" cap="rnd" cmpd="sng" algn="ctr">
              <a:solidFill>
                <a:schemeClr val="accent5"/>
              </a:solidFill>
              <a:prstDash val="solid"/>
              <a:headEnd type="oval"/>
              <a:tailEnd type="none" w="sm" len="sm"/>
            </a:ln>
            <a:effectLst/>
          </p:spPr>
        </p:cxnSp>
        <p:sp>
          <p:nvSpPr>
            <p:cNvPr id="253" name="Rectangle 252">
              <a:extLst>
                <a:ext uri="{FF2B5EF4-FFF2-40B4-BE49-F238E27FC236}">
                  <a16:creationId xmlns:a16="http://schemas.microsoft.com/office/drawing/2014/main" id="{6013BCEB-B167-4F2F-84DC-F10A39213530}"/>
                </a:ext>
              </a:extLst>
            </p:cNvPr>
            <p:cNvSpPr/>
            <p:nvPr/>
          </p:nvSpPr>
          <p:spPr>
            <a:xfrm>
              <a:off x="4504100" y="2413689"/>
              <a:ext cx="1236587"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mj-lt"/>
                </a:rPr>
                <a:t>I buy my first ETH, price falls </a:t>
              </a:r>
              <a:r>
                <a:rPr kumimoji="0" lang="en-US" sz="1400" b="1" i="0" u="none" strike="noStrike" kern="0" cap="none" spc="0" normalizeH="0" baseline="0" noProof="0" dirty="0">
                  <a:ln>
                    <a:noFill/>
                  </a:ln>
                  <a:solidFill>
                    <a:srgbClr val="E71C57"/>
                  </a:solidFill>
                  <a:effectLst/>
                  <a:uLnTx/>
                  <a:uFillTx/>
                  <a:latin typeface="+mj-lt"/>
                </a:rPr>
                <a:t>80% eventually</a:t>
              </a:r>
              <a:r>
                <a:rPr kumimoji="0" lang="cs-CZ" sz="1400" b="0" i="0" u="none" strike="noStrike" kern="0" cap="none" spc="0" normalizeH="0" baseline="0" noProof="0" dirty="0">
                  <a:ln>
                    <a:noFill/>
                  </a:ln>
                  <a:effectLst/>
                  <a:uLnTx/>
                  <a:uFillTx/>
                  <a:latin typeface="+mj-lt"/>
                </a:rPr>
                <a:t>.</a:t>
              </a:r>
              <a:endParaRPr lang="en-US" sz="1400" kern="0" dirty="0">
                <a:solidFill>
                  <a:srgbClr val="C8C8C8"/>
                </a:solidFill>
                <a:latin typeface="+mj-lt"/>
              </a:endParaRPr>
            </a:p>
          </p:txBody>
        </p:sp>
      </p:grpSp>
      <p:grpSp>
        <p:nvGrpSpPr>
          <p:cNvPr id="270" name="Group 269">
            <a:extLst>
              <a:ext uri="{FF2B5EF4-FFF2-40B4-BE49-F238E27FC236}">
                <a16:creationId xmlns:a16="http://schemas.microsoft.com/office/drawing/2014/main" id="{25CF1946-555A-4186-8756-05ABC833FBBE}"/>
              </a:ext>
            </a:extLst>
          </p:cNvPr>
          <p:cNvGrpSpPr/>
          <p:nvPr/>
        </p:nvGrpSpPr>
        <p:grpSpPr>
          <a:xfrm>
            <a:off x="8196886" y="1300956"/>
            <a:ext cx="1017691" cy="3090863"/>
            <a:chOff x="4764955" y="2413689"/>
            <a:chExt cx="1017691" cy="3090863"/>
          </a:xfrm>
        </p:grpSpPr>
        <p:cxnSp>
          <p:nvCxnSpPr>
            <p:cNvPr id="271" name="Straight Connector 270">
              <a:extLst>
                <a:ext uri="{FF2B5EF4-FFF2-40B4-BE49-F238E27FC236}">
                  <a16:creationId xmlns:a16="http://schemas.microsoft.com/office/drawing/2014/main" id="{87610F50-D6B3-428B-95A4-F238FEE9DF9C}"/>
                </a:ext>
              </a:extLst>
            </p:cNvPr>
            <p:cNvCxnSpPr>
              <a:cxnSpLocks/>
            </p:cNvCxnSpPr>
            <p:nvPr/>
          </p:nvCxnSpPr>
          <p:spPr>
            <a:xfrm flipV="1">
              <a:off x="5407612" y="4173905"/>
              <a:ext cx="0" cy="1330647"/>
            </a:xfrm>
            <a:prstGeom prst="line">
              <a:avLst/>
            </a:prstGeom>
            <a:noFill/>
            <a:ln w="19050" cap="rnd" cmpd="sng" algn="ctr">
              <a:solidFill>
                <a:schemeClr val="accent5"/>
              </a:solidFill>
              <a:prstDash val="solid"/>
              <a:headEnd type="oval"/>
              <a:tailEnd type="none" w="sm" len="sm"/>
            </a:ln>
            <a:effectLst/>
          </p:spPr>
        </p:cxnSp>
        <p:sp>
          <p:nvSpPr>
            <p:cNvPr id="272" name="Rectangle 271">
              <a:extLst>
                <a:ext uri="{FF2B5EF4-FFF2-40B4-BE49-F238E27FC236}">
                  <a16:creationId xmlns:a16="http://schemas.microsoft.com/office/drawing/2014/main" id="{395414CE-E886-4D46-8BFE-602C16C7E258}"/>
                </a:ext>
              </a:extLst>
            </p:cNvPr>
            <p:cNvSpPr/>
            <p:nvPr/>
          </p:nvSpPr>
          <p:spPr>
            <a:xfrm>
              <a:off x="4764955" y="2413689"/>
              <a:ext cx="1017691"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effectLst/>
                  <a:uLnTx/>
                  <a:uFillTx/>
                  <a:latin typeface="+mj-lt"/>
                </a:rPr>
                <a:t>I upgrade my iPhone, </a:t>
              </a:r>
              <a:r>
                <a:rPr kumimoji="0" lang="en-US" sz="1400" b="0" i="0" u="none" strike="noStrike" kern="0" cap="none" spc="0" normalizeH="0" baseline="0" noProof="0" dirty="0">
                  <a:ln>
                    <a:noFill/>
                  </a:ln>
                  <a:solidFill>
                    <a:srgbClr val="E71C57"/>
                  </a:solidFill>
                  <a:effectLst/>
                  <a:uLnTx/>
                  <a:uFillTx/>
                  <a:latin typeface="+mj-lt"/>
                </a:rPr>
                <a:t>lose my keys </a:t>
              </a:r>
              <a:r>
                <a:rPr kumimoji="0" lang="en-US" sz="1400" b="0" i="0" u="none" strike="noStrike" kern="0" cap="none" spc="0" normalizeH="0" baseline="0" noProof="0" dirty="0">
                  <a:ln>
                    <a:noFill/>
                  </a:ln>
                  <a:effectLst/>
                  <a:uLnTx/>
                  <a:uFillTx/>
                  <a:latin typeface="+mj-lt"/>
                </a:rPr>
                <a:t>and all ETH</a:t>
              </a:r>
              <a:r>
                <a:rPr kumimoji="0" lang="cs-CZ" sz="1400" b="0" i="0" u="none" strike="noStrike" kern="0" cap="none" spc="0" normalizeH="0" baseline="0" noProof="0" dirty="0">
                  <a:ln>
                    <a:noFill/>
                  </a:ln>
                  <a:effectLst/>
                  <a:uLnTx/>
                  <a:uFillTx/>
                  <a:latin typeface="+mj-lt"/>
                </a:rPr>
                <a:t>.</a:t>
              </a:r>
              <a:endParaRPr lang="en-US" sz="1400" kern="0" dirty="0">
                <a:solidFill>
                  <a:srgbClr val="C8C8C8"/>
                </a:solidFill>
                <a:latin typeface="+mj-lt"/>
              </a:endParaRPr>
            </a:p>
          </p:txBody>
        </p:sp>
      </p:grpSp>
      <p:grpSp>
        <p:nvGrpSpPr>
          <p:cNvPr id="275" name="Group 274">
            <a:extLst>
              <a:ext uri="{FF2B5EF4-FFF2-40B4-BE49-F238E27FC236}">
                <a16:creationId xmlns:a16="http://schemas.microsoft.com/office/drawing/2014/main" id="{68512723-47C4-4252-8055-2A6D6D29DB03}"/>
              </a:ext>
            </a:extLst>
          </p:cNvPr>
          <p:cNvGrpSpPr/>
          <p:nvPr/>
        </p:nvGrpSpPr>
        <p:grpSpPr>
          <a:xfrm>
            <a:off x="9260632" y="1300956"/>
            <a:ext cx="1399878" cy="3090863"/>
            <a:chOff x="4737247" y="2413689"/>
            <a:chExt cx="1399878" cy="3090863"/>
          </a:xfrm>
        </p:grpSpPr>
        <p:cxnSp>
          <p:nvCxnSpPr>
            <p:cNvPr id="276" name="Straight Connector 275">
              <a:extLst>
                <a:ext uri="{FF2B5EF4-FFF2-40B4-BE49-F238E27FC236}">
                  <a16:creationId xmlns:a16="http://schemas.microsoft.com/office/drawing/2014/main" id="{E2B1481D-62B2-4B70-8CE3-93F1CB2126D5}"/>
                </a:ext>
              </a:extLst>
            </p:cNvPr>
            <p:cNvCxnSpPr>
              <a:cxnSpLocks/>
            </p:cNvCxnSpPr>
            <p:nvPr/>
          </p:nvCxnSpPr>
          <p:spPr>
            <a:xfrm flipV="1">
              <a:off x="5217515" y="4173905"/>
              <a:ext cx="5373" cy="1330647"/>
            </a:xfrm>
            <a:prstGeom prst="line">
              <a:avLst/>
            </a:prstGeom>
            <a:noFill/>
            <a:ln w="19050" cap="rnd" cmpd="sng" algn="ctr">
              <a:solidFill>
                <a:schemeClr val="accent5"/>
              </a:solidFill>
              <a:prstDash val="solid"/>
              <a:headEnd type="oval"/>
              <a:tailEnd type="none" w="sm" len="sm"/>
            </a:ln>
            <a:effectLst/>
          </p:spPr>
        </p:cxnSp>
        <p:sp>
          <p:nvSpPr>
            <p:cNvPr id="277" name="Rectangle 276">
              <a:extLst>
                <a:ext uri="{FF2B5EF4-FFF2-40B4-BE49-F238E27FC236}">
                  <a16:creationId xmlns:a16="http://schemas.microsoft.com/office/drawing/2014/main" id="{7E81FE9F-DD94-4974-A79E-ADDA80937EC4}"/>
                </a:ext>
              </a:extLst>
            </p:cNvPr>
            <p:cNvSpPr/>
            <p:nvPr/>
          </p:nvSpPr>
          <p:spPr>
            <a:xfrm>
              <a:off x="4737247" y="2413689"/>
              <a:ext cx="1399878" cy="1760213"/>
            </a:xfrm>
            <a:prstGeom prst="rect">
              <a:avLst/>
            </a:prstGeom>
            <a:solidFill>
              <a:sysClr val="window" lastClr="FFFFFF"/>
            </a:solidFill>
            <a:ln w="19050" cap="rnd" cmpd="sng" algn="ctr">
              <a:solidFill>
                <a:schemeClr val="accent4"/>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kern="0" dirty="0">
                  <a:latin typeface="+mj-lt"/>
                </a:rPr>
                <a:t>Buying in again during the covid spring bottom. </a:t>
              </a:r>
              <a:r>
                <a:rPr lang="en-US" sz="1400" kern="0" dirty="0">
                  <a:solidFill>
                    <a:srgbClr val="E71C57"/>
                  </a:solidFill>
                  <a:latin typeface="+mj-lt"/>
                </a:rPr>
                <a:t>Majority of my savings now</a:t>
              </a:r>
              <a:r>
                <a:rPr lang="en-US" sz="1400" kern="0" dirty="0">
                  <a:latin typeface="+mj-lt"/>
                </a:rPr>
                <a:t>.</a:t>
              </a:r>
              <a:endParaRPr lang="en-US" sz="1400" kern="0" dirty="0">
                <a:solidFill>
                  <a:srgbClr val="C8C8C8"/>
                </a:solidFill>
                <a:latin typeface="+mj-lt"/>
              </a:endParaRPr>
            </a:p>
          </p:txBody>
        </p:sp>
      </p:grpSp>
    </p:spTree>
    <p:extLst>
      <p:ext uri="{BB962C8B-B14F-4D97-AF65-F5344CB8AC3E}">
        <p14:creationId xmlns:p14="http://schemas.microsoft.com/office/powerpoint/2010/main" val="115380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A863355-E8C3-4EFD-974E-7087483AC599}"/>
              </a:ext>
            </a:extLst>
          </p:cNvPr>
          <p:cNvGraphicFramePr>
            <a:graphicFrameLocks noChangeAspect="1"/>
          </p:cNvGraphicFramePr>
          <p:nvPr>
            <p:custDataLst>
              <p:tags r:id="rId2"/>
            </p:custDataLst>
            <p:extLst>
              <p:ext uri="{D42A27DB-BD31-4B8C-83A1-F6EECF244321}">
                <p14:modId xmlns:p14="http://schemas.microsoft.com/office/powerpoint/2010/main" val="320613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9359F1B0-8E15-4BCE-B819-42E9ADD634FD}"/>
              </a:ext>
            </a:extLst>
          </p:cNvPr>
          <p:cNvSpPr/>
          <p:nvPr/>
        </p:nvSpPr>
        <p:spPr>
          <a:xfrm>
            <a:off x="0" y="0"/>
            <a:ext cx="12192000" cy="6858000"/>
          </a:xfrm>
          <a:prstGeom prst="rect">
            <a:avLst/>
          </a:prstGeom>
          <a:solidFill>
            <a:srgbClr val="6E6F73"/>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1284742" y="2668041"/>
            <a:ext cx="10269949" cy="3201026"/>
          </a:xfrm>
        </p:spPr>
        <p:txBody>
          <a:bodyPr vert="horz" anchor="ctr"/>
          <a:lstStyle/>
          <a:p>
            <a:r>
              <a:rPr lang="en-US" sz="6000" i="1" dirty="0"/>
              <a:t>Nevertheless, </a:t>
            </a:r>
            <a:r>
              <a:rPr lang="cs-CZ" sz="6000" i="1" dirty="0">
                <a:solidFill>
                  <a:srgbClr val="D4DF33"/>
                </a:solidFill>
              </a:rPr>
              <a:t>bitcoin </a:t>
            </a:r>
            <a:r>
              <a:rPr lang="en-US" sz="6000" i="1" dirty="0">
                <a:solidFill>
                  <a:srgbClr val="D4DF33"/>
                </a:solidFill>
              </a:rPr>
              <a:t>&amp;</a:t>
            </a:r>
            <a:r>
              <a:rPr lang="cs-CZ" sz="6000" i="1" dirty="0">
                <a:solidFill>
                  <a:srgbClr val="D4DF33"/>
                </a:solidFill>
              </a:rPr>
              <a:t> ether </a:t>
            </a:r>
            <a:r>
              <a:rPr lang="en-US" sz="6000" i="1" dirty="0">
                <a:solidFill>
                  <a:srgbClr val="D4DF33"/>
                </a:solidFill>
              </a:rPr>
              <a:t>are still not money.</a:t>
            </a:r>
            <a:r>
              <a:rPr lang="cs-CZ" sz="6000" i="1" dirty="0"/>
              <a:t> </a:t>
            </a:r>
            <a:r>
              <a:rPr lang="en-US" sz="6000" i="1" dirty="0"/>
              <a:t>And definitely not </a:t>
            </a:r>
            <a:r>
              <a:rPr lang="cs-CZ" sz="6000" i="1" dirty="0"/>
              <a:t>sound </a:t>
            </a:r>
            <a:r>
              <a:rPr lang="en-US" sz="6000" i="1" dirty="0"/>
              <a:t>or</a:t>
            </a:r>
            <a:r>
              <a:rPr lang="cs-CZ" sz="6000" i="1" dirty="0"/>
              <a:t> ultrasound.</a:t>
            </a:r>
            <a:endParaRPr lang="en-US" sz="6000" i="1" dirty="0"/>
          </a:p>
        </p:txBody>
      </p:sp>
    </p:spTree>
    <p:custDataLst>
      <p:tags r:id="rId1"/>
    </p:custDataLst>
    <p:extLst>
      <p:ext uri="{BB962C8B-B14F-4D97-AF65-F5344CB8AC3E}">
        <p14:creationId xmlns:p14="http://schemas.microsoft.com/office/powerpoint/2010/main" val="209069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AB90506-83DB-4EC6-BDE0-C54696D48414}"/>
              </a:ext>
            </a:extLst>
          </p:cNvPr>
          <p:cNvGraphicFramePr>
            <a:graphicFrameLocks noChangeAspect="1"/>
          </p:cNvGraphicFramePr>
          <p:nvPr>
            <p:custDataLst>
              <p:tags r:id="rId1"/>
            </p:custDataLst>
            <p:extLst>
              <p:ext uri="{D42A27DB-BD31-4B8C-83A1-F6EECF244321}">
                <p14:modId xmlns:p14="http://schemas.microsoft.com/office/powerpoint/2010/main" val="16178542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94A425-F9FE-4F86-AA9A-B114A14D0F53}"/>
              </a:ext>
            </a:extLst>
          </p:cNvPr>
          <p:cNvSpPr>
            <a:spLocks noGrp="1"/>
          </p:cNvSpPr>
          <p:nvPr>
            <p:ph type="title"/>
          </p:nvPr>
        </p:nvSpPr>
        <p:spPr>
          <a:xfrm>
            <a:off x="630000" y="622800"/>
            <a:ext cx="10933200" cy="470898"/>
          </a:xfrm>
        </p:spPr>
        <p:txBody>
          <a:bodyPr vert="horz"/>
          <a:lstStyle/>
          <a:p>
            <a:r>
              <a:rPr lang="en-US" dirty="0">
                <a:solidFill>
                  <a:srgbClr val="575757"/>
                </a:solidFill>
              </a:rPr>
              <a:t>By definition, money serve three purposes</a:t>
            </a:r>
          </a:p>
        </p:txBody>
      </p:sp>
      <p:grpSp>
        <p:nvGrpSpPr>
          <p:cNvPr id="5" name="Group 4">
            <a:extLst>
              <a:ext uri="{FF2B5EF4-FFF2-40B4-BE49-F238E27FC236}">
                <a16:creationId xmlns:a16="http://schemas.microsoft.com/office/drawing/2014/main" id="{3EBAAC17-774F-42F4-8AF2-DF8244BF4EDE}"/>
              </a:ext>
            </a:extLst>
          </p:cNvPr>
          <p:cNvGrpSpPr/>
          <p:nvPr/>
        </p:nvGrpSpPr>
        <p:grpSpPr>
          <a:xfrm>
            <a:off x="4148003" y="1407837"/>
            <a:ext cx="3895994" cy="3914310"/>
            <a:chOff x="5187246" y="2515973"/>
            <a:chExt cx="1817509" cy="1826054"/>
          </a:xfrm>
        </p:grpSpPr>
        <p:sp>
          <p:nvSpPr>
            <p:cNvPr id="7" name="Freeform 10">
              <a:extLst>
                <a:ext uri="{FF2B5EF4-FFF2-40B4-BE49-F238E27FC236}">
                  <a16:creationId xmlns:a16="http://schemas.microsoft.com/office/drawing/2014/main" id="{FC76E0B3-A154-4EAE-A590-3B409265E9DA}"/>
                </a:ext>
              </a:extLst>
            </p:cNvPr>
            <p:cNvSpPr>
              <a:spLocks/>
            </p:cNvSpPr>
            <p:nvPr/>
          </p:nvSpPr>
          <p:spPr bwMode="auto">
            <a:xfrm>
              <a:off x="5187246" y="2515973"/>
              <a:ext cx="951486" cy="1304731"/>
            </a:xfrm>
            <a:custGeom>
              <a:avLst/>
              <a:gdLst>
                <a:gd name="T0" fmla="*/ 524 w 1005"/>
                <a:gd name="T1" fmla="*/ 955 h 1379"/>
                <a:gd name="T2" fmla="*/ 659 w 1005"/>
                <a:gd name="T3" fmla="*/ 629 h 1379"/>
                <a:gd name="T4" fmla="*/ 941 w 1005"/>
                <a:gd name="T5" fmla="*/ 497 h 1379"/>
                <a:gd name="T6" fmla="*/ 1005 w 1005"/>
                <a:gd name="T7" fmla="*/ 251 h 1379"/>
                <a:gd name="T8" fmla="*/ 942 w 1005"/>
                <a:gd name="T9" fmla="*/ 0 h 1379"/>
                <a:gd name="T10" fmla="*/ 738 w 1005"/>
                <a:gd name="T11" fmla="*/ 30 h 1379"/>
                <a:gd name="T12" fmla="*/ 506 w 1005"/>
                <a:gd name="T13" fmla="*/ 128 h 1379"/>
                <a:gd name="T14" fmla="*/ 60 w 1005"/>
                <a:gd name="T15" fmla="*/ 708 h 1379"/>
                <a:gd name="T16" fmla="*/ 127 w 1005"/>
                <a:gd name="T17" fmla="*/ 1379 h 1379"/>
                <a:gd name="T18" fmla="*/ 270 w 1005"/>
                <a:gd name="T19" fmla="*/ 1197 h 1379"/>
                <a:gd name="T20" fmla="*/ 292 w 1005"/>
                <a:gd name="T21" fmla="*/ 1184 h 1379"/>
                <a:gd name="T22" fmla="*/ 562 w 1005"/>
                <a:gd name="T23" fmla="*/ 1139 h 1379"/>
                <a:gd name="T24" fmla="*/ 539 w 1005"/>
                <a:gd name="T25" fmla="*/ 1076 h 1379"/>
                <a:gd name="T26" fmla="*/ 524 w 1005"/>
                <a:gd name="T27" fmla="*/ 955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5" h="1379">
                  <a:moveTo>
                    <a:pt x="524" y="955"/>
                  </a:moveTo>
                  <a:cubicBezTo>
                    <a:pt x="524" y="831"/>
                    <a:pt x="572" y="715"/>
                    <a:pt x="659" y="629"/>
                  </a:cubicBezTo>
                  <a:cubicBezTo>
                    <a:pt x="735" y="553"/>
                    <a:pt x="833" y="507"/>
                    <a:pt x="941" y="497"/>
                  </a:cubicBezTo>
                  <a:cubicBezTo>
                    <a:pt x="1005" y="251"/>
                    <a:pt x="1005" y="251"/>
                    <a:pt x="1005" y="251"/>
                  </a:cubicBezTo>
                  <a:cubicBezTo>
                    <a:pt x="942" y="0"/>
                    <a:pt x="942" y="0"/>
                    <a:pt x="942" y="0"/>
                  </a:cubicBezTo>
                  <a:cubicBezTo>
                    <a:pt x="868" y="3"/>
                    <a:pt x="801" y="13"/>
                    <a:pt x="738" y="30"/>
                  </a:cubicBezTo>
                  <a:cubicBezTo>
                    <a:pt x="662" y="50"/>
                    <a:pt x="587" y="82"/>
                    <a:pt x="506" y="128"/>
                  </a:cubicBezTo>
                  <a:cubicBezTo>
                    <a:pt x="284" y="255"/>
                    <a:pt x="126" y="461"/>
                    <a:pt x="60" y="708"/>
                  </a:cubicBezTo>
                  <a:cubicBezTo>
                    <a:pt x="0" y="935"/>
                    <a:pt x="24" y="1171"/>
                    <a:pt x="127" y="1379"/>
                  </a:cubicBezTo>
                  <a:cubicBezTo>
                    <a:pt x="270" y="1197"/>
                    <a:pt x="270" y="1197"/>
                    <a:pt x="270" y="1197"/>
                  </a:cubicBezTo>
                  <a:cubicBezTo>
                    <a:pt x="276" y="1190"/>
                    <a:pt x="284" y="1185"/>
                    <a:pt x="292" y="1184"/>
                  </a:cubicBezTo>
                  <a:cubicBezTo>
                    <a:pt x="562" y="1139"/>
                    <a:pt x="562" y="1139"/>
                    <a:pt x="562" y="1139"/>
                  </a:cubicBezTo>
                  <a:cubicBezTo>
                    <a:pt x="553" y="1119"/>
                    <a:pt x="546" y="1098"/>
                    <a:pt x="539" y="1076"/>
                  </a:cubicBezTo>
                  <a:cubicBezTo>
                    <a:pt x="529" y="1033"/>
                    <a:pt x="524" y="993"/>
                    <a:pt x="524" y="955"/>
                  </a:cubicBezTo>
                  <a:close/>
                </a:path>
              </a:pathLst>
            </a:custGeom>
            <a:solidFill>
              <a:schemeClr val="accent5">
                <a:lumMod val="60000"/>
                <a:lumOff val="40000"/>
              </a:schemeClr>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1">
              <a:extLst>
                <a:ext uri="{FF2B5EF4-FFF2-40B4-BE49-F238E27FC236}">
                  <a16:creationId xmlns:a16="http://schemas.microsoft.com/office/drawing/2014/main" id="{A1FCA922-D325-4CE1-A137-519C0B9BE744}"/>
                </a:ext>
              </a:extLst>
            </p:cNvPr>
            <p:cNvSpPr>
              <a:spLocks/>
            </p:cNvSpPr>
            <p:nvPr/>
          </p:nvSpPr>
          <p:spPr bwMode="auto">
            <a:xfrm>
              <a:off x="5346777" y="3658325"/>
              <a:ext cx="1518389" cy="683702"/>
            </a:xfrm>
            <a:custGeom>
              <a:avLst/>
              <a:gdLst>
                <a:gd name="T0" fmla="*/ 1043 w 1607"/>
                <a:gd name="T1" fmla="*/ 141 h 723"/>
                <a:gd name="T2" fmla="*/ 811 w 1607"/>
                <a:gd name="T3" fmla="*/ 204 h 723"/>
                <a:gd name="T4" fmla="*/ 577 w 1607"/>
                <a:gd name="T5" fmla="*/ 141 h 723"/>
                <a:gd name="T6" fmla="*/ 426 w 1607"/>
                <a:gd name="T7" fmla="*/ 0 h 723"/>
                <a:gd name="T8" fmla="*/ 157 w 1607"/>
                <a:gd name="T9" fmla="*/ 45 h 723"/>
                <a:gd name="T10" fmla="*/ 0 w 1607"/>
                <a:gd name="T11" fmla="*/ 248 h 723"/>
                <a:gd name="T12" fmla="*/ 134 w 1607"/>
                <a:gd name="T13" fmla="*/ 417 h 723"/>
                <a:gd name="T14" fmla="*/ 333 w 1607"/>
                <a:gd name="T15" fmla="*/ 564 h 723"/>
                <a:gd name="T16" fmla="*/ 1058 w 1607"/>
                <a:gd name="T17" fmla="*/ 658 h 723"/>
                <a:gd name="T18" fmla="*/ 1607 w 1607"/>
                <a:gd name="T19" fmla="*/ 269 h 723"/>
                <a:gd name="T20" fmla="*/ 1330 w 1607"/>
                <a:gd name="T21" fmla="*/ 214 h 723"/>
                <a:gd name="T22" fmla="*/ 1309 w 1607"/>
                <a:gd name="T23" fmla="*/ 201 h 723"/>
                <a:gd name="T24" fmla="*/ 1176 w 1607"/>
                <a:gd name="T25" fmla="*/ 27 h 723"/>
                <a:gd name="T26" fmla="*/ 1043 w 1607"/>
                <a:gd name="T27" fmla="*/ 141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7" h="723">
                  <a:moveTo>
                    <a:pt x="1043" y="141"/>
                  </a:moveTo>
                  <a:cubicBezTo>
                    <a:pt x="974" y="183"/>
                    <a:pt x="893" y="204"/>
                    <a:pt x="811" y="204"/>
                  </a:cubicBezTo>
                  <a:cubicBezTo>
                    <a:pt x="727" y="204"/>
                    <a:pt x="646" y="182"/>
                    <a:pt x="577" y="141"/>
                  </a:cubicBezTo>
                  <a:cubicBezTo>
                    <a:pt x="517" y="106"/>
                    <a:pt x="465" y="58"/>
                    <a:pt x="426" y="0"/>
                  </a:cubicBezTo>
                  <a:cubicBezTo>
                    <a:pt x="157" y="45"/>
                    <a:pt x="157" y="45"/>
                    <a:pt x="157" y="45"/>
                  </a:cubicBezTo>
                  <a:cubicBezTo>
                    <a:pt x="0" y="248"/>
                    <a:pt x="0" y="248"/>
                    <a:pt x="0" y="248"/>
                  </a:cubicBezTo>
                  <a:cubicBezTo>
                    <a:pt x="38" y="309"/>
                    <a:pt x="82" y="365"/>
                    <a:pt x="134" y="417"/>
                  </a:cubicBezTo>
                  <a:cubicBezTo>
                    <a:pt x="190" y="473"/>
                    <a:pt x="255" y="521"/>
                    <a:pt x="333" y="564"/>
                  </a:cubicBezTo>
                  <a:cubicBezTo>
                    <a:pt x="552" y="690"/>
                    <a:pt x="810" y="723"/>
                    <a:pt x="1058" y="658"/>
                  </a:cubicBezTo>
                  <a:cubicBezTo>
                    <a:pt x="1285" y="599"/>
                    <a:pt x="1478" y="462"/>
                    <a:pt x="1607" y="269"/>
                  </a:cubicBezTo>
                  <a:cubicBezTo>
                    <a:pt x="1330" y="214"/>
                    <a:pt x="1330" y="214"/>
                    <a:pt x="1330" y="214"/>
                  </a:cubicBezTo>
                  <a:cubicBezTo>
                    <a:pt x="1321" y="213"/>
                    <a:pt x="1314" y="208"/>
                    <a:pt x="1309" y="201"/>
                  </a:cubicBezTo>
                  <a:cubicBezTo>
                    <a:pt x="1176" y="27"/>
                    <a:pt x="1176" y="27"/>
                    <a:pt x="1176" y="27"/>
                  </a:cubicBezTo>
                  <a:cubicBezTo>
                    <a:pt x="1140" y="73"/>
                    <a:pt x="1095" y="112"/>
                    <a:pt x="1043" y="141"/>
                  </a:cubicBezTo>
                  <a:close/>
                </a:path>
              </a:pathLst>
            </a:custGeom>
            <a:solidFill>
              <a:schemeClr val="accent5">
                <a:lumMod val="75000"/>
              </a:schemeClr>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3">
              <a:extLst>
                <a:ext uri="{FF2B5EF4-FFF2-40B4-BE49-F238E27FC236}">
                  <a16:creationId xmlns:a16="http://schemas.microsoft.com/office/drawing/2014/main" id="{D0A108B6-30AC-4771-8D1C-CD3F658DE082}"/>
                </a:ext>
              </a:extLst>
            </p:cNvPr>
            <p:cNvSpPr>
              <a:spLocks/>
            </p:cNvSpPr>
            <p:nvPr/>
          </p:nvSpPr>
          <p:spPr bwMode="auto">
            <a:xfrm>
              <a:off x="6161522" y="2518822"/>
              <a:ext cx="843233" cy="1327521"/>
            </a:xfrm>
            <a:custGeom>
              <a:avLst/>
              <a:gdLst>
                <a:gd name="T0" fmla="*/ 399 w 894"/>
                <a:gd name="T1" fmla="*/ 954 h 1404"/>
                <a:gd name="T2" fmla="*/ 382 w 894"/>
                <a:gd name="T3" fmla="*/ 1075 h 1404"/>
                <a:gd name="T4" fmla="*/ 352 w 894"/>
                <a:gd name="T5" fmla="*/ 1155 h 1404"/>
                <a:gd name="T6" fmla="*/ 503 w 894"/>
                <a:gd name="T7" fmla="*/ 1350 h 1404"/>
                <a:gd name="T8" fmla="*/ 781 w 894"/>
                <a:gd name="T9" fmla="*/ 1404 h 1404"/>
                <a:gd name="T10" fmla="*/ 863 w 894"/>
                <a:gd name="T11" fmla="*/ 1201 h 1404"/>
                <a:gd name="T12" fmla="*/ 894 w 894"/>
                <a:gd name="T13" fmla="*/ 954 h 1404"/>
                <a:gd name="T14" fmla="*/ 614 w 894"/>
                <a:gd name="T15" fmla="*/ 278 h 1404"/>
                <a:gd name="T16" fmla="*/ 1 w 894"/>
                <a:gd name="T17" fmla="*/ 0 h 1404"/>
                <a:gd name="T18" fmla="*/ 62 w 894"/>
                <a:gd name="T19" fmla="*/ 242 h 1404"/>
                <a:gd name="T20" fmla="*/ 62 w 894"/>
                <a:gd name="T21" fmla="*/ 259 h 1404"/>
                <a:gd name="T22" fmla="*/ 0 w 894"/>
                <a:gd name="T23" fmla="*/ 498 h 1404"/>
                <a:gd name="T24" fmla="*/ 264 w 894"/>
                <a:gd name="T25" fmla="*/ 629 h 1404"/>
                <a:gd name="T26" fmla="*/ 399 w 894"/>
                <a:gd name="T27" fmla="*/ 954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4" h="1404">
                  <a:moveTo>
                    <a:pt x="399" y="954"/>
                  </a:moveTo>
                  <a:cubicBezTo>
                    <a:pt x="399" y="994"/>
                    <a:pt x="393" y="1036"/>
                    <a:pt x="382" y="1075"/>
                  </a:cubicBezTo>
                  <a:cubicBezTo>
                    <a:pt x="374" y="1102"/>
                    <a:pt x="364" y="1129"/>
                    <a:pt x="352" y="1155"/>
                  </a:cubicBezTo>
                  <a:cubicBezTo>
                    <a:pt x="503" y="1350"/>
                    <a:pt x="503" y="1350"/>
                    <a:pt x="503" y="1350"/>
                  </a:cubicBezTo>
                  <a:cubicBezTo>
                    <a:pt x="781" y="1404"/>
                    <a:pt x="781" y="1404"/>
                    <a:pt x="781" y="1404"/>
                  </a:cubicBezTo>
                  <a:cubicBezTo>
                    <a:pt x="819" y="1334"/>
                    <a:pt x="846" y="1267"/>
                    <a:pt x="863" y="1201"/>
                  </a:cubicBezTo>
                  <a:cubicBezTo>
                    <a:pt x="884" y="1126"/>
                    <a:pt x="894" y="1045"/>
                    <a:pt x="894" y="954"/>
                  </a:cubicBezTo>
                  <a:cubicBezTo>
                    <a:pt x="894" y="699"/>
                    <a:pt x="795" y="459"/>
                    <a:pt x="614" y="278"/>
                  </a:cubicBezTo>
                  <a:cubicBezTo>
                    <a:pt x="449" y="112"/>
                    <a:pt x="233" y="15"/>
                    <a:pt x="1" y="0"/>
                  </a:cubicBezTo>
                  <a:cubicBezTo>
                    <a:pt x="62" y="242"/>
                    <a:pt x="62" y="242"/>
                    <a:pt x="62" y="242"/>
                  </a:cubicBezTo>
                  <a:cubicBezTo>
                    <a:pt x="63" y="247"/>
                    <a:pt x="63" y="253"/>
                    <a:pt x="62" y="259"/>
                  </a:cubicBezTo>
                  <a:cubicBezTo>
                    <a:pt x="0" y="498"/>
                    <a:pt x="0" y="498"/>
                    <a:pt x="0" y="498"/>
                  </a:cubicBezTo>
                  <a:cubicBezTo>
                    <a:pt x="100" y="511"/>
                    <a:pt x="193" y="556"/>
                    <a:pt x="264" y="629"/>
                  </a:cubicBezTo>
                  <a:cubicBezTo>
                    <a:pt x="351" y="716"/>
                    <a:pt x="399" y="831"/>
                    <a:pt x="399" y="954"/>
                  </a:cubicBezTo>
                  <a:close/>
                </a:path>
              </a:pathLst>
            </a:custGeom>
            <a:solidFill>
              <a:schemeClr val="accent5">
                <a:lumMod val="40000"/>
                <a:lumOff val="60000"/>
              </a:schemeClr>
            </a:solidFill>
            <a:ln w="9525" cap="rnd">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Rectangle 2">
            <a:extLst>
              <a:ext uri="{FF2B5EF4-FFF2-40B4-BE49-F238E27FC236}">
                <a16:creationId xmlns:a16="http://schemas.microsoft.com/office/drawing/2014/main" id="{73FA03BC-2512-4641-B5D9-C2854F8496F9}"/>
              </a:ext>
            </a:extLst>
          </p:cNvPr>
          <p:cNvSpPr/>
          <p:nvPr/>
        </p:nvSpPr>
        <p:spPr>
          <a:xfrm>
            <a:off x="630000" y="1792224"/>
            <a:ext cx="3082464" cy="199339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rgbClr val="575757"/>
                </a:solidFill>
              </a:rPr>
              <a:t>Medium of exchanges</a:t>
            </a:r>
            <a:endParaRPr lang="cs-CZ" dirty="0">
              <a:solidFill>
                <a:srgbClr val="575757"/>
              </a:solidFill>
            </a:endParaRPr>
          </a:p>
          <a:p>
            <a:pPr marL="324000" lvl="1" indent="-216000">
              <a:buClr>
                <a:schemeClr val="tx2"/>
              </a:buClr>
              <a:buFont typeface="Trebuchet MS" panose="020B0603020202020204" pitchFamily="34" charset="0"/>
              <a:buChar char="•"/>
            </a:pPr>
            <a:r>
              <a:rPr lang="en-US" sz="1600" dirty="0">
                <a:solidFill>
                  <a:srgbClr val="575757"/>
                </a:solidFill>
              </a:rPr>
              <a:t>Widely accepted</a:t>
            </a:r>
          </a:p>
          <a:p>
            <a:pPr marL="324000" lvl="1" indent="-216000">
              <a:buClr>
                <a:schemeClr val="tx2"/>
              </a:buClr>
              <a:buFont typeface="Trebuchet MS" panose="020B0603020202020204" pitchFamily="34" charset="0"/>
              <a:buChar char="•"/>
            </a:pPr>
            <a:r>
              <a:rPr lang="en-US" sz="1600" dirty="0">
                <a:solidFill>
                  <a:srgbClr val="575757"/>
                </a:solidFill>
              </a:rPr>
              <a:t>Highly liquid</a:t>
            </a:r>
          </a:p>
          <a:p>
            <a:pPr marL="324000" lvl="1" indent="-216000">
              <a:buClr>
                <a:schemeClr val="tx2"/>
              </a:buClr>
              <a:buFont typeface="Trebuchet MS" panose="020B0603020202020204" pitchFamily="34" charset="0"/>
              <a:buChar char="•"/>
            </a:pPr>
            <a:r>
              <a:rPr lang="en-US" sz="1600" dirty="0">
                <a:solidFill>
                  <a:srgbClr val="575757"/>
                </a:solidFill>
              </a:rPr>
              <a:t>Stable esp. in the very short horizon (the duration of a single transaction)</a:t>
            </a:r>
          </a:p>
          <a:p>
            <a:pPr marL="324000" lvl="1" indent="-216000">
              <a:buClr>
                <a:schemeClr val="tx2"/>
              </a:buClr>
              <a:buFont typeface="Trebuchet MS" panose="020B0603020202020204" pitchFamily="34" charset="0"/>
              <a:buChar char="•"/>
            </a:pPr>
            <a:r>
              <a:rPr lang="en-US" sz="1600" dirty="0">
                <a:solidFill>
                  <a:srgbClr val="575757"/>
                </a:solidFill>
              </a:rPr>
              <a:t>Better inflationary than deflationary</a:t>
            </a:r>
            <a:endParaRPr lang="cs-CZ" sz="1600" dirty="0">
              <a:solidFill>
                <a:srgbClr val="575757"/>
              </a:solidFill>
            </a:endParaRPr>
          </a:p>
        </p:txBody>
      </p:sp>
      <p:sp>
        <p:nvSpPr>
          <p:cNvPr id="10" name="Rectangle 9">
            <a:extLst>
              <a:ext uri="{FF2B5EF4-FFF2-40B4-BE49-F238E27FC236}">
                <a16:creationId xmlns:a16="http://schemas.microsoft.com/office/drawing/2014/main" id="{47EF0022-C4F6-42E7-83E7-B898E11BD6BC}"/>
              </a:ext>
            </a:extLst>
          </p:cNvPr>
          <p:cNvSpPr/>
          <p:nvPr/>
        </p:nvSpPr>
        <p:spPr>
          <a:xfrm>
            <a:off x="8329248" y="1792224"/>
            <a:ext cx="3082464" cy="199339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rgbClr val="575757"/>
                </a:solidFill>
              </a:rPr>
              <a:t>Accounting unit</a:t>
            </a:r>
            <a:endParaRPr lang="cs-CZ" dirty="0">
              <a:solidFill>
                <a:srgbClr val="575757"/>
              </a:solidFill>
            </a:endParaRPr>
          </a:p>
          <a:p>
            <a:pPr marL="324000" lvl="1" indent="-216000">
              <a:buClr>
                <a:schemeClr val="tx2"/>
              </a:buClr>
              <a:buFont typeface="Trebuchet MS" panose="020B0603020202020204" pitchFamily="34" charset="0"/>
              <a:buChar char="•"/>
            </a:pPr>
            <a:r>
              <a:rPr lang="en-US" sz="1600" dirty="0">
                <a:solidFill>
                  <a:srgbClr val="575757"/>
                </a:solidFill>
              </a:rPr>
              <a:t>Stable in short and medium term – no need to frequently update</a:t>
            </a:r>
          </a:p>
          <a:p>
            <a:pPr marL="324000" lvl="1" indent="-216000">
              <a:buClr>
                <a:schemeClr val="tx2"/>
              </a:buClr>
              <a:buFont typeface="Trebuchet MS" panose="020B0603020202020204" pitchFamily="34" charset="0"/>
              <a:buChar char="•"/>
            </a:pPr>
            <a:r>
              <a:rPr lang="en-US" sz="1600" dirty="0">
                <a:solidFill>
                  <a:srgbClr val="575757"/>
                </a:solidFill>
              </a:rPr>
              <a:t>Intuitively known, understood and accepted</a:t>
            </a:r>
            <a:endParaRPr lang="cs-CZ" sz="1600" dirty="0">
              <a:solidFill>
                <a:srgbClr val="575757"/>
              </a:solidFill>
            </a:endParaRPr>
          </a:p>
        </p:txBody>
      </p:sp>
      <p:sp>
        <p:nvSpPr>
          <p:cNvPr id="11" name="Rectangle 10">
            <a:extLst>
              <a:ext uri="{FF2B5EF4-FFF2-40B4-BE49-F238E27FC236}">
                <a16:creationId xmlns:a16="http://schemas.microsoft.com/office/drawing/2014/main" id="{F4EF015F-00A8-4717-B61A-36C5AB959795}"/>
              </a:ext>
            </a:extLst>
          </p:cNvPr>
          <p:cNvSpPr/>
          <p:nvPr/>
        </p:nvSpPr>
        <p:spPr>
          <a:xfrm>
            <a:off x="4554767" y="5348919"/>
            <a:ext cx="3489230" cy="129835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b="1" dirty="0">
                <a:solidFill>
                  <a:srgbClr val="575757"/>
                </a:solidFill>
              </a:rPr>
              <a:t>Store of value</a:t>
            </a:r>
            <a:endParaRPr lang="cs-CZ" dirty="0">
              <a:solidFill>
                <a:srgbClr val="575757"/>
              </a:solidFill>
            </a:endParaRPr>
          </a:p>
          <a:p>
            <a:pPr marL="324000" lvl="1" indent="-216000">
              <a:buClr>
                <a:schemeClr val="tx2"/>
              </a:buClr>
              <a:buFont typeface="Trebuchet MS" panose="020B0603020202020204" pitchFamily="34" charset="0"/>
              <a:buChar char="•"/>
            </a:pPr>
            <a:r>
              <a:rPr lang="en-US" sz="1600" dirty="0">
                <a:solidFill>
                  <a:srgbClr val="575757"/>
                </a:solidFill>
              </a:rPr>
              <a:t>Resistant to short-term fluctuations</a:t>
            </a:r>
          </a:p>
          <a:p>
            <a:pPr marL="324000" lvl="1" indent="-216000">
              <a:buClr>
                <a:schemeClr val="tx2"/>
              </a:buClr>
              <a:buFont typeface="Trebuchet MS" panose="020B0603020202020204" pitchFamily="34" charset="0"/>
              <a:buChar char="•"/>
            </a:pPr>
            <a:r>
              <a:rPr lang="en-US" sz="1600" dirty="0">
                <a:solidFill>
                  <a:srgbClr val="575757"/>
                </a:solidFill>
              </a:rPr>
              <a:t>Long-term preserving value as a % of GDP (=deflationary)</a:t>
            </a:r>
            <a:endParaRPr lang="cs-CZ" sz="1600" dirty="0">
              <a:solidFill>
                <a:srgbClr val="575757"/>
              </a:solidFill>
            </a:endParaRPr>
          </a:p>
        </p:txBody>
      </p:sp>
    </p:spTree>
    <p:extLst>
      <p:ext uri="{BB962C8B-B14F-4D97-AF65-F5344CB8AC3E}">
        <p14:creationId xmlns:p14="http://schemas.microsoft.com/office/powerpoint/2010/main" val="32368174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Object 72" hidden="1">
            <a:extLst>
              <a:ext uri="{FF2B5EF4-FFF2-40B4-BE49-F238E27FC236}">
                <a16:creationId xmlns:a16="http://schemas.microsoft.com/office/drawing/2014/main" id="{EE2A3C8A-9D48-41D9-B6CF-66DCF146A3A3}"/>
              </a:ext>
            </a:extLst>
          </p:cNvPr>
          <p:cNvGraphicFramePr>
            <a:graphicFrameLocks noChangeAspect="1"/>
          </p:cNvGraphicFramePr>
          <p:nvPr>
            <p:custDataLst>
              <p:tags r:id="rId2"/>
            </p:custDataLst>
            <p:extLst>
              <p:ext uri="{D42A27DB-BD31-4B8C-83A1-F6EECF244321}">
                <p14:modId xmlns:p14="http://schemas.microsoft.com/office/powerpoint/2010/main" val="37756690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622800"/>
            <a:ext cx="10933200" cy="941796"/>
          </a:xfrm>
          <a:prstGeom prst="rect">
            <a:avLst/>
          </a:prstGeom>
        </p:spPr>
        <p:txBody>
          <a:bodyPr vert="horz">
            <a:spAutoFit/>
          </a:bodyPr>
          <a:lstStyle/>
          <a:p>
            <a:r>
              <a:rPr lang="en-US" dirty="0">
                <a:solidFill>
                  <a:srgbClr val="575757"/>
                </a:solidFill>
              </a:rPr>
              <a:t>Neither bitcoin nor ether are money because they cannot be accounting units</a:t>
            </a:r>
            <a:endParaRPr lang="en-US" sz="1800" dirty="0">
              <a:solidFill>
                <a:srgbClr val="575757"/>
              </a:solidFill>
            </a:endParaRPr>
          </a:p>
        </p:txBody>
      </p:sp>
      <p:grpSp>
        <p:nvGrpSpPr>
          <p:cNvPr id="8" name="Group 7">
            <a:extLst>
              <a:ext uri="{FF2B5EF4-FFF2-40B4-BE49-F238E27FC236}">
                <a16:creationId xmlns:a16="http://schemas.microsoft.com/office/drawing/2014/main" id="{7686E87B-1921-492A-AA3F-50DE4C3AC074}"/>
              </a:ext>
            </a:extLst>
          </p:cNvPr>
          <p:cNvGrpSpPr/>
          <p:nvPr/>
        </p:nvGrpSpPr>
        <p:grpSpPr>
          <a:xfrm>
            <a:off x="856011" y="2932613"/>
            <a:ext cx="2152483" cy="2100104"/>
            <a:chOff x="2441448" y="3227832"/>
            <a:chExt cx="1316736" cy="1554480"/>
          </a:xfrm>
        </p:grpSpPr>
        <p:cxnSp>
          <p:nvCxnSpPr>
            <p:cNvPr id="4" name="Straight Arrow Connector 3">
              <a:extLst>
                <a:ext uri="{FF2B5EF4-FFF2-40B4-BE49-F238E27FC236}">
                  <a16:creationId xmlns:a16="http://schemas.microsoft.com/office/drawing/2014/main" id="{6E85E525-B910-4C69-AB12-2AAEF989ECB0}"/>
                </a:ext>
              </a:extLst>
            </p:cNvPr>
            <p:cNvCxnSpPr/>
            <p:nvPr/>
          </p:nvCxnSpPr>
          <p:spPr>
            <a:xfrm flipV="1">
              <a:off x="3099816"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4908923-A5D3-4446-86BE-330E75080991}"/>
                </a:ext>
              </a:extLst>
            </p:cNvPr>
            <p:cNvCxnSpPr>
              <a:cxnSpLocks/>
            </p:cNvCxnSpPr>
            <p:nvPr/>
          </p:nvCxnSpPr>
          <p:spPr>
            <a:xfrm flipH="1" flipV="1">
              <a:off x="2441448"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3D1A92C-5ED3-42B2-8E31-D6C8A7B8032A}"/>
                </a:ext>
              </a:extLst>
            </p:cNvPr>
            <p:cNvCxnSpPr>
              <a:cxnSpLocks/>
            </p:cNvCxnSpPr>
            <p:nvPr/>
          </p:nvCxnSpPr>
          <p:spPr>
            <a:xfrm>
              <a:off x="3099816" y="3886200"/>
              <a:ext cx="0" cy="896112"/>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718EC3B-916A-49C2-AD5E-F53A32CA8F1B}"/>
              </a:ext>
            </a:extLst>
          </p:cNvPr>
          <p:cNvGrpSpPr/>
          <p:nvPr/>
        </p:nvGrpSpPr>
        <p:grpSpPr>
          <a:xfrm>
            <a:off x="5019760" y="2932613"/>
            <a:ext cx="2152483" cy="2100104"/>
            <a:chOff x="2441448" y="3227832"/>
            <a:chExt cx="1316736" cy="1554480"/>
          </a:xfrm>
        </p:grpSpPr>
        <p:cxnSp>
          <p:nvCxnSpPr>
            <p:cNvPr id="16" name="Straight Arrow Connector 15">
              <a:extLst>
                <a:ext uri="{FF2B5EF4-FFF2-40B4-BE49-F238E27FC236}">
                  <a16:creationId xmlns:a16="http://schemas.microsoft.com/office/drawing/2014/main" id="{11A0FD80-DDC1-4EDE-8907-4C061653B4A6}"/>
                </a:ext>
              </a:extLst>
            </p:cNvPr>
            <p:cNvCxnSpPr/>
            <p:nvPr/>
          </p:nvCxnSpPr>
          <p:spPr>
            <a:xfrm flipV="1">
              <a:off x="3099816"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2D0356-9307-493B-9E34-26769F62216A}"/>
                </a:ext>
              </a:extLst>
            </p:cNvPr>
            <p:cNvCxnSpPr>
              <a:cxnSpLocks/>
            </p:cNvCxnSpPr>
            <p:nvPr/>
          </p:nvCxnSpPr>
          <p:spPr>
            <a:xfrm flipH="1" flipV="1">
              <a:off x="2441448"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845AEE-BAC3-445D-9708-611D94DD9072}"/>
                </a:ext>
              </a:extLst>
            </p:cNvPr>
            <p:cNvCxnSpPr>
              <a:cxnSpLocks/>
            </p:cNvCxnSpPr>
            <p:nvPr/>
          </p:nvCxnSpPr>
          <p:spPr>
            <a:xfrm>
              <a:off x="3099816" y="3886200"/>
              <a:ext cx="0" cy="896112"/>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3306941-7504-4922-978A-993661DD72CB}"/>
              </a:ext>
            </a:extLst>
          </p:cNvPr>
          <p:cNvGrpSpPr/>
          <p:nvPr/>
        </p:nvGrpSpPr>
        <p:grpSpPr>
          <a:xfrm>
            <a:off x="9183509" y="2932613"/>
            <a:ext cx="2152483" cy="2100104"/>
            <a:chOff x="2441448" y="3227832"/>
            <a:chExt cx="1316736" cy="1554480"/>
          </a:xfrm>
        </p:grpSpPr>
        <p:cxnSp>
          <p:nvCxnSpPr>
            <p:cNvPr id="20" name="Straight Arrow Connector 19">
              <a:extLst>
                <a:ext uri="{FF2B5EF4-FFF2-40B4-BE49-F238E27FC236}">
                  <a16:creationId xmlns:a16="http://schemas.microsoft.com/office/drawing/2014/main" id="{1A7B5117-5F5B-4460-9A39-BCF0484FC776}"/>
                </a:ext>
              </a:extLst>
            </p:cNvPr>
            <p:cNvCxnSpPr/>
            <p:nvPr/>
          </p:nvCxnSpPr>
          <p:spPr>
            <a:xfrm flipV="1">
              <a:off x="3099816"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3E990E5-B737-4D34-8FD6-E16290290E6C}"/>
                </a:ext>
              </a:extLst>
            </p:cNvPr>
            <p:cNvCxnSpPr>
              <a:cxnSpLocks/>
            </p:cNvCxnSpPr>
            <p:nvPr/>
          </p:nvCxnSpPr>
          <p:spPr>
            <a:xfrm flipH="1" flipV="1">
              <a:off x="2441448" y="3227832"/>
              <a:ext cx="658368" cy="658368"/>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3168A-1F8A-490C-8A6A-12DE74BCF05B}"/>
                </a:ext>
              </a:extLst>
            </p:cNvPr>
            <p:cNvCxnSpPr>
              <a:cxnSpLocks/>
            </p:cNvCxnSpPr>
            <p:nvPr/>
          </p:nvCxnSpPr>
          <p:spPr>
            <a:xfrm>
              <a:off x="3099816" y="3886200"/>
              <a:ext cx="0" cy="896112"/>
            </a:xfrm>
            <a:prstGeom prst="straightConnector1">
              <a:avLst/>
            </a:prstGeom>
            <a:ln w="44450" cap="rnd">
              <a:solidFill>
                <a:schemeClr val="tx1">
                  <a:lumMod val="60000"/>
                  <a:lumOff val="40000"/>
                </a:schemeClr>
              </a:solidFill>
              <a:prstDash val="sysDot"/>
              <a:roun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51B8925B-94E0-450A-9CC4-45EEF993A5DA}"/>
              </a:ext>
            </a:extLst>
          </p:cNvPr>
          <p:cNvSpPr/>
          <p:nvPr/>
        </p:nvSpPr>
        <p:spPr>
          <a:xfrm>
            <a:off x="137015" y="2569464"/>
            <a:ext cx="1437993"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Medium of exchange</a:t>
            </a:r>
            <a:endParaRPr lang="cs-CZ" sz="1000" dirty="0">
              <a:solidFill>
                <a:srgbClr val="575757"/>
              </a:solidFill>
            </a:endParaRPr>
          </a:p>
        </p:txBody>
      </p:sp>
      <p:sp>
        <p:nvSpPr>
          <p:cNvPr id="24" name="Rectangle 23">
            <a:extLst>
              <a:ext uri="{FF2B5EF4-FFF2-40B4-BE49-F238E27FC236}">
                <a16:creationId xmlns:a16="http://schemas.microsoft.com/office/drawing/2014/main" id="{419729C1-F735-44D1-B2CA-ECFF690F2328}"/>
              </a:ext>
            </a:extLst>
          </p:cNvPr>
          <p:cNvSpPr/>
          <p:nvPr/>
        </p:nvSpPr>
        <p:spPr>
          <a:xfrm>
            <a:off x="2354862" y="2569464"/>
            <a:ext cx="1307266"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Accounting unit</a:t>
            </a:r>
            <a:endParaRPr lang="cs-CZ" sz="1000" dirty="0">
              <a:solidFill>
                <a:srgbClr val="575757"/>
              </a:solidFill>
            </a:endParaRPr>
          </a:p>
        </p:txBody>
      </p:sp>
      <p:sp>
        <p:nvSpPr>
          <p:cNvPr id="25" name="Rectangle 24">
            <a:extLst>
              <a:ext uri="{FF2B5EF4-FFF2-40B4-BE49-F238E27FC236}">
                <a16:creationId xmlns:a16="http://schemas.microsoft.com/office/drawing/2014/main" id="{8015C147-A9B7-45FA-8FE5-E8801406D55B}"/>
              </a:ext>
            </a:extLst>
          </p:cNvPr>
          <p:cNvSpPr/>
          <p:nvPr/>
        </p:nvSpPr>
        <p:spPr>
          <a:xfrm>
            <a:off x="1192366" y="5211760"/>
            <a:ext cx="1479774" cy="12435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Store of value</a:t>
            </a:r>
            <a:endParaRPr lang="cs-CZ" sz="1000" dirty="0">
              <a:solidFill>
                <a:srgbClr val="575757"/>
              </a:solidFill>
            </a:endParaRPr>
          </a:p>
        </p:txBody>
      </p:sp>
      <p:sp>
        <p:nvSpPr>
          <p:cNvPr id="26" name="Rectangle 25">
            <a:extLst>
              <a:ext uri="{FF2B5EF4-FFF2-40B4-BE49-F238E27FC236}">
                <a16:creationId xmlns:a16="http://schemas.microsoft.com/office/drawing/2014/main" id="{8C41E8BC-F8E3-4570-B919-1DA96149CB70}"/>
              </a:ext>
            </a:extLst>
          </p:cNvPr>
          <p:cNvSpPr/>
          <p:nvPr/>
        </p:nvSpPr>
        <p:spPr>
          <a:xfrm>
            <a:off x="4300764" y="2569464"/>
            <a:ext cx="1437993"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Medium of exchange</a:t>
            </a:r>
            <a:endParaRPr lang="cs-CZ" sz="1000" dirty="0">
              <a:solidFill>
                <a:srgbClr val="575757"/>
              </a:solidFill>
            </a:endParaRPr>
          </a:p>
        </p:txBody>
      </p:sp>
      <p:sp>
        <p:nvSpPr>
          <p:cNvPr id="27" name="Rectangle 26">
            <a:extLst>
              <a:ext uri="{FF2B5EF4-FFF2-40B4-BE49-F238E27FC236}">
                <a16:creationId xmlns:a16="http://schemas.microsoft.com/office/drawing/2014/main" id="{F814CC00-4597-4282-B994-66964DBB4297}"/>
              </a:ext>
            </a:extLst>
          </p:cNvPr>
          <p:cNvSpPr/>
          <p:nvPr/>
        </p:nvSpPr>
        <p:spPr>
          <a:xfrm>
            <a:off x="6518611" y="2569464"/>
            <a:ext cx="1307266"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Accounting unit</a:t>
            </a:r>
            <a:endParaRPr lang="cs-CZ" sz="1000" dirty="0">
              <a:solidFill>
                <a:srgbClr val="575757"/>
              </a:solidFill>
            </a:endParaRPr>
          </a:p>
        </p:txBody>
      </p:sp>
      <p:sp>
        <p:nvSpPr>
          <p:cNvPr id="28" name="Rectangle 27">
            <a:extLst>
              <a:ext uri="{FF2B5EF4-FFF2-40B4-BE49-F238E27FC236}">
                <a16:creationId xmlns:a16="http://schemas.microsoft.com/office/drawing/2014/main" id="{DB7B76FD-580E-4EDF-9E65-D91B312E24FF}"/>
              </a:ext>
            </a:extLst>
          </p:cNvPr>
          <p:cNvSpPr/>
          <p:nvPr/>
        </p:nvSpPr>
        <p:spPr>
          <a:xfrm>
            <a:off x="5356115" y="5211760"/>
            <a:ext cx="1479774" cy="12435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Store of value</a:t>
            </a:r>
            <a:endParaRPr lang="cs-CZ" sz="1000" dirty="0">
              <a:solidFill>
                <a:srgbClr val="575757"/>
              </a:solidFill>
            </a:endParaRPr>
          </a:p>
        </p:txBody>
      </p:sp>
      <p:sp>
        <p:nvSpPr>
          <p:cNvPr id="29" name="Rectangle 28">
            <a:extLst>
              <a:ext uri="{FF2B5EF4-FFF2-40B4-BE49-F238E27FC236}">
                <a16:creationId xmlns:a16="http://schemas.microsoft.com/office/drawing/2014/main" id="{E5CC1AE0-1228-4A20-8323-24292079C571}"/>
              </a:ext>
            </a:extLst>
          </p:cNvPr>
          <p:cNvSpPr/>
          <p:nvPr/>
        </p:nvSpPr>
        <p:spPr>
          <a:xfrm>
            <a:off x="8464509" y="2569464"/>
            <a:ext cx="1437993"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Medium of exchange</a:t>
            </a:r>
            <a:endParaRPr lang="cs-CZ" sz="1000" dirty="0">
              <a:solidFill>
                <a:srgbClr val="575757"/>
              </a:solidFill>
            </a:endParaRPr>
          </a:p>
        </p:txBody>
      </p:sp>
      <p:sp>
        <p:nvSpPr>
          <p:cNvPr id="30" name="Rectangle 29">
            <a:extLst>
              <a:ext uri="{FF2B5EF4-FFF2-40B4-BE49-F238E27FC236}">
                <a16:creationId xmlns:a16="http://schemas.microsoft.com/office/drawing/2014/main" id="{B0510184-EF09-41B9-AD73-D307F54706FC}"/>
              </a:ext>
            </a:extLst>
          </p:cNvPr>
          <p:cNvSpPr/>
          <p:nvPr/>
        </p:nvSpPr>
        <p:spPr>
          <a:xfrm>
            <a:off x="10682356" y="2569464"/>
            <a:ext cx="1307266" cy="1909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Accounting unit</a:t>
            </a:r>
            <a:endParaRPr lang="cs-CZ" sz="1000" dirty="0">
              <a:solidFill>
                <a:srgbClr val="575757"/>
              </a:solidFill>
            </a:endParaRPr>
          </a:p>
        </p:txBody>
      </p:sp>
      <p:sp>
        <p:nvSpPr>
          <p:cNvPr id="31" name="Rectangle 30">
            <a:extLst>
              <a:ext uri="{FF2B5EF4-FFF2-40B4-BE49-F238E27FC236}">
                <a16:creationId xmlns:a16="http://schemas.microsoft.com/office/drawing/2014/main" id="{BE656E47-2534-4013-8D62-661E26862B66}"/>
              </a:ext>
            </a:extLst>
          </p:cNvPr>
          <p:cNvSpPr/>
          <p:nvPr/>
        </p:nvSpPr>
        <p:spPr>
          <a:xfrm>
            <a:off x="9519860" y="5211760"/>
            <a:ext cx="1479774" cy="12435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Store of value</a:t>
            </a:r>
            <a:endParaRPr lang="cs-CZ" sz="1000" dirty="0">
              <a:solidFill>
                <a:srgbClr val="575757"/>
              </a:solidFill>
            </a:endParaRPr>
          </a:p>
        </p:txBody>
      </p:sp>
      <p:sp>
        <p:nvSpPr>
          <p:cNvPr id="35" name="ee4pHeader1">
            <a:extLst>
              <a:ext uri="{FF2B5EF4-FFF2-40B4-BE49-F238E27FC236}">
                <a16:creationId xmlns:a16="http://schemas.microsoft.com/office/drawing/2014/main" id="{6ADAEAA4-EED2-4109-9A22-9BFB967F2623}"/>
              </a:ext>
            </a:extLst>
          </p:cNvPr>
          <p:cNvSpPr txBox="1"/>
          <p:nvPr/>
        </p:nvSpPr>
        <p:spPr>
          <a:xfrm>
            <a:off x="629400" y="1647432"/>
            <a:ext cx="3123862" cy="759600"/>
          </a:xfrm>
          <a:prstGeom prst="rect">
            <a:avLst/>
          </a:prstGeom>
          <a:noFill/>
          <a:ln cap="rnd">
            <a:noFill/>
          </a:ln>
        </p:spPr>
        <p:txBody>
          <a:bodyPr wrap="square" lIns="0" tIns="0" rIns="0" bIns="0" rtlCol="0" anchor="b" anchorCtr="0">
            <a:noAutofit/>
          </a:bodyPr>
          <a:lstStyle/>
          <a:p>
            <a:pPr marL="0" lvl="3"/>
            <a:r>
              <a:rPr lang="cs-CZ" sz="2400" dirty="0">
                <a:solidFill>
                  <a:srgbClr val="575757"/>
                </a:solidFill>
              </a:rPr>
              <a:t>Dolar</a:t>
            </a:r>
            <a:endParaRPr lang="en-US" sz="2400" dirty="0">
              <a:solidFill>
                <a:srgbClr val="575757"/>
              </a:solidFill>
            </a:endParaRPr>
          </a:p>
        </p:txBody>
      </p:sp>
      <p:sp>
        <p:nvSpPr>
          <p:cNvPr id="36" name="ee4pHeader2">
            <a:extLst>
              <a:ext uri="{FF2B5EF4-FFF2-40B4-BE49-F238E27FC236}">
                <a16:creationId xmlns:a16="http://schemas.microsoft.com/office/drawing/2014/main" id="{1AE53C79-5ABE-42AE-9D3D-B0588D51B70B}"/>
              </a:ext>
            </a:extLst>
          </p:cNvPr>
          <p:cNvSpPr txBox="1"/>
          <p:nvPr/>
        </p:nvSpPr>
        <p:spPr>
          <a:xfrm>
            <a:off x="4533030" y="1647432"/>
            <a:ext cx="3125941" cy="759600"/>
          </a:xfrm>
          <a:prstGeom prst="rect">
            <a:avLst/>
          </a:prstGeom>
          <a:noFill/>
          <a:ln cap="rnd">
            <a:noFill/>
          </a:ln>
        </p:spPr>
        <p:txBody>
          <a:bodyPr wrap="square" lIns="0" tIns="0" rIns="0" bIns="0" rtlCol="0" anchor="b" anchorCtr="0">
            <a:noAutofit/>
          </a:bodyPr>
          <a:lstStyle/>
          <a:p>
            <a:pPr marL="0" lvl="3"/>
            <a:r>
              <a:rPr lang="cs-CZ" sz="2400" dirty="0">
                <a:solidFill>
                  <a:srgbClr val="575757"/>
                </a:solidFill>
              </a:rPr>
              <a:t>Bitcoin</a:t>
            </a:r>
            <a:endParaRPr lang="en-US" sz="2400" dirty="0">
              <a:solidFill>
                <a:srgbClr val="575757"/>
              </a:solidFill>
            </a:endParaRPr>
          </a:p>
        </p:txBody>
      </p:sp>
      <p:sp>
        <p:nvSpPr>
          <p:cNvPr id="37" name="ee4pHeader3">
            <a:extLst>
              <a:ext uri="{FF2B5EF4-FFF2-40B4-BE49-F238E27FC236}">
                <a16:creationId xmlns:a16="http://schemas.microsoft.com/office/drawing/2014/main" id="{766A2894-AB52-442C-A176-FCDF3A1BCF2E}"/>
              </a:ext>
            </a:extLst>
          </p:cNvPr>
          <p:cNvSpPr txBox="1"/>
          <p:nvPr/>
        </p:nvSpPr>
        <p:spPr>
          <a:xfrm>
            <a:off x="8437258" y="1647432"/>
            <a:ext cx="3125941" cy="759600"/>
          </a:xfrm>
          <a:prstGeom prst="rect">
            <a:avLst/>
          </a:prstGeom>
          <a:noFill/>
          <a:ln cap="rnd">
            <a:noFill/>
          </a:ln>
        </p:spPr>
        <p:txBody>
          <a:bodyPr wrap="square" lIns="0" tIns="0" rIns="0" bIns="0" rtlCol="0" anchor="b" anchorCtr="0">
            <a:noAutofit/>
          </a:bodyPr>
          <a:lstStyle/>
          <a:p>
            <a:pPr marL="0" lvl="3"/>
            <a:r>
              <a:rPr lang="cs-CZ" sz="2400" dirty="0">
                <a:solidFill>
                  <a:srgbClr val="575757"/>
                </a:solidFill>
              </a:rPr>
              <a:t>Ether</a:t>
            </a:r>
            <a:endParaRPr lang="en-US" sz="2400" dirty="0">
              <a:solidFill>
                <a:srgbClr val="575757"/>
              </a:solidFill>
            </a:endParaRPr>
          </a:p>
        </p:txBody>
      </p:sp>
      <p:cxnSp>
        <p:nvCxnSpPr>
          <p:cNvPr id="38" name="Straight Connector 37">
            <a:extLst>
              <a:ext uri="{FF2B5EF4-FFF2-40B4-BE49-F238E27FC236}">
                <a16:creationId xmlns:a16="http://schemas.microsoft.com/office/drawing/2014/main" id="{1F457D35-824A-4F7E-B47F-310A073BCFE0}"/>
              </a:ext>
            </a:extLst>
          </p:cNvPr>
          <p:cNvCxnSpPr>
            <a:cxnSpLocks/>
          </p:cNvCxnSpPr>
          <p:nvPr/>
        </p:nvCxnSpPr>
        <p:spPr>
          <a:xfrm>
            <a:off x="1042416" y="3090672"/>
            <a:ext cx="1776805" cy="0"/>
          </a:xfrm>
          <a:prstGeom prst="line">
            <a:avLst/>
          </a:prstGeom>
          <a:ln w="3810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D05DC1-0D4C-47DF-8F5B-9504C0A86051}"/>
              </a:ext>
            </a:extLst>
          </p:cNvPr>
          <p:cNvCxnSpPr>
            <a:cxnSpLocks/>
          </p:cNvCxnSpPr>
          <p:nvPr/>
        </p:nvCxnSpPr>
        <p:spPr>
          <a:xfrm flipV="1">
            <a:off x="1930818" y="3103995"/>
            <a:ext cx="888403" cy="1202829"/>
          </a:xfrm>
          <a:prstGeom prst="line">
            <a:avLst/>
          </a:prstGeom>
          <a:ln w="3810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7EE17E-EA3C-4DB7-8461-902C75D7CA41}"/>
              </a:ext>
            </a:extLst>
          </p:cNvPr>
          <p:cNvCxnSpPr>
            <a:cxnSpLocks/>
          </p:cNvCxnSpPr>
          <p:nvPr/>
        </p:nvCxnSpPr>
        <p:spPr>
          <a:xfrm flipH="1" flipV="1">
            <a:off x="1041699" y="3090674"/>
            <a:ext cx="889118" cy="1216150"/>
          </a:xfrm>
          <a:prstGeom prst="line">
            <a:avLst/>
          </a:prstGeom>
          <a:ln w="38100" cap="rnd" cmpd="sng" algn="ctr">
            <a:solidFill>
              <a:srgbClr val="29BA7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E311BFC-9883-4FE7-87AD-0797618582F9}"/>
              </a:ext>
            </a:extLst>
          </p:cNvPr>
          <p:cNvCxnSpPr>
            <a:cxnSpLocks/>
          </p:cNvCxnSpPr>
          <p:nvPr/>
        </p:nvCxnSpPr>
        <p:spPr>
          <a:xfrm>
            <a:off x="5681646" y="3499281"/>
            <a:ext cx="581994" cy="228069"/>
          </a:xfrm>
          <a:prstGeom prst="line">
            <a:avLst/>
          </a:prstGeom>
          <a:ln w="38100" cap="rnd" cmpd="sng" algn="ctr">
            <a:solidFill>
              <a:srgbClr val="FFC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30F04D3-1CD7-4AA2-9241-B4690F276183}"/>
              </a:ext>
            </a:extLst>
          </p:cNvPr>
          <p:cNvCxnSpPr>
            <a:cxnSpLocks/>
          </p:cNvCxnSpPr>
          <p:nvPr/>
        </p:nvCxnSpPr>
        <p:spPr>
          <a:xfrm flipV="1">
            <a:off x="6093127" y="3698751"/>
            <a:ext cx="170513" cy="608073"/>
          </a:xfrm>
          <a:prstGeom prst="line">
            <a:avLst/>
          </a:prstGeom>
          <a:ln w="38100" cap="rnd" cmpd="sng" algn="ctr">
            <a:solidFill>
              <a:srgbClr val="FFC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4BA2132-439E-4449-B92D-DEEBDCAC6193}"/>
              </a:ext>
            </a:extLst>
          </p:cNvPr>
          <p:cNvCxnSpPr>
            <a:cxnSpLocks/>
          </p:cNvCxnSpPr>
          <p:nvPr/>
        </p:nvCxnSpPr>
        <p:spPr>
          <a:xfrm flipH="1" flipV="1">
            <a:off x="5684522" y="3502152"/>
            <a:ext cx="408604" cy="820147"/>
          </a:xfrm>
          <a:prstGeom prst="line">
            <a:avLst/>
          </a:prstGeom>
          <a:ln w="38100" cap="rnd" cmpd="sng" algn="ctr">
            <a:solidFill>
              <a:srgbClr val="FFC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837D88-79B3-4DBD-AB43-F37DCBA4E73E}"/>
              </a:ext>
            </a:extLst>
          </p:cNvPr>
          <p:cNvCxnSpPr>
            <a:cxnSpLocks/>
          </p:cNvCxnSpPr>
          <p:nvPr/>
        </p:nvCxnSpPr>
        <p:spPr>
          <a:xfrm flipH="1" flipV="1">
            <a:off x="10059928" y="3613315"/>
            <a:ext cx="367460" cy="92094"/>
          </a:xfrm>
          <a:prstGeom prst="line">
            <a:avLst/>
          </a:prstGeom>
          <a:ln w="3810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0F04FA7-35CE-427C-A909-C3631D609CA7}"/>
              </a:ext>
            </a:extLst>
          </p:cNvPr>
          <p:cNvCxnSpPr>
            <a:cxnSpLocks/>
          </p:cNvCxnSpPr>
          <p:nvPr/>
        </p:nvCxnSpPr>
        <p:spPr>
          <a:xfrm flipH="1">
            <a:off x="10259747" y="3714427"/>
            <a:ext cx="167641" cy="939869"/>
          </a:xfrm>
          <a:prstGeom prst="line">
            <a:avLst/>
          </a:prstGeom>
          <a:ln w="3810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D552168-7FC1-4187-8517-04319D9F1A5A}"/>
              </a:ext>
            </a:extLst>
          </p:cNvPr>
          <p:cNvCxnSpPr>
            <a:cxnSpLocks/>
          </p:cNvCxnSpPr>
          <p:nvPr/>
        </p:nvCxnSpPr>
        <p:spPr>
          <a:xfrm>
            <a:off x="10059928" y="3611323"/>
            <a:ext cx="196942" cy="1040981"/>
          </a:xfrm>
          <a:prstGeom prst="line">
            <a:avLst/>
          </a:prstGeom>
          <a:ln w="3810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DF797249-A3C6-4A38-8684-9089E792B186}"/>
              </a:ext>
            </a:extLst>
          </p:cNvPr>
          <p:cNvSpPr/>
          <p:nvPr/>
        </p:nvSpPr>
        <p:spPr>
          <a:xfrm>
            <a:off x="448056" y="5458968"/>
            <a:ext cx="3392424" cy="78208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Font typeface="Trebuchet MS" panose="020B0603020202020204" pitchFamily="34" charset="0"/>
              <a:buChar char="•"/>
            </a:pPr>
            <a:r>
              <a:rPr lang="en-US" sz="1200" dirty="0">
                <a:solidFill>
                  <a:schemeClr val="tx1"/>
                </a:solidFill>
              </a:rPr>
              <a:t>Universally accepted and liquid globally</a:t>
            </a:r>
          </a:p>
          <a:p>
            <a:pPr marL="324000" lvl="1" indent="-216000">
              <a:buClr>
                <a:schemeClr val="tx2"/>
              </a:buClr>
              <a:buFont typeface="Trebuchet MS" panose="020B0603020202020204" pitchFamily="34" charset="0"/>
              <a:buChar char="•"/>
            </a:pPr>
            <a:r>
              <a:rPr lang="en-US" sz="1200" dirty="0" err="1">
                <a:solidFill>
                  <a:schemeClr val="tx1"/>
                </a:solidFill>
              </a:rPr>
              <a:t>Intuitivelly</a:t>
            </a:r>
            <a:r>
              <a:rPr lang="en-US" sz="1200" dirty="0">
                <a:solidFill>
                  <a:schemeClr val="tx1"/>
                </a:solidFill>
              </a:rPr>
              <a:t> understood value, highly stable vs. CPI (consumer basket)</a:t>
            </a:r>
            <a:r>
              <a:rPr lang="cs-CZ" sz="1200" dirty="0">
                <a:solidFill>
                  <a:schemeClr val="tx1"/>
                </a:solidFill>
              </a:rPr>
              <a:t> </a:t>
            </a:r>
            <a:endParaRPr lang="en-US" sz="1200" dirty="0">
              <a:solidFill>
                <a:schemeClr val="tx1"/>
              </a:solidFill>
            </a:endParaRPr>
          </a:p>
          <a:p>
            <a:pPr marL="324000" lvl="1" indent="-216000">
              <a:buClr>
                <a:schemeClr val="tx2"/>
              </a:buClr>
              <a:buFont typeface="Trebuchet MS" panose="020B0603020202020204" pitchFamily="34" charset="0"/>
              <a:buChar char="•"/>
            </a:pPr>
            <a:r>
              <a:rPr lang="en-US" sz="1200" dirty="0">
                <a:solidFill>
                  <a:schemeClr val="tx1"/>
                </a:solidFill>
              </a:rPr>
              <a:t>Minimal short-term fluctuation</a:t>
            </a:r>
          </a:p>
          <a:p>
            <a:pPr marL="324000" lvl="1" indent="-216000">
              <a:buClr>
                <a:schemeClr val="tx2"/>
              </a:buClr>
              <a:buFont typeface="Trebuchet MS" panose="020B0603020202020204" pitchFamily="34" charset="0"/>
              <a:buChar char="•"/>
            </a:pPr>
            <a:r>
              <a:rPr lang="en-US" sz="1200" dirty="0">
                <a:solidFill>
                  <a:schemeClr val="tx1"/>
                </a:solidFill>
              </a:rPr>
              <a:t>Long-term steady (and predictable) loss of value due to inflation</a:t>
            </a:r>
            <a:endParaRPr lang="cs-CZ" sz="1200" dirty="0">
              <a:solidFill>
                <a:schemeClr val="tx1"/>
              </a:solidFill>
            </a:endParaRPr>
          </a:p>
        </p:txBody>
      </p:sp>
      <p:sp>
        <p:nvSpPr>
          <p:cNvPr id="83" name="Rectangle 82">
            <a:extLst>
              <a:ext uri="{FF2B5EF4-FFF2-40B4-BE49-F238E27FC236}">
                <a16:creationId xmlns:a16="http://schemas.microsoft.com/office/drawing/2014/main" id="{FE1BD98E-4D1E-4F7F-8162-C6B2B87901F3}"/>
              </a:ext>
            </a:extLst>
          </p:cNvPr>
          <p:cNvSpPr/>
          <p:nvPr/>
        </p:nvSpPr>
        <p:spPr>
          <a:xfrm>
            <a:off x="4366127" y="5458968"/>
            <a:ext cx="3392424" cy="108813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Font typeface="Trebuchet MS" panose="020B0603020202020204" pitchFamily="34" charset="0"/>
              <a:buChar char="•"/>
            </a:pPr>
            <a:r>
              <a:rPr lang="en-US" sz="1200" dirty="0">
                <a:solidFill>
                  <a:schemeClr val="tx1"/>
                </a:solidFill>
              </a:rPr>
              <a:t>Quite liquid, rising acceptance</a:t>
            </a:r>
          </a:p>
          <a:p>
            <a:pPr marL="324000" lvl="1" indent="-216000">
              <a:buClr>
                <a:schemeClr val="tx2"/>
              </a:buClr>
              <a:buFont typeface="Trebuchet MS" panose="020B0603020202020204" pitchFamily="34" charset="0"/>
              <a:buChar char="•"/>
            </a:pPr>
            <a:r>
              <a:rPr lang="en-US" sz="1200" dirty="0">
                <a:solidFill>
                  <a:schemeClr val="tx1"/>
                </a:solidFill>
              </a:rPr>
              <a:t>Extremely volatile in all time horizons</a:t>
            </a:r>
          </a:p>
          <a:p>
            <a:pPr marL="324000" lvl="1" indent="-216000">
              <a:buClr>
                <a:schemeClr val="tx2"/>
              </a:buClr>
              <a:buFont typeface="Trebuchet MS" panose="020B0603020202020204" pitchFamily="34" charset="0"/>
              <a:buChar char="•"/>
            </a:pPr>
            <a:r>
              <a:rPr lang="en-US" sz="1200" dirty="0">
                <a:solidFill>
                  <a:schemeClr val="tx1"/>
                </a:solidFill>
              </a:rPr>
              <a:t>Value based on a (Ponzi) meme, during crisis declined just as other assets</a:t>
            </a:r>
            <a:endParaRPr lang="cs-CZ" sz="1200" dirty="0">
              <a:solidFill>
                <a:schemeClr val="tx1"/>
              </a:solidFill>
            </a:endParaRPr>
          </a:p>
        </p:txBody>
      </p:sp>
      <p:sp>
        <p:nvSpPr>
          <p:cNvPr id="84" name="Rectangle 83">
            <a:extLst>
              <a:ext uri="{FF2B5EF4-FFF2-40B4-BE49-F238E27FC236}">
                <a16:creationId xmlns:a16="http://schemas.microsoft.com/office/drawing/2014/main" id="{ED0EFF20-5E9D-4985-ADCF-2823ECC50950}"/>
              </a:ext>
            </a:extLst>
          </p:cNvPr>
          <p:cNvSpPr/>
          <p:nvPr/>
        </p:nvSpPr>
        <p:spPr>
          <a:xfrm>
            <a:off x="8284198" y="5458968"/>
            <a:ext cx="3392424" cy="78208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Font typeface="Trebuchet MS" panose="020B0603020202020204" pitchFamily="34" charset="0"/>
              <a:buChar char="•"/>
            </a:pPr>
            <a:r>
              <a:rPr lang="en-US" sz="1200" dirty="0">
                <a:solidFill>
                  <a:schemeClr val="tx1"/>
                </a:solidFill>
              </a:rPr>
              <a:t>Quite liquid, rising acceptance</a:t>
            </a:r>
          </a:p>
          <a:p>
            <a:pPr marL="324000" lvl="1" indent="-216000">
              <a:buClr>
                <a:schemeClr val="tx2"/>
              </a:buClr>
              <a:buFont typeface="Trebuchet MS" panose="020B0603020202020204" pitchFamily="34" charset="0"/>
              <a:buChar char="•"/>
            </a:pPr>
            <a:r>
              <a:rPr lang="en-US" sz="1200" dirty="0">
                <a:solidFill>
                  <a:schemeClr val="tx1"/>
                </a:solidFill>
              </a:rPr>
              <a:t>Extremely volatile in all time horizons</a:t>
            </a:r>
          </a:p>
          <a:p>
            <a:pPr marL="324000" lvl="1" indent="-216000">
              <a:buClr>
                <a:schemeClr val="tx2"/>
              </a:buClr>
              <a:buFont typeface="Trebuchet MS" panose="020B0603020202020204" pitchFamily="34" charset="0"/>
              <a:buChar char="•"/>
            </a:pPr>
            <a:r>
              <a:rPr lang="en-US" sz="1200" dirty="0">
                <a:solidFill>
                  <a:schemeClr val="tx1"/>
                </a:solidFill>
              </a:rPr>
              <a:t>Value based on future rent from operating the Ethereum blockchain DB (but realistic?), can be roughly stable as a % of GDP</a:t>
            </a:r>
            <a:endParaRPr lang="cs-CZ" sz="1200" dirty="0">
              <a:solidFill>
                <a:schemeClr val="tx1"/>
              </a:solidFill>
            </a:endParaRPr>
          </a:p>
        </p:txBody>
      </p:sp>
      <p:sp>
        <p:nvSpPr>
          <p:cNvPr id="93" name="Speech Bubble: Rectangle with Corners Rounded 92">
            <a:extLst>
              <a:ext uri="{FF2B5EF4-FFF2-40B4-BE49-F238E27FC236}">
                <a16:creationId xmlns:a16="http://schemas.microsoft.com/office/drawing/2014/main" id="{9B666AA7-D3EB-4F86-87B0-3241E8A007A0}"/>
              </a:ext>
            </a:extLst>
          </p:cNvPr>
          <p:cNvSpPr/>
          <p:nvPr/>
        </p:nvSpPr>
        <p:spPr>
          <a:xfrm>
            <a:off x="10682355" y="4150085"/>
            <a:ext cx="1076238" cy="805963"/>
          </a:xfrm>
          <a:prstGeom prst="wedgeRoundRectCallout">
            <a:avLst>
              <a:gd name="adj1" fmla="val -72228"/>
              <a:gd name="adj2" fmla="val -46257"/>
              <a:gd name="adj3" fmla="val 16667"/>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575757"/>
                </a:solidFill>
              </a:rPr>
              <a:t>But: </a:t>
            </a:r>
            <a:r>
              <a:rPr lang="en-US" sz="1000" dirty="0" err="1">
                <a:solidFill>
                  <a:srgbClr val="575757"/>
                </a:solidFill>
              </a:rPr>
              <a:t>NFTs</a:t>
            </a:r>
            <a:r>
              <a:rPr lang="en-US" sz="1000" dirty="0">
                <a:solidFill>
                  <a:srgbClr val="575757"/>
                </a:solidFill>
              </a:rPr>
              <a:t> are often denominated and stable in ETH, not USD</a:t>
            </a:r>
          </a:p>
        </p:txBody>
      </p:sp>
    </p:spTree>
    <p:custDataLst>
      <p:tags r:id="rId1"/>
    </p:custDataLst>
    <p:extLst>
      <p:ext uri="{BB962C8B-B14F-4D97-AF65-F5344CB8AC3E}">
        <p14:creationId xmlns:p14="http://schemas.microsoft.com/office/powerpoint/2010/main" val="249203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A863355-E8C3-4EFD-974E-7087483AC599}"/>
              </a:ext>
            </a:extLst>
          </p:cNvPr>
          <p:cNvGraphicFramePr>
            <a:graphicFrameLocks noChangeAspect="1"/>
          </p:cNvGraphicFramePr>
          <p:nvPr>
            <p:custDataLst>
              <p:tags r:id="rId2"/>
            </p:custDataLst>
            <p:extLst>
              <p:ext uri="{D42A27DB-BD31-4B8C-83A1-F6EECF244321}">
                <p14:modId xmlns:p14="http://schemas.microsoft.com/office/powerpoint/2010/main" val="393748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4" name="Object 3" hidden="1">
                        <a:extLst>
                          <a:ext uri="{FF2B5EF4-FFF2-40B4-BE49-F238E27FC236}">
                            <a16:creationId xmlns:a16="http://schemas.microsoft.com/office/drawing/2014/main" id="{AA863355-E8C3-4EFD-974E-7087483AC5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2DFE4242-AF86-4A1C-8D55-55D0E3689896}"/>
              </a:ext>
            </a:extLst>
          </p:cNvPr>
          <p:cNvSpPr/>
          <p:nvPr/>
        </p:nvSpPr>
        <p:spPr>
          <a:xfrm>
            <a:off x="0" y="0"/>
            <a:ext cx="12192000" cy="6858000"/>
          </a:xfrm>
          <a:prstGeom prst="rect">
            <a:avLst/>
          </a:prstGeom>
          <a:solidFill>
            <a:srgbClr val="6E6F73"/>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p:cNvSpPr>
            <a:spLocks noGrp="1"/>
          </p:cNvSpPr>
          <p:nvPr>
            <p:ph type="title"/>
          </p:nvPr>
        </p:nvSpPr>
        <p:spPr>
          <a:xfrm>
            <a:off x="1284742" y="2668041"/>
            <a:ext cx="10269949" cy="3201026"/>
          </a:xfrm>
        </p:spPr>
        <p:txBody>
          <a:bodyPr vert="horz" anchor="ctr"/>
          <a:lstStyle/>
          <a:p>
            <a:r>
              <a:rPr lang="en-US" sz="4800" i="1" dirty="0"/>
              <a:t>Money cannot be a store of long-term value</a:t>
            </a:r>
            <a:r>
              <a:rPr lang="cs-CZ" sz="4800" i="1" dirty="0"/>
              <a:t>. </a:t>
            </a:r>
            <a:r>
              <a:rPr lang="en-US" sz="4800" i="1" dirty="0">
                <a:solidFill>
                  <a:srgbClr val="D4DF33"/>
                </a:solidFill>
              </a:rPr>
              <a:t>Money needs a controlled expansion &amp; contraction</a:t>
            </a:r>
            <a:r>
              <a:rPr lang="cs-CZ" sz="4800" i="1" dirty="0">
                <a:solidFill>
                  <a:srgbClr val="D4DF33"/>
                </a:solidFill>
              </a:rPr>
              <a:t> </a:t>
            </a:r>
            <a:r>
              <a:rPr lang="en-US" sz="4800" i="1" dirty="0"/>
              <a:t>for stable price levels</a:t>
            </a:r>
            <a:r>
              <a:rPr lang="cs-CZ" sz="4800" i="1" dirty="0"/>
              <a:t>.</a:t>
            </a:r>
            <a:endParaRPr lang="en-US" sz="4800" i="1" dirty="0"/>
          </a:p>
        </p:txBody>
      </p:sp>
    </p:spTree>
    <p:custDataLst>
      <p:tags r:id="rId1"/>
    </p:custDataLst>
    <p:extLst>
      <p:ext uri="{BB962C8B-B14F-4D97-AF65-F5344CB8AC3E}">
        <p14:creationId xmlns:p14="http://schemas.microsoft.com/office/powerpoint/2010/main" val="296918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6D96F280-2A7D-421A-845C-2F33869B2748}"/>
              </a:ext>
            </a:extLst>
          </p:cNvPr>
          <p:cNvGraphicFramePr>
            <a:graphicFrameLocks noChangeAspect="1"/>
          </p:cNvGraphicFramePr>
          <p:nvPr>
            <p:custDataLst>
              <p:tags r:id="rId1"/>
            </p:custDataLst>
            <p:extLst>
              <p:ext uri="{D42A27DB-BD31-4B8C-83A1-F6EECF244321}">
                <p14:modId xmlns:p14="http://schemas.microsoft.com/office/powerpoint/2010/main" val="6889277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473" imgH="473" progId="TCLayout.ActiveDocument.1">
                  <p:embed/>
                </p:oleObj>
              </mc:Choice>
              <mc:Fallback>
                <p:oleObj name="think-cell Slide" r:id="rId25" imgW="473" imgH="473" progId="TCLayout.ActiveDocument.1">
                  <p:embed/>
                  <p:pic>
                    <p:nvPicPr>
                      <p:cNvPr id="0" name=""/>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117" name="Text Placeholder 3">
            <a:extLst>
              <a:ext uri="{FF2B5EF4-FFF2-40B4-BE49-F238E27FC236}">
                <a16:creationId xmlns:a16="http://schemas.microsoft.com/office/drawing/2014/main" id="{E02A73E7-C619-4229-8FFE-A8D8194D1AB7}"/>
              </a:ext>
            </a:extLst>
          </p:cNvPr>
          <p:cNvSpPr>
            <a:spLocks noGrp="1"/>
          </p:cNvSpPr>
          <p:nvPr>
            <p:custDataLst>
              <p:tags r:id="rId2"/>
            </p:custDataLst>
          </p:nvPr>
        </p:nvSpPr>
        <p:spPr bwMode="gray">
          <a:xfrm>
            <a:off x="301625" y="3362325"/>
            <a:ext cx="65722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9DD6B17C-1776-4BE0-A7B6-CEF05DA79AC5}" type="datetime'''''''''''''1''''''''0''''''''''''''0''''''''''.''''''0''0'">
              <a:rPr lang="en-US" altLang="en-US" sz="1600" smtClean="0">
                <a:effectLst/>
              </a:rPr>
              <a:pPr algn="ctr">
                <a:spcBef>
                  <a:spcPct val="0"/>
                </a:spcBef>
                <a:spcAft>
                  <a:spcPct val="0"/>
                </a:spcAft>
              </a:pPr>
              <a:t>100.00</a:t>
            </a:fld>
            <a:endParaRPr lang="en-US" sz="1600" dirty="0"/>
          </a:p>
        </p:txBody>
      </p:sp>
      <p:sp>
        <p:nvSpPr>
          <p:cNvPr id="2" name="Title 1">
            <a:extLst>
              <a:ext uri="{FF2B5EF4-FFF2-40B4-BE49-F238E27FC236}">
                <a16:creationId xmlns:a16="http://schemas.microsoft.com/office/drawing/2014/main" id="{1DBBE5C5-C59B-4FCE-92ED-DAA1A88E77F3}"/>
              </a:ext>
            </a:extLst>
          </p:cNvPr>
          <p:cNvSpPr>
            <a:spLocks noGrp="1"/>
          </p:cNvSpPr>
          <p:nvPr>
            <p:ph type="title"/>
          </p:nvPr>
        </p:nvSpPr>
        <p:spPr>
          <a:xfrm>
            <a:off x="630000" y="622800"/>
            <a:ext cx="10933200" cy="941796"/>
          </a:xfrm>
        </p:spPr>
        <p:txBody>
          <a:bodyPr vert="horz"/>
          <a:lstStyle/>
          <a:p>
            <a:r>
              <a:rPr lang="en-US" dirty="0" err="1">
                <a:solidFill>
                  <a:srgbClr val="575757"/>
                </a:solidFill>
              </a:rPr>
              <a:t>BTC</a:t>
            </a:r>
            <a:r>
              <a:rPr lang="en-US" dirty="0">
                <a:solidFill>
                  <a:srgbClr val="575757"/>
                </a:solidFill>
              </a:rPr>
              <a:t> (just as ETH) is not good for setting prices due to extreme instability – even gold was bad money</a:t>
            </a:r>
          </a:p>
        </p:txBody>
      </p:sp>
      <p:graphicFrame>
        <p:nvGraphicFramePr>
          <p:cNvPr id="69" name="Chart 68">
            <a:extLst>
              <a:ext uri="{FF2B5EF4-FFF2-40B4-BE49-F238E27FC236}">
                <a16:creationId xmlns:a16="http://schemas.microsoft.com/office/drawing/2014/main" id="{717BA8D7-D554-4414-87B9-77E220B29B49}"/>
              </a:ext>
            </a:extLst>
          </p:cNvPr>
          <p:cNvGraphicFramePr/>
          <p:nvPr>
            <p:custDataLst>
              <p:tags r:id="rId3"/>
            </p:custDataLst>
            <p:extLst>
              <p:ext uri="{D42A27DB-BD31-4B8C-83A1-F6EECF244321}">
                <p14:modId xmlns:p14="http://schemas.microsoft.com/office/powerpoint/2010/main" val="2957788888"/>
              </p:ext>
            </p:extLst>
          </p:nvPr>
        </p:nvGraphicFramePr>
        <p:xfrm>
          <a:off x="547688" y="2262188"/>
          <a:ext cx="7059612" cy="3433762"/>
        </p:xfrm>
        <a:graphic>
          <a:graphicData uri="http://schemas.openxmlformats.org/drawingml/2006/chart">
            <c:chart xmlns:c="http://schemas.openxmlformats.org/drawingml/2006/chart" xmlns:r="http://schemas.openxmlformats.org/officeDocument/2006/relationships" r:id="rId27"/>
          </a:graphicData>
        </a:graphic>
      </p:graphicFrame>
      <p:cxnSp>
        <p:nvCxnSpPr>
          <p:cNvPr id="54" name="Straight Connector 53">
            <a:extLst>
              <a:ext uri="{FF2B5EF4-FFF2-40B4-BE49-F238E27FC236}">
                <a16:creationId xmlns:a16="http://schemas.microsoft.com/office/drawing/2014/main" id="{29D93182-FB18-4A1A-9603-C1C721366BC7}"/>
              </a:ext>
            </a:extLst>
          </p:cNvPr>
          <p:cNvCxnSpPr/>
          <p:nvPr>
            <p:custDataLst>
              <p:tags r:id="rId4"/>
            </p:custDataLst>
          </p:nvPr>
        </p:nvCxnSpPr>
        <p:spPr bwMode="gray">
          <a:xfrm flipH="1">
            <a:off x="7394575" y="5453063"/>
            <a:ext cx="328613"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3731509-0B23-496F-8CD9-0187A062426C}"/>
              </a:ext>
            </a:extLst>
          </p:cNvPr>
          <p:cNvCxnSpPr/>
          <p:nvPr>
            <p:custDataLst>
              <p:tags r:id="rId5"/>
            </p:custDataLst>
          </p:nvPr>
        </p:nvCxnSpPr>
        <p:spPr bwMode="gray">
          <a:xfrm flipH="1">
            <a:off x="7296150" y="5453063"/>
            <a:ext cx="98425" cy="160337"/>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 name="Text Placeholder 3">
            <a:extLst>
              <a:ext uri="{FF2B5EF4-FFF2-40B4-BE49-F238E27FC236}">
                <a16:creationId xmlns:a16="http://schemas.microsoft.com/office/drawing/2014/main" id="{398E06AB-34EF-44A7-8729-D48940A6952E}"/>
              </a:ext>
            </a:extLst>
          </p:cNvPr>
          <p:cNvSpPr>
            <a:spLocks noGrp="1"/>
          </p:cNvSpPr>
          <p:nvPr>
            <p:custDataLst>
              <p:tags r:id="rId6"/>
            </p:custDataLst>
          </p:nvPr>
        </p:nvSpPr>
        <p:spPr bwMode="gray">
          <a:xfrm>
            <a:off x="1147763"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31312CD1-4C93-43FE-9BF0-128122529805}" type="datetime'''''''''''''''''''2''''''''''''0''''''''''''''''''''''''1''2'">
              <a:rPr lang="en-US" altLang="en-US" sz="1600" smtClean="0"/>
              <a:pPr/>
              <a:t>2012</a:t>
            </a:fld>
            <a:endParaRPr lang="en-US" sz="1600" dirty="0"/>
          </a:p>
        </p:txBody>
      </p:sp>
      <p:sp useBgFill="1">
        <p:nvSpPr>
          <p:cNvPr id="59" name="Text Placeholder 3">
            <a:extLst>
              <a:ext uri="{FF2B5EF4-FFF2-40B4-BE49-F238E27FC236}">
                <a16:creationId xmlns:a16="http://schemas.microsoft.com/office/drawing/2014/main" id="{6CBFC41D-8E0C-4356-8C4E-46962CB9976E}"/>
              </a:ext>
            </a:extLst>
          </p:cNvPr>
          <p:cNvSpPr>
            <a:spLocks noGrp="1"/>
          </p:cNvSpPr>
          <p:nvPr>
            <p:custDataLst>
              <p:tags r:id="rId7"/>
            </p:custDataLst>
          </p:nvPr>
        </p:nvSpPr>
        <p:spPr bwMode="gray">
          <a:xfrm>
            <a:off x="1144588" y="5199063"/>
            <a:ext cx="444500"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1F5A948-87A2-4C4D-8643-65F92A5A4972}" type="datetime'''3''''.''''''''''4''''''''''''''''''''''''''4'''''">
              <a:rPr lang="en-US" altLang="en-US" sz="1600" smtClean="0">
                <a:effectLst/>
              </a:rPr>
              <a:pPr/>
              <a:t>3.44</a:t>
            </a:fld>
            <a:endParaRPr lang="en-US" sz="1600" dirty="0"/>
          </a:p>
        </p:txBody>
      </p:sp>
      <p:sp>
        <p:nvSpPr>
          <p:cNvPr id="30" name="Text Placeholder 3">
            <a:extLst>
              <a:ext uri="{FF2B5EF4-FFF2-40B4-BE49-F238E27FC236}">
                <a16:creationId xmlns:a16="http://schemas.microsoft.com/office/drawing/2014/main" id="{4E1FFAFC-0BD8-4DCB-828A-83DB1FC69B61}"/>
              </a:ext>
            </a:extLst>
          </p:cNvPr>
          <p:cNvSpPr>
            <a:spLocks noGrp="1"/>
          </p:cNvSpPr>
          <p:nvPr>
            <p:custDataLst>
              <p:tags r:id="rId8"/>
            </p:custDataLst>
          </p:nvPr>
        </p:nvSpPr>
        <p:spPr bwMode="gray">
          <a:xfrm>
            <a:off x="3357563"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1214BEB0-0447-4816-B603-C3CF39DE6672}" type="datetime'''''20''''''''''''1''''5'''''''''''''''''''''''''''''''''">
              <a:rPr lang="en-US" altLang="en-US" sz="1600" smtClean="0"/>
              <a:pPr/>
              <a:t>2015</a:t>
            </a:fld>
            <a:endParaRPr lang="en-US" sz="1600" dirty="0"/>
          </a:p>
        </p:txBody>
      </p:sp>
      <p:sp useBgFill="1">
        <p:nvSpPr>
          <p:cNvPr id="102" name="Text Placeholder 3">
            <a:extLst>
              <a:ext uri="{FF2B5EF4-FFF2-40B4-BE49-F238E27FC236}">
                <a16:creationId xmlns:a16="http://schemas.microsoft.com/office/drawing/2014/main" id="{79440832-B21E-49A4-95D7-39A80FD0DFF3}"/>
              </a:ext>
            </a:extLst>
          </p:cNvPr>
          <p:cNvSpPr>
            <a:spLocks noGrp="1"/>
          </p:cNvSpPr>
          <p:nvPr>
            <p:custDataLst>
              <p:tags r:id="rId9"/>
            </p:custDataLst>
          </p:nvPr>
        </p:nvSpPr>
        <p:spPr bwMode="gray">
          <a:xfrm>
            <a:off x="1774825" y="2735263"/>
            <a:ext cx="657225"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98BFFF62-D980-4ACB-9346-982463D54E61}" type="datetime'''''1''''0''''''''''3''''.''''''''''5''''''''6'''''''">
              <a:rPr lang="en-US" altLang="en-US" sz="1600" smtClean="0">
                <a:effectLst/>
              </a:rPr>
              <a:pPr algn="ctr">
                <a:spcBef>
                  <a:spcPct val="0"/>
                </a:spcBef>
                <a:spcAft>
                  <a:spcPct val="0"/>
                </a:spcAft>
              </a:pPr>
              <a:t>103.56</a:t>
            </a:fld>
            <a:endParaRPr lang="en-US" sz="1600" dirty="0"/>
          </a:p>
        </p:txBody>
      </p:sp>
      <p:sp useBgFill="1">
        <p:nvSpPr>
          <p:cNvPr id="103" name="Text Placeholder 3">
            <a:extLst>
              <a:ext uri="{FF2B5EF4-FFF2-40B4-BE49-F238E27FC236}">
                <a16:creationId xmlns:a16="http://schemas.microsoft.com/office/drawing/2014/main" id="{B43729C2-4854-4E84-87DF-8481FF1A69C4}"/>
              </a:ext>
            </a:extLst>
          </p:cNvPr>
          <p:cNvSpPr>
            <a:spLocks noGrp="1"/>
          </p:cNvSpPr>
          <p:nvPr>
            <p:custDataLst>
              <p:tags r:id="rId10"/>
            </p:custDataLst>
          </p:nvPr>
        </p:nvSpPr>
        <p:spPr bwMode="gray">
          <a:xfrm>
            <a:off x="2511425" y="2693988"/>
            <a:ext cx="657225"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534CF777-8E84-463C-86C9-AEF6B30BBF4E}" type="datetime'''''''''''''''''''''''''''''''''''''''1''0''5''''.''''''''24'">
              <a:rPr lang="en-US" altLang="en-US" sz="1600" smtClean="0">
                <a:effectLst/>
              </a:rPr>
              <a:pPr algn="ctr">
                <a:spcBef>
                  <a:spcPct val="0"/>
                </a:spcBef>
                <a:spcAft>
                  <a:spcPct val="0"/>
                </a:spcAft>
              </a:pPr>
              <a:t>105.24</a:t>
            </a:fld>
            <a:endParaRPr lang="en-US" sz="1600" dirty="0"/>
          </a:p>
        </p:txBody>
      </p:sp>
      <p:sp useBgFill="1">
        <p:nvSpPr>
          <p:cNvPr id="145" name="Text Placeholder 3">
            <a:extLst>
              <a:ext uri="{FF2B5EF4-FFF2-40B4-BE49-F238E27FC236}">
                <a16:creationId xmlns:a16="http://schemas.microsoft.com/office/drawing/2014/main" id="{25FB1CDE-A734-47E0-90F9-1DC0B88CAA90}"/>
              </a:ext>
            </a:extLst>
          </p:cNvPr>
          <p:cNvSpPr>
            <a:spLocks noGrp="1"/>
          </p:cNvSpPr>
          <p:nvPr>
            <p:custDataLst>
              <p:tags r:id="rId11"/>
            </p:custDataLst>
          </p:nvPr>
        </p:nvSpPr>
        <p:spPr bwMode="gray">
          <a:xfrm>
            <a:off x="1038225" y="2771775"/>
            <a:ext cx="657225"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E6FE614F-7AF0-41D0-B416-F32902B52484}" type="datetime'''''''1''''''''''''''''''''''02''''.''''''0''''7'''''''''''''">
              <a:rPr lang="en-US" altLang="en-US" sz="1600" smtClean="0">
                <a:effectLst/>
              </a:rPr>
              <a:pPr algn="ctr">
                <a:spcBef>
                  <a:spcPct val="0"/>
                </a:spcBef>
                <a:spcAft>
                  <a:spcPct val="0"/>
                </a:spcAft>
              </a:pPr>
              <a:t>102.07</a:t>
            </a:fld>
            <a:endParaRPr lang="en-US" sz="1600" dirty="0"/>
          </a:p>
        </p:txBody>
      </p:sp>
      <p:sp>
        <p:nvSpPr>
          <p:cNvPr id="28" name="Text Placeholder 3">
            <a:extLst>
              <a:ext uri="{FF2B5EF4-FFF2-40B4-BE49-F238E27FC236}">
                <a16:creationId xmlns:a16="http://schemas.microsoft.com/office/drawing/2014/main" id="{7C1FF3A7-6839-4C1E-A492-7F1E6FD47C89}"/>
              </a:ext>
            </a:extLst>
          </p:cNvPr>
          <p:cNvSpPr>
            <a:spLocks noGrp="1"/>
          </p:cNvSpPr>
          <p:nvPr>
            <p:custDataLst>
              <p:tags r:id="rId12"/>
            </p:custDataLst>
          </p:nvPr>
        </p:nvSpPr>
        <p:spPr bwMode="gray">
          <a:xfrm>
            <a:off x="1884363"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1582765E-873B-4E35-BCF0-DD0C504D716D}" type="datetime'''''''''''''''2''''0''''''1''''''''''3'''''''''">
              <a:rPr lang="en-US" altLang="en-US" sz="1600" smtClean="0"/>
              <a:pPr/>
              <a:t>2013</a:t>
            </a:fld>
            <a:endParaRPr lang="en-US" sz="1600" dirty="0"/>
          </a:p>
        </p:txBody>
      </p:sp>
      <p:sp>
        <p:nvSpPr>
          <p:cNvPr id="29" name="Text Placeholder 3">
            <a:extLst>
              <a:ext uri="{FF2B5EF4-FFF2-40B4-BE49-F238E27FC236}">
                <a16:creationId xmlns:a16="http://schemas.microsoft.com/office/drawing/2014/main" id="{E3E858E3-4560-4B82-8C6D-CA2F18269E35}"/>
              </a:ext>
            </a:extLst>
          </p:cNvPr>
          <p:cNvSpPr>
            <a:spLocks noGrp="1"/>
          </p:cNvSpPr>
          <p:nvPr>
            <p:custDataLst>
              <p:tags r:id="rId13"/>
            </p:custDataLst>
          </p:nvPr>
        </p:nvSpPr>
        <p:spPr bwMode="gray">
          <a:xfrm>
            <a:off x="2620963"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CB43A7E-277A-4D6A-82BA-4C02640AA725}" type="datetime'''''2''''''''''''''''0''''''''''1''''''''''''4'''''''''''">
              <a:rPr lang="en-US" altLang="en-US" sz="1600" smtClean="0"/>
              <a:pPr/>
              <a:t>2014</a:t>
            </a:fld>
            <a:endParaRPr lang="en-US" sz="1600" dirty="0"/>
          </a:p>
        </p:txBody>
      </p:sp>
      <p:sp useBgFill="1">
        <p:nvSpPr>
          <p:cNvPr id="104" name="Text Placeholder 3">
            <a:extLst>
              <a:ext uri="{FF2B5EF4-FFF2-40B4-BE49-F238E27FC236}">
                <a16:creationId xmlns:a16="http://schemas.microsoft.com/office/drawing/2014/main" id="{4D16EDC4-9D9B-4589-AF01-15CD870ED72E}"/>
              </a:ext>
            </a:extLst>
          </p:cNvPr>
          <p:cNvSpPr>
            <a:spLocks noGrp="1"/>
          </p:cNvSpPr>
          <p:nvPr>
            <p:custDataLst>
              <p:tags r:id="rId14"/>
            </p:custDataLst>
          </p:nvPr>
        </p:nvSpPr>
        <p:spPr bwMode="gray">
          <a:xfrm>
            <a:off x="3248025" y="2690813"/>
            <a:ext cx="657225"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D4FCCB97-4BCE-4C7F-86AD-BFF0FD5957EE}" type="datetime'''1''05.''''''''''3''''''''''''''''6'''''''''''''''''''''''">
              <a:rPr lang="en-US" altLang="en-US" sz="1600" smtClean="0">
                <a:effectLst/>
              </a:rPr>
              <a:pPr algn="ctr">
                <a:spcBef>
                  <a:spcPct val="0"/>
                </a:spcBef>
                <a:spcAft>
                  <a:spcPct val="0"/>
                </a:spcAft>
              </a:pPr>
              <a:t>105.36</a:t>
            </a:fld>
            <a:endParaRPr lang="en-US" sz="1600" dirty="0"/>
          </a:p>
        </p:txBody>
      </p:sp>
      <p:sp>
        <p:nvSpPr>
          <p:cNvPr id="31" name="Text Placeholder 3">
            <a:extLst>
              <a:ext uri="{FF2B5EF4-FFF2-40B4-BE49-F238E27FC236}">
                <a16:creationId xmlns:a16="http://schemas.microsoft.com/office/drawing/2014/main" id="{08981149-1DF4-4F7B-9EC7-E4DCF91C4640}"/>
              </a:ext>
            </a:extLst>
          </p:cNvPr>
          <p:cNvSpPr>
            <a:spLocks noGrp="1"/>
          </p:cNvSpPr>
          <p:nvPr>
            <p:custDataLst>
              <p:tags r:id="rId15"/>
            </p:custDataLst>
          </p:nvPr>
        </p:nvSpPr>
        <p:spPr bwMode="gray">
          <a:xfrm>
            <a:off x="4092575"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64B537D6-7605-4F21-82B8-D77EEDCAD4E5}" type="datetime'''''2''''''''''''''''01''''6'''''''''''''''''''''''''''''''''">
              <a:rPr lang="en-US" altLang="en-US" sz="1600" smtClean="0"/>
              <a:pPr/>
              <a:t>2016</a:t>
            </a:fld>
            <a:endParaRPr lang="en-US" sz="1600" dirty="0"/>
          </a:p>
        </p:txBody>
      </p:sp>
      <p:sp>
        <p:nvSpPr>
          <p:cNvPr id="32" name="Text Placeholder 3">
            <a:extLst>
              <a:ext uri="{FF2B5EF4-FFF2-40B4-BE49-F238E27FC236}">
                <a16:creationId xmlns:a16="http://schemas.microsoft.com/office/drawing/2014/main" id="{E0313C46-0E8A-42B6-8DD3-45808F2464CA}"/>
              </a:ext>
            </a:extLst>
          </p:cNvPr>
          <p:cNvSpPr>
            <a:spLocks noGrp="1"/>
          </p:cNvSpPr>
          <p:nvPr>
            <p:custDataLst>
              <p:tags r:id="rId16"/>
            </p:custDataLst>
          </p:nvPr>
        </p:nvSpPr>
        <p:spPr bwMode="gray">
          <a:xfrm>
            <a:off x="4829175"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8B7E04F2-0A98-454B-B050-12A3E1DB0BDE}" type="datetime'''''''''2''''''''''''''''''''''0''''''''''''''''1''''''7'''''">
              <a:rPr lang="en-US" altLang="en-US" sz="1600" smtClean="0"/>
              <a:pPr/>
              <a:t>2017</a:t>
            </a:fld>
            <a:endParaRPr lang="en-US" sz="1600" dirty="0"/>
          </a:p>
        </p:txBody>
      </p:sp>
      <p:sp>
        <p:nvSpPr>
          <p:cNvPr id="33" name="Text Placeholder 3">
            <a:extLst>
              <a:ext uri="{FF2B5EF4-FFF2-40B4-BE49-F238E27FC236}">
                <a16:creationId xmlns:a16="http://schemas.microsoft.com/office/drawing/2014/main" id="{26FADB05-3A73-4045-83AF-D03AA42FABED}"/>
              </a:ext>
            </a:extLst>
          </p:cNvPr>
          <p:cNvSpPr>
            <a:spLocks noGrp="1"/>
          </p:cNvSpPr>
          <p:nvPr>
            <p:custDataLst>
              <p:tags r:id="rId17"/>
            </p:custDataLst>
          </p:nvPr>
        </p:nvSpPr>
        <p:spPr bwMode="gray">
          <a:xfrm>
            <a:off x="5565775"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6FE76E0F-9AA7-4C2E-9AB0-7DCB56246F68}" type="datetime'''''''''''''''''''''''''''''2''''''''''''01''''''''''8'''">
              <a:rPr lang="en-US" altLang="en-US" sz="1600" smtClean="0"/>
              <a:pPr/>
              <a:t>2018</a:t>
            </a:fld>
            <a:endParaRPr lang="en-US" sz="1600" dirty="0"/>
          </a:p>
        </p:txBody>
      </p:sp>
      <p:sp>
        <p:nvSpPr>
          <p:cNvPr id="34" name="Text Placeholder 3">
            <a:extLst>
              <a:ext uri="{FF2B5EF4-FFF2-40B4-BE49-F238E27FC236}">
                <a16:creationId xmlns:a16="http://schemas.microsoft.com/office/drawing/2014/main" id="{E224D8FF-F1F1-44EA-8436-F6BAE6DCF65D}"/>
              </a:ext>
            </a:extLst>
          </p:cNvPr>
          <p:cNvSpPr>
            <a:spLocks noGrp="1"/>
          </p:cNvSpPr>
          <p:nvPr>
            <p:custDataLst>
              <p:tags r:id="rId18"/>
            </p:custDataLst>
          </p:nvPr>
        </p:nvSpPr>
        <p:spPr bwMode="gray">
          <a:xfrm>
            <a:off x="6302375"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57ABA5FC-6797-4414-939E-A30C3EC1237F}" type="datetime'''''''''''2''''''0''1''''''''''''''''''''''''9'''''''''''">
              <a:rPr lang="en-US" altLang="en-US" sz="1600" smtClean="0"/>
              <a:pPr/>
              <a:t>2019</a:t>
            </a:fld>
            <a:endParaRPr lang="en-US" sz="1600" dirty="0"/>
          </a:p>
        </p:txBody>
      </p:sp>
      <p:sp useBgFill="1">
        <p:nvSpPr>
          <p:cNvPr id="148" name="Text Placeholder 3">
            <a:extLst>
              <a:ext uri="{FF2B5EF4-FFF2-40B4-BE49-F238E27FC236}">
                <a16:creationId xmlns:a16="http://schemas.microsoft.com/office/drawing/2014/main" id="{537B1F94-7D11-4BE9-AFD2-C2F1BFC9144A}"/>
              </a:ext>
            </a:extLst>
          </p:cNvPr>
          <p:cNvSpPr>
            <a:spLocks noGrp="1"/>
          </p:cNvSpPr>
          <p:nvPr>
            <p:custDataLst>
              <p:tags r:id="rId19"/>
            </p:custDataLst>
          </p:nvPr>
        </p:nvSpPr>
        <p:spPr bwMode="gray">
          <a:xfrm>
            <a:off x="6983413" y="3059113"/>
            <a:ext cx="550863"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B3F2ADE-0383-412F-B50D-10D90776B2BD}" type="datetime'''''''''90''''.''''''''''''''3''''''''''''''''''''''8'">
              <a:rPr lang="en-US" altLang="en-US" sz="1600" smtClean="0">
                <a:effectLst/>
              </a:rPr>
              <a:pPr algn="ctr">
                <a:spcBef>
                  <a:spcPct val="0"/>
                </a:spcBef>
                <a:spcAft>
                  <a:spcPct val="0"/>
                </a:spcAft>
              </a:pPr>
              <a:t>90.38</a:t>
            </a:fld>
            <a:endParaRPr lang="en-US" sz="1600" dirty="0"/>
          </a:p>
        </p:txBody>
      </p:sp>
      <p:sp>
        <p:nvSpPr>
          <p:cNvPr id="35" name="Text Placeholder 3">
            <a:extLst>
              <a:ext uri="{FF2B5EF4-FFF2-40B4-BE49-F238E27FC236}">
                <a16:creationId xmlns:a16="http://schemas.microsoft.com/office/drawing/2014/main" id="{F5473996-A6A7-4785-9130-BE8E1CBAB2BD}"/>
              </a:ext>
            </a:extLst>
          </p:cNvPr>
          <p:cNvSpPr>
            <a:spLocks noGrp="1"/>
          </p:cNvSpPr>
          <p:nvPr>
            <p:custDataLst>
              <p:tags r:id="rId20"/>
            </p:custDataLst>
          </p:nvPr>
        </p:nvSpPr>
        <p:spPr bwMode="gray">
          <a:xfrm>
            <a:off x="7038975" y="5681663"/>
            <a:ext cx="43815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C9EECDE5-DCE5-4F62-BD4B-DDE982DC82B6}" type="datetime'2''''''''''''''0''''''''''2''''''''''''''''''''''''''0'''">
              <a:rPr lang="en-US" altLang="en-US" sz="1600" smtClean="0"/>
              <a:pPr/>
              <a:t>2020</a:t>
            </a:fld>
            <a:endParaRPr lang="en-US" sz="1600" dirty="0"/>
          </a:p>
        </p:txBody>
      </p:sp>
      <p:sp>
        <p:nvSpPr>
          <p:cNvPr id="16" name="Text Placeholder 3">
            <a:extLst>
              <a:ext uri="{FF2B5EF4-FFF2-40B4-BE49-F238E27FC236}">
                <a16:creationId xmlns:a16="http://schemas.microsoft.com/office/drawing/2014/main" id="{DDBD13B1-0981-4DDC-A8AA-AB00F327E1F2}"/>
              </a:ext>
            </a:extLst>
          </p:cNvPr>
          <p:cNvSpPr>
            <a:spLocks noGrp="1"/>
          </p:cNvSpPr>
          <p:nvPr>
            <p:custDataLst>
              <p:tags r:id="rId21"/>
            </p:custDataLst>
          </p:nvPr>
        </p:nvSpPr>
        <p:spPr bwMode="gray">
          <a:xfrm>
            <a:off x="7748588" y="5319713"/>
            <a:ext cx="36830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3EFF5FC0-0CCB-4B5C-9191-B6DB5FA9B229}" type="datetime'''''''''''''''''''''B''''''''''T''''''''''C'''''''''''''">
              <a:rPr lang="en-US" altLang="en-US" sz="1600" b="1" smtClean="0">
                <a:solidFill>
                  <a:srgbClr val="F48200"/>
                </a:solidFill>
              </a:rPr>
              <a:pPr/>
              <a:t>BTC</a:t>
            </a:fld>
            <a:endParaRPr lang="en-US" sz="1600" b="1" dirty="0">
              <a:solidFill>
                <a:srgbClr val="F48200"/>
              </a:solidFill>
            </a:endParaRPr>
          </a:p>
        </p:txBody>
      </p:sp>
      <p:sp>
        <p:nvSpPr>
          <p:cNvPr id="14" name="Text Placeholder 3">
            <a:extLst>
              <a:ext uri="{FF2B5EF4-FFF2-40B4-BE49-F238E27FC236}">
                <a16:creationId xmlns:a16="http://schemas.microsoft.com/office/drawing/2014/main" id="{CBEAF8D5-170A-4B01-9DD2-D3A67C57509A}"/>
              </a:ext>
            </a:extLst>
          </p:cNvPr>
          <p:cNvSpPr>
            <a:spLocks noGrp="1"/>
          </p:cNvSpPr>
          <p:nvPr>
            <p:custDataLst>
              <p:tags r:id="rId22"/>
            </p:custDataLst>
          </p:nvPr>
        </p:nvSpPr>
        <p:spPr bwMode="gray">
          <a:xfrm>
            <a:off x="7748588" y="2649538"/>
            <a:ext cx="37147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B3506169-1C6A-4758-9AFB-92E98705A83C}" type="datetime'''U''''''''S''''''''''''''''''''''''''''D'''">
              <a:rPr lang="en-US" altLang="en-US" sz="1600" b="1" smtClean="0">
                <a:solidFill>
                  <a:schemeClr val="tx2"/>
                </a:solidFill>
              </a:rPr>
              <a:pPr/>
              <a:t>USD</a:t>
            </a:fld>
            <a:endParaRPr lang="en-US" sz="1600" b="1" dirty="0">
              <a:solidFill>
                <a:schemeClr val="tx2"/>
              </a:solidFill>
            </a:endParaRPr>
          </a:p>
        </p:txBody>
      </p:sp>
      <p:sp>
        <p:nvSpPr>
          <p:cNvPr id="99" name="Text Placeholder 3">
            <a:extLst>
              <a:ext uri="{FF2B5EF4-FFF2-40B4-BE49-F238E27FC236}">
                <a16:creationId xmlns:a16="http://schemas.microsoft.com/office/drawing/2014/main" id="{7BB6C130-50CA-4CAA-BAB3-3BCC119EB1B9}"/>
              </a:ext>
            </a:extLst>
          </p:cNvPr>
          <p:cNvSpPr>
            <a:spLocks noGrp="1"/>
          </p:cNvSpPr>
          <p:nvPr>
            <p:custDataLst>
              <p:tags r:id="rId23"/>
            </p:custDataLst>
          </p:nvPr>
        </p:nvSpPr>
        <p:spPr bwMode="gray">
          <a:xfrm>
            <a:off x="7748589" y="3255963"/>
            <a:ext cx="42862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r>
              <a:rPr lang="en-US" altLang="en-US" sz="1600" b="1" dirty="0">
                <a:solidFill>
                  <a:srgbClr val="A8B21C"/>
                </a:solidFill>
              </a:rPr>
              <a:t>Gold</a:t>
            </a:r>
            <a:endParaRPr lang="en-US" sz="1600" b="1" dirty="0">
              <a:solidFill>
                <a:srgbClr val="A8B21C"/>
              </a:solidFill>
            </a:endParaRPr>
          </a:p>
        </p:txBody>
      </p:sp>
      <p:grpSp>
        <p:nvGrpSpPr>
          <p:cNvPr id="47" name="Group 46">
            <a:extLst>
              <a:ext uri="{FF2B5EF4-FFF2-40B4-BE49-F238E27FC236}">
                <a16:creationId xmlns:a16="http://schemas.microsoft.com/office/drawing/2014/main" id="{B00677B5-1155-4AA2-820B-A449B5B05B72}"/>
              </a:ext>
            </a:extLst>
          </p:cNvPr>
          <p:cNvGrpSpPr/>
          <p:nvPr/>
        </p:nvGrpSpPr>
        <p:grpSpPr>
          <a:xfrm>
            <a:off x="8439226" y="2081213"/>
            <a:ext cx="306171" cy="4079081"/>
            <a:chOff x="5942914" y="2081213"/>
            <a:chExt cx="306171" cy="4079081"/>
          </a:xfrm>
        </p:grpSpPr>
        <p:cxnSp>
          <p:nvCxnSpPr>
            <p:cNvPr id="48" name="Straight Connector 47">
              <a:extLst>
                <a:ext uri="{FF2B5EF4-FFF2-40B4-BE49-F238E27FC236}">
                  <a16:creationId xmlns:a16="http://schemas.microsoft.com/office/drawing/2014/main" id="{7152B12D-9522-432D-9A5D-1B11881A480F}"/>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D81EEF40-4320-4FAE-8724-9FFD7CFC0655}"/>
                </a:ext>
              </a:extLst>
            </p:cNvPr>
            <p:cNvGrpSpPr/>
            <p:nvPr/>
          </p:nvGrpSpPr>
          <p:grpSpPr>
            <a:xfrm>
              <a:off x="5942914" y="3967299"/>
              <a:ext cx="306171" cy="306910"/>
              <a:chOff x="5937564" y="3833745"/>
              <a:chExt cx="306171" cy="306910"/>
            </a:xfrm>
          </p:grpSpPr>
          <p:sp>
            <p:nvSpPr>
              <p:cNvPr id="50" name="Freeform 94">
                <a:extLst>
                  <a:ext uri="{FF2B5EF4-FFF2-40B4-BE49-F238E27FC236}">
                    <a16:creationId xmlns:a16="http://schemas.microsoft.com/office/drawing/2014/main" id="{48B6F774-00F2-430E-8083-0C3D5F666F1B}"/>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51" name="Freeform 95">
                <a:extLst>
                  <a:ext uri="{FF2B5EF4-FFF2-40B4-BE49-F238E27FC236}">
                    <a16:creationId xmlns:a16="http://schemas.microsoft.com/office/drawing/2014/main" id="{869EFBE5-11BF-45CF-9A4B-A90594682D97}"/>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25" name="Rectangle 24">
            <a:extLst>
              <a:ext uri="{FF2B5EF4-FFF2-40B4-BE49-F238E27FC236}">
                <a16:creationId xmlns:a16="http://schemas.microsoft.com/office/drawing/2014/main" id="{0C30B6E2-1CF1-4681-A30C-2CA9C66A6021}"/>
              </a:ext>
            </a:extLst>
          </p:cNvPr>
          <p:cNvSpPr/>
          <p:nvPr/>
        </p:nvSpPr>
        <p:spPr>
          <a:xfrm>
            <a:off x="431800" y="1852614"/>
            <a:ext cx="7794624" cy="3328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Value of</a:t>
            </a:r>
            <a:r>
              <a:rPr lang="cs-CZ" sz="1600" dirty="0">
                <a:solidFill>
                  <a:srgbClr val="575757"/>
                </a:solidFill>
              </a:rPr>
              <a:t> $100 </a:t>
            </a:r>
            <a:r>
              <a:rPr lang="en-US" sz="1600" dirty="0">
                <a:solidFill>
                  <a:srgbClr val="575757"/>
                </a:solidFill>
              </a:rPr>
              <a:t>in </a:t>
            </a:r>
            <a:r>
              <a:rPr lang="cs-CZ" sz="1600" dirty="0">
                <a:solidFill>
                  <a:srgbClr val="575757"/>
                </a:solidFill>
              </a:rPr>
              <a:t>20</a:t>
            </a:r>
            <a:r>
              <a:rPr lang="en-US" sz="1600" dirty="0">
                <a:solidFill>
                  <a:srgbClr val="575757"/>
                </a:solidFill>
              </a:rPr>
              <a:t>11 adjusted for inflation and commodity price changes</a:t>
            </a:r>
          </a:p>
        </p:txBody>
      </p:sp>
      <p:sp>
        <p:nvSpPr>
          <p:cNvPr id="53" name="Rectangle 52">
            <a:extLst>
              <a:ext uri="{FF2B5EF4-FFF2-40B4-BE49-F238E27FC236}">
                <a16:creationId xmlns:a16="http://schemas.microsoft.com/office/drawing/2014/main" id="{2ED47D80-EA94-4696-BB16-BADE79D64A43}"/>
              </a:ext>
            </a:extLst>
          </p:cNvPr>
          <p:cNvSpPr/>
          <p:nvPr/>
        </p:nvSpPr>
        <p:spPr>
          <a:xfrm>
            <a:off x="8814823" y="1852614"/>
            <a:ext cx="3017509" cy="33280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solidFill>
                  <a:srgbClr val="575757"/>
                </a:solidFill>
              </a:rPr>
              <a:t>Instability and unpredictable changes hurt the economy</a:t>
            </a:r>
          </a:p>
        </p:txBody>
      </p:sp>
      <p:sp>
        <p:nvSpPr>
          <p:cNvPr id="55" name="Rectangle 54">
            <a:extLst>
              <a:ext uri="{FF2B5EF4-FFF2-40B4-BE49-F238E27FC236}">
                <a16:creationId xmlns:a16="http://schemas.microsoft.com/office/drawing/2014/main" id="{5D814417-D2EB-44DB-AF62-F561A0802947}"/>
              </a:ext>
            </a:extLst>
          </p:cNvPr>
          <p:cNvSpPr/>
          <p:nvPr/>
        </p:nvSpPr>
        <p:spPr>
          <a:xfrm>
            <a:off x="8628969" y="2295984"/>
            <a:ext cx="3203364" cy="372714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Font typeface="Trebuchet MS" panose="020B0603020202020204" pitchFamily="34" charset="0"/>
              <a:buChar char="•"/>
            </a:pPr>
            <a:r>
              <a:rPr lang="en-US" sz="1400" dirty="0">
                <a:solidFill>
                  <a:schemeClr val="tx1"/>
                </a:solidFill>
              </a:rPr>
              <a:t>Commodities are affected by random events shifting value up and down (see gold) in line with market sentiment, supply volume etc.</a:t>
            </a:r>
            <a:endParaRPr lang="cs-CZ" sz="1400" dirty="0">
              <a:solidFill>
                <a:schemeClr val="tx1"/>
              </a:solidFill>
            </a:endParaRPr>
          </a:p>
          <a:p>
            <a:pPr marL="324000" lvl="1" indent="-216000">
              <a:buClr>
                <a:schemeClr val="tx2"/>
              </a:buClr>
              <a:buFont typeface="Trebuchet MS" panose="020B0603020202020204" pitchFamily="34" charset="0"/>
              <a:buChar char="•"/>
            </a:pPr>
            <a:endParaRPr lang="cs-CZ" sz="500" dirty="0">
              <a:solidFill>
                <a:schemeClr val="tx1"/>
              </a:solidFill>
            </a:endParaRPr>
          </a:p>
          <a:p>
            <a:pPr marL="324000" lvl="1" indent="-216000">
              <a:buClr>
                <a:schemeClr val="tx2"/>
              </a:buClr>
              <a:buFont typeface="Trebuchet MS" panose="020B0603020202020204" pitchFamily="34" charset="0"/>
              <a:buChar char="•"/>
            </a:pPr>
            <a:r>
              <a:rPr lang="en-US" sz="1400" dirty="0">
                <a:solidFill>
                  <a:schemeClr val="tx1"/>
                </a:solidFill>
              </a:rPr>
              <a:t>Deflation deters people from spending money – they rather save them. Good money is primarily for transactions, not hoarding</a:t>
            </a:r>
            <a:endParaRPr lang="cs-CZ" sz="1400" dirty="0">
              <a:solidFill>
                <a:schemeClr val="tx1"/>
              </a:solidFill>
            </a:endParaRPr>
          </a:p>
          <a:p>
            <a:pPr marL="324000" lvl="1" indent="-216000">
              <a:buClr>
                <a:schemeClr val="tx2"/>
              </a:buClr>
              <a:buFont typeface="Trebuchet MS" panose="020B0603020202020204" pitchFamily="34" charset="0"/>
              <a:buChar char="•"/>
            </a:pPr>
            <a:endParaRPr lang="cs-CZ" sz="500" dirty="0">
              <a:solidFill>
                <a:schemeClr val="tx1"/>
              </a:solidFill>
            </a:endParaRPr>
          </a:p>
          <a:p>
            <a:pPr marL="324000" lvl="1" indent="-216000">
              <a:buClr>
                <a:schemeClr val="tx2"/>
              </a:buClr>
              <a:buFont typeface="Trebuchet MS" panose="020B0603020202020204" pitchFamily="34" charset="0"/>
              <a:buChar char="•"/>
            </a:pPr>
            <a:r>
              <a:rPr lang="en-US" sz="1400" dirty="0">
                <a:solidFill>
                  <a:schemeClr val="tx1"/>
                </a:solidFill>
              </a:rPr>
              <a:t>Price changes are costly if not automated</a:t>
            </a:r>
            <a:r>
              <a:rPr lang="cs-CZ" sz="1400" dirty="0">
                <a:solidFill>
                  <a:schemeClr val="tx1"/>
                </a:solidFill>
              </a:rPr>
              <a:t> ("menu costs")</a:t>
            </a:r>
          </a:p>
          <a:p>
            <a:pPr marL="324000" lvl="1" indent="-216000">
              <a:buClr>
                <a:schemeClr val="tx2"/>
              </a:buClr>
              <a:buFont typeface="Trebuchet MS" panose="020B0603020202020204" pitchFamily="34" charset="0"/>
              <a:buChar char="•"/>
            </a:pPr>
            <a:endParaRPr lang="cs-CZ" sz="500" dirty="0">
              <a:solidFill>
                <a:schemeClr val="tx1"/>
              </a:solidFill>
            </a:endParaRPr>
          </a:p>
          <a:p>
            <a:pPr marL="324000" lvl="1" indent="-216000">
              <a:buClr>
                <a:schemeClr val="tx2"/>
              </a:buClr>
              <a:buFont typeface="Trebuchet MS" panose="020B0603020202020204" pitchFamily="34" charset="0"/>
              <a:buChar char="•"/>
            </a:pPr>
            <a:r>
              <a:rPr lang="en-US" sz="1400" dirty="0">
                <a:solidFill>
                  <a:schemeClr val="tx1"/>
                </a:solidFill>
              </a:rPr>
              <a:t>Price of goods can go down, but wages are sticky, deflation distorts the labor market</a:t>
            </a:r>
            <a:endParaRPr lang="cs-CZ" sz="1400" dirty="0">
              <a:solidFill>
                <a:schemeClr val="tx1"/>
              </a:solidFill>
            </a:endParaRPr>
          </a:p>
          <a:p>
            <a:pPr marL="324000" lvl="1" indent="-216000">
              <a:buClr>
                <a:schemeClr val="tx2"/>
              </a:buClr>
              <a:buFont typeface="Trebuchet MS" panose="020B0603020202020204" pitchFamily="34" charset="0"/>
              <a:buChar char="•"/>
            </a:pPr>
            <a:endParaRPr lang="cs-CZ" sz="500" dirty="0">
              <a:solidFill>
                <a:schemeClr val="tx1"/>
              </a:solidFill>
            </a:endParaRPr>
          </a:p>
          <a:p>
            <a:pPr marL="324000" lvl="1" indent="-216000">
              <a:buClr>
                <a:schemeClr val="tx2"/>
              </a:buClr>
              <a:buFont typeface="Trebuchet MS" panose="020B0603020202020204" pitchFamily="34" charset="0"/>
              <a:buChar char="•"/>
            </a:pPr>
            <a:r>
              <a:rPr lang="en-US" sz="1400" dirty="0">
                <a:solidFill>
                  <a:schemeClr val="tx1"/>
                </a:solidFill>
              </a:rPr>
              <a:t>Hence, central banks replaced random inflation and deflation with a 2% inflation strategy</a:t>
            </a:r>
            <a:endParaRPr lang="cs-CZ" sz="1400" dirty="0">
              <a:solidFill>
                <a:schemeClr val="tx1"/>
              </a:solidFill>
            </a:endParaRPr>
          </a:p>
        </p:txBody>
      </p:sp>
    </p:spTree>
    <p:extLst>
      <p:ext uri="{BB962C8B-B14F-4D97-AF65-F5344CB8AC3E}">
        <p14:creationId xmlns:p14="http://schemas.microsoft.com/office/powerpoint/2010/main" val="1758945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7EFD02-22FE-4A08-9AF6-DC6D7BC483F6}"/>
              </a:ext>
            </a:extLst>
          </p:cNvPr>
          <p:cNvGraphicFramePr>
            <a:graphicFrameLocks noChangeAspect="1"/>
          </p:cNvGraphicFramePr>
          <p:nvPr>
            <p:custDataLst>
              <p:tags r:id="rId1"/>
            </p:custDataLst>
            <p:extLst>
              <p:ext uri="{D42A27DB-BD31-4B8C-83A1-F6EECF244321}">
                <p14:modId xmlns:p14="http://schemas.microsoft.com/office/powerpoint/2010/main" val="159844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C20284B-EC54-468C-BD9F-ACE8F8B4274C}"/>
              </a:ext>
            </a:extLst>
          </p:cNvPr>
          <p:cNvSpPr>
            <a:spLocks noGrp="1"/>
          </p:cNvSpPr>
          <p:nvPr>
            <p:ph type="title"/>
          </p:nvPr>
        </p:nvSpPr>
        <p:spPr>
          <a:xfrm>
            <a:off x="630000" y="622800"/>
            <a:ext cx="10933200" cy="941796"/>
          </a:xfrm>
        </p:spPr>
        <p:txBody>
          <a:bodyPr vert="horz"/>
          <a:lstStyle/>
          <a:p>
            <a:r>
              <a:rPr lang="en-US" dirty="0">
                <a:solidFill>
                  <a:srgbClr val="575757"/>
                </a:solidFill>
              </a:rPr>
              <a:t>However, w</a:t>
            </a:r>
            <a:r>
              <a:rPr lang="cs-CZ" dirty="0">
                <a:solidFill>
                  <a:srgbClr val="575757"/>
                </a:solidFill>
              </a:rPr>
              <a:t>eb </a:t>
            </a:r>
            <a:r>
              <a:rPr lang="en-US" dirty="0">
                <a:solidFill>
                  <a:srgbClr val="575757"/>
                </a:solidFill>
              </a:rPr>
              <a:t>3.0/</a:t>
            </a:r>
            <a:r>
              <a:rPr lang="cs-CZ" dirty="0">
                <a:solidFill>
                  <a:srgbClr val="575757"/>
                </a:solidFill>
              </a:rPr>
              <a:t>DeFi</a:t>
            </a:r>
            <a:r>
              <a:rPr lang="en-US" dirty="0">
                <a:solidFill>
                  <a:srgbClr val="575757"/>
                </a:solidFill>
              </a:rPr>
              <a:t> needs tokenized money – and perhaps it can even innovate better money</a:t>
            </a:r>
          </a:p>
        </p:txBody>
      </p:sp>
      <p:sp>
        <p:nvSpPr>
          <p:cNvPr id="22" name="Rectangle 21">
            <a:extLst>
              <a:ext uri="{FF2B5EF4-FFF2-40B4-BE49-F238E27FC236}">
                <a16:creationId xmlns:a16="http://schemas.microsoft.com/office/drawing/2014/main" id="{B3C47B97-268F-47C0-902B-2660C45BE77C}"/>
              </a:ext>
            </a:extLst>
          </p:cNvPr>
          <p:cNvSpPr/>
          <p:nvPr/>
        </p:nvSpPr>
        <p:spPr>
          <a:xfrm>
            <a:off x="633984" y="1271016"/>
            <a:ext cx="10929216" cy="5705856"/>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rgbClr val="575757"/>
                </a:solidFill>
              </a:rPr>
              <a:t>Money is better medium of exchange than collectible coins like </a:t>
            </a:r>
            <a:r>
              <a:rPr lang="en-US" sz="2000" dirty="0" err="1">
                <a:solidFill>
                  <a:srgbClr val="575757"/>
                </a:solidFill>
              </a:rPr>
              <a:t>BTC</a:t>
            </a:r>
            <a:r>
              <a:rPr lang="en-US" sz="2000" dirty="0">
                <a:solidFill>
                  <a:srgbClr val="575757"/>
                </a:solidFill>
              </a:rPr>
              <a:t> or "stocks" like ETH even in the digital world – we need money that works directly on blockchain</a:t>
            </a:r>
            <a:endParaRPr lang="cs-CZ" sz="2000" dirty="0">
              <a:solidFill>
                <a:srgbClr val="575757"/>
              </a:solidFill>
            </a:endParaRPr>
          </a:p>
          <a:p>
            <a:endParaRPr lang="cs-CZ" sz="2000" dirty="0">
              <a:solidFill>
                <a:srgbClr val="575757"/>
              </a:solidFill>
            </a:endParaRPr>
          </a:p>
          <a:p>
            <a:r>
              <a:rPr lang="en-US" sz="2000" dirty="0">
                <a:solidFill>
                  <a:srgbClr val="575757"/>
                </a:solidFill>
              </a:rPr>
              <a:t>On to of that, not all countries have well-functioning central banks that protect stable money – and a non-state "unstoppable" alternative can be better than "dollarization" </a:t>
            </a:r>
            <a:endParaRPr lang="cs-CZ" sz="2000" dirty="0">
              <a:solidFill>
                <a:srgbClr val="575757"/>
              </a:solidFill>
            </a:endParaRPr>
          </a:p>
          <a:p>
            <a:endParaRPr lang="cs-CZ" sz="2000" dirty="0">
              <a:solidFill>
                <a:srgbClr val="575757"/>
              </a:solidFill>
            </a:endParaRPr>
          </a:p>
          <a:p>
            <a:r>
              <a:rPr lang="en-US" sz="2000" dirty="0">
                <a:solidFill>
                  <a:srgbClr val="575757"/>
                </a:solidFill>
              </a:rPr>
              <a:t>Even quality central banks pose a risk – we need to trust their leadership that the arbitrary "money printing" decision will continue to be good long-term and forever</a:t>
            </a:r>
          </a:p>
          <a:p>
            <a:endParaRPr lang="cs-CZ" sz="2000" dirty="0">
              <a:solidFill>
                <a:srgbClr val="575757"/>
              </a:solidFill>
            </a:endParaRPr>
          </a:p>
          <a:p>
            <a:r>
              <a:rPr lang="en-US" sz="2000" dirty="0">
                <a:solidFill>
                  <a:srgbClr val="575757"/>
                </a:solidFill>
              </a:rPr>
              <a:t>Competition of state and non-state money can open the doors to experimentation and innovations; in principle, should be as beneficial as in other industries</a:t>
            </a:r>
          </a:p>
          <a:p>
            <a:endParaRPr lang="cs-CZ" sz="2000" dirty="0">
              <a:solidFill>
                <a:srgbClr val="575757"/>
              </a:solidFill>
            </a:endParaRPr>
          </a:p>
          <a:p>
            <a:r>
              <a:rPr lang="en-US" sz="2000" dirty="0">
                <a:solidFill>
                  <a:srgbClr val="575757"/>
                </a:solidFill>
              </a:rPr>
              <a:t>At the same time, the world is not an Optimal Monetary Zone – even the digital world we probably need multiple "local" currencies</a:t>
            </a:r>
            <a:r>
              <a:rPr lang="cs-CZ" sz="2000" dirty="0">
                <a:solidFill>
                  <a:srgbClr val="575757"/>
                </a:solidFill>
              </a:rPr>
              <a:t> – </a:t>
            </a:r>
            <a:r>
              <a:rPr lang="en-US" sz="2000" dirty="0">
                <a:solidFill>
                  <a:srgbClr val="575757"/>
                </a:solidFill>
              </a:rPr>
              <a:t>digital euro? digital crown?</a:t>
            </a:r>
            <a:endParaRPr lang="cs-CZ" sz="2000" i="1" dirty="0">
              <a:solidFill>
                <a:srgbClr val="575757"/>
              </a:solidFill>
            </a:endParaRPr>
          </a:p>
        </p:txBody>
      </p:sp>
    </p:spTree>
    <p:extLst>
      <p:ext uri="{BB962C8B-B14F-4D97-AF65-F5344CB8AC3E}">
        <p14:creationId xmlns:p14="http://schemas.microsoft.com/office/powerpoint/2010/main" val="496695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A58ABC-7001-47E0-A457-2392C2461880}"/>
              </a:ext>
            </a:extLst>
          </p:cNvPr>
          <p:cNvGraphicFramePr>
            <a:graphicFrameLocks noChangeAspect="1"/>
          </p:cNvGraphicFramePr>
          <p:nvPr>
            <p:custDataLst>
              <p:tags r:id="rId2"/>
            </p:custDataLst>
            <p:extLst>
              <p:ext uri="{D42A27DB-BD31-4B8C-83A1-F6EECF244321}">
                <p14:modId xmlns:p14="http://schemas.microsoft.com/office/powerpoint/2010/main" val="150101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5" name="ee4pContent1"/>
          <p:cNvSpPr txBox="1"/>
          <p:nvPr/>
        </p:nvSpPr>
        <p:spPr>
          <a:xfrm>
            <a:off x="484614" y="3355848"/>
            <a:ext cx="2092458" cy="322783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400" dirty="0">
                <a:latin typeface="+mn-lt"/>
              </a:rPr>
              <a:t>From the central bank directly without intermediaries</a:t>
            </a:r>
            <a:endParaRPr lang="cs-CZ" sz="1400" dirty="0">
              <a:latin typeface="+mn-lt"/>
            </a:endParaRPr>
          </a:p>
          <a:p>
            <a:pPr marL="108000" lvl="1" indent="0">
              <a:buNone/>
            </a:pPr>
            <a:endParaRPr lang="cs-CZ" sz="1400" dirty="0">
              <a:latin typeface="+mn-lt"/>
            </a:endParaRPr>
          </a:p>
          <a:p>
            <a:pPr lvl="1"/>
            <a:r>
              <a:rPr lang="en-US" sz="1400" dirty="0">
                <a:latin typeface="+mn-lt"/>
              </a:rPr>
              <a:t>BUT: Central banks hesitate so far; they do not want to launch on open blockchains. </a:t>
            </a:r>
            <a:r>
              <a:rPr lang="en-US" sz="1400" dirty="0" err="1">
                <a:latin typeface="+mn-lt"/>
              </a:rPr>
              <a:t>CBDC</a:t>
            </a:r>
            <a:r>
              <a:rPr lang="en-US" sz="1400" dirty="0">
                <a:latin typeface="+mn-lt"/>
              </a:rPr>
              <a:t> will likely be more controlled than paper money (for quite good reasons)</a:t>
            </a:r>
          </a:p>
        </p:txBody>
      </p:sp>
      <p:sp>
        <p:nvSpPr>
          <p:cNvPr id="20" name="ee4pContent2"/>
          <p:cNvSpPr txBox="1"/>
          <p:nvPr/>
        </p:nvSpPr>
        <p:spPr>
          <a:xfrm>
            <a:off x="2730996" y="3355848"/>
            <a:ext cx="2092458" cy="322783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400" dirty="0">
                <a:latin typeface="+mn-lt"/>
              </a:rPr>
              <a:t>Synthetic </a:t>
            </a:r>
            <a:r>
              <a:rPr lang="en-US" sz="1400" dirty="0" err="1">
                <a:latin typeface="+mn-lt"/>
              </a:rPr>
              <a:t>stablecoins</a:t>
            </a:r>
            <a:r>
              <a:rPr lang="en-US" sz="1400" dirty="0">
                <a:latin typeface="+mn-lt"/>
              </a:rPr>
              <a:t> printed by a private entity</a:t>
            </a:r>
          </a:p>
          <a:p>
            <a:pPr lvl="1"/>
            <a:r>
              <a:rPr lang="en-US" sz="1400" dirty="0">
                <a:latin typeface="+mn-lt"/>
              </a:rPr>
              <a:t>The dominant for of crypto money today,</a:t>
            </a:r>
            <a:r>
              <a:rPr lang="cs-CZ" sz="1400" dirty="0">
                <a:latin typeface="+mn-lt"/>
              </a:rPr>
              <a:t> "second best"</a:t>
            </a:r>
            <a:r>
              <a:rPr lang="en-US" sz="1400" dirty="0">
                <a:latin typeface="+mn-lt"/>
              </a:rPr>
              <a:t> approach</a:t>
            </a:r>
            <a:endParaRPr lang="cs-CZ" sz="1400" dirty="0">
              <a:latin typeface="+mn-lt"/>
            </a:endParaRPr>
          </a:p>
          <a:p>
            <a:pPr lvl="1"/>
            <a:endParaRPr lang="cs-CZ" sz="1400" dirty="0">
              <a:latin typeface="+mn-lt"/>
            </a:endParaRPr>
          </a:p>
          <a:p>
            <a:pPr lvl="1"/>
            <a:r>
              <a:rPr lang="en-US" sz="1400" dirty="0">
                <a:latin typeface="+mn-lt"/>
              </a:rPr>
              <a:t>BUT</a:t>
            </a:r>
            <a:r>
              <a:rPr lang="cs-CZ" sz="1400" dirty="0">
                <a:latin typeface="+mn-lt"/>
              </a:rPr>
              <a:t>: </a:t>
            </a:r>
            <a:r>
              <a:rPr lang="en-US" sz="1400" dirty="0" err="1">
                <a:latin typeface="+mn-lt"/>
              </a:rPr>
              <a:t>Uncleat</a:t>
            </a:r>
            <a:r>
              <a:rPr lang="en-US" sz="1400" dirty="0">
                <a:latin typeface="+mn-lt"/>
              </a:rPr>
              <a:t> backing  of tokens with assets, ultimately controllable by officials, not independent from fiat money</a:t>
            </a:r>
            <a:endParaRPr lang="cs-CZ" sz="1400" dirty="0">
              <a:latin typeface="+mn-lt"/>
            </a:endParaRPr>
          </a:p>
        </p:txBody>
      </p:sp>
      <p:sp>
        <p:nvSpPr>
          <p:cNvPr id="22" name="ee4pContent3"/>
          <p:cNvSpPr txBox="1"/>
          <p:nvPr/>
        </p:nvSpPr>
        <p:spPr>
          <a:xfrm>
            <a:off x="4977378" y="3355848"/>
            <a:ext cx="2182374" cy="322783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400" dirty="0">
                <a:latin typeface="+mn-lt"/>
              </a:rPr>
              <a:t>Synthetic </a:t>
            </a:r>
            <a:r>
              <a:rPr lang="en-US" sz="1400" dirty="0" err="1">
                <a:latin typeface="+mn-lt"/>
              </a:rPr>
              <a:t>stablecoins</a:t>
            </a:r>
            <a:r>
              <a:rPr lang="en-US" sz="1400" dirty="0">
                <a:latin typeface="+mn-lt"/>
              </a:rPr>
              <a:t> printed against a collateral locked in smart contracts</a:t>
            </a:r>
            <a:endParaRPr lang="cs-CZ" sz="1400" dirty="0">
              <a:latin typeface="+mn-lt"/>
            </a:endParaRPr>
          </a:p>
          <a:p>
            <a:pPr lvl="1"/>
            <a:endParaRPr lang="cs-CZ" sz="1400" dirty="0">
              <a:latin typeface="+mn-lt"/>
            </a:endParaRPr>
          </a:p>
          <a:p>
            <a:pPr lvl="1"/>
            <a:r>
              <a:rPr lang="en-US" sz="1400" dirty="0">
                <a:latin typeface="+mn-lt"/>
              </a:rPr>
              <a:t>BUT</a:t>
            </a:r>
            <a:r>
              <a:rPr lang="cs-CZ" sz="1400" dirty="0">
                <a:latin typeface="+mn-lt"/>
              </a:rPr>
              <a:t>: </a:t>
            </a:r>
            <a:r>
              <a:rPr lang="en-US" sz="1400" dirty="0">
                <a:latin typeface="+mn-lt"/>
              </a:rPr>
              <a:t>Over 50 % of DAI collateral is </a:t>
            </a:r>
            <a:r>
              <a:rPr lang="en-US" sz="1400" dirty="0" err="1">
                <a:latin typeface="+mn-lt"/>
              </a:rPr>
              <a:t>USDC</a:t>
            </a:r>
            <a:r>
              <a:rPr lang="en-US" sz="1400" dirty="0">
                <a:latin typeface="+mn-lt"/>
              </a:rPr>
              <a:t> (with all the risks), </a:t>
            </a:r>
            <a:r>
              <a:rPr lang="cs-CZ" sz="1400" dirty="0">
                <a:latin typeface="+mn-lt"/>
              </a:rPr>
              <a:t>overcollateralization </a:t>
            </a:r>
            <a:r>
              <a:rPr lang="en-US" sz="1400" dirty="0">
                <a:latin typeface="+mn-lt"/>
              </a:rPr>
              <a:t>is wasteful, peg is enforced through governance voting, extra smart contract risks, not independent from fiat money</a:t>
            </a:r>
          </a:p>
        </p:txBody>
      </p:sp>
      <p:sp>
        <p:nvSpPr>
          <p:cNvPr id="24" name="ee4pContent4"/>
          <p:cNvSpPr txBox="1"/>
          <p:nvPr/>
        </p:nvSpPr>
        <p:spPr>
          <a:xfrm>
            <a:off x="7223760" y="3355848"/>
            <a:ext cx="2092458" cy="322783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400" dirty="0">
                <a:latin typeface="+mn-lt"/>
              </a:rPr>
              <a:t>Synthetic </a:t>
            </a:r>
            <a:r>
              <a:rPr lang="en-US" sz="1400" dirty="0" err="1">
                <a:latin typeface="+mn-lt"/>
              </a:rPr>
              <a:t>stablecoins</a:t>
            </a:r>
            <a:r>
              <a:rPr lang="en-US" sz="1400" dirty="0">
                <a:latin typeface="+mn-lt"/>
              </a:rPr>
              <a:t> printed against </a:t>
            </a:r>
            <a:r>
              <a:rPr lang="en-US" sz="1400" dirty="0" err="1">
                <a:latin typeface="+mn-lt"/>
              </a:rPr>
              <a:t>undercollateralization</a:t>
            </a:r>
            <a:endParaRPr lang="en-US" sz="1400" dirty="0">
              <a:latin typeface="+mn-lt"/>
            </a:endParaRPr>
          </a:p>
          <a:p>
            <a:pPr lvl="1"/>
            <a:endParaRPr lang="cs-CZ" sz="1400" dirty="0">
              <a:latin typeface="+mn-lt"/>
            </a:endParaRPr>
          </a:p>
          <a:p>
            <a:pPr lvl="1"/>
            <a:r>
              <a:rPr lang="en-US" sz="1400" dirty="0">
                <a:latin typeface="+mn-lt"/>
              </a:rPr>
              <a:t>BUT</a:t>
            </a:r>
            <a:r>
              <a:rPr lang="cs-CZ" sz="1400" dirty="0">
                <a:latin typeface="+mn-lt"/>
              </a:rPr>
              <a:t>: </a:t>
            </a:r>
            <a:r>
              <a:rPr lang="en-US" sz="1400" dirty="0">
                <a:latin typeface="+mn-lt"/>
              </a:rPr>
              <a:t>Much higher risks, possibility of a "bank run" and value collapse</a:t>
            </a:r>
          </a:p>
        </p:txBody>
      </p:sp>
      <p:sp>
        <p:nvSpPr>
          <p:cNvPr id="26" name="ee4pContent5"/>
          <p:cNvSpPr txBox="1"/>
          <p:nvPr/>
        </p:nvSpPr>
        <p:spPr>
          <a:xfrm>
            <a:off x="9470140" y="3355848"/>
            <a:ext cx="2237245" cy="3227832"/>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r>
              <a:rPr lang="en-US" sz="1400" dirty="0">
                <a:latin typeface="+mn-lt"/>
              </a:rPr>
              <a:t>Simulate how central banks operate through (algorithmic) monetary policy to preserve stable (but moving) value</a:t>
            </a:r>
          </a:p>
          <a:p>
            <a:pPr lvl="1"/>
            <a:endParaRPr lang="cs-CZ" sz="1400" dirty="0">
              <a:latin typeface="+mn-lt"/>
            </a:endParaRPr>
          </a:p>
          <a:p>
            <a:pPr lvl="1"/>
            <a:r>
              <a:rPr lang="en-US" sz="1400" dirty="0">
                <a:latin typeface="+mn-lt"/>
              </a:rPr>
              <a:t>BUT</a:t>
            </a:r>
            <a:r>
              <a:rPr lang="cs-CZ" sz="1400" dirty="0">
                <a:latin typeface="+mn-lt"/>
              </a:rPr>
              <a:t>: </a:t>
            </a:r>
            <a:r>
              <a:rPr lang="en-US" sz="1400" dirty="0">
                <a:latin typeface="+mn-lt"/>
              </a:rPr>
              <a:t>Can be only reactive (CBs predict and act proactively through sophisticated modelling); not validated that RAI wouldn't just follow dollar inflation</a:t>
            </a:r>
          </a:p>
        </p:txBody>
      </p:sp>
      <p:sp>
        <p:nvSpPr>
          <p:cNvPr id="2" name="Title 1"/>
          <p:cNvSpPr>
            <a:spLocks noGrp="1"/>
          </p:cNvSpPr>
          <p:nvPr>
            <p:ph type="title"/>
          </p:nvPr>
        </p:nvSpPr>
        <p:spPr>
          <a:xfrm>
            <a:off x="630000" y="622800"/>
            <a:ext cx="10933200" cy="470898"/>
          </a:xfrm>
        </p:spPr>
        <p:txBody>
          <a:bodyPr vert="horz"/>
          <a:lstStyle/>
          <a:p>
            <a:r>
              <a:rPr lang="en-US" dirty="0">
                <a:solidFill>
                  <a:srgbClr val="575757"/>
                </a:solidFill>
              </a:rPr>
              <a:t>There are five types of candidates for digital money</a:t>
            </a:r>
          </a:p>
        </p:txBody>
      </p:sp>
      <p:sp>
        <p:nvSpPr>
          <p:cNvPr id="14" name="ee4pHeader1"/>
          <p:cNvSpPr txBox="1"/>
          <p:nvPr/>
        </p:nvSpPr>
        <p:spPr>
          <a:xfrm>
            <a:off x="629400" y="1427976"/>
            <a:ext cx="1947672" cy="759600"/>
          </a:xfrm>
          <a:prstGeom prst="rect">
            <a:avLst/>
          </a:prstGeom>
          <a:noFill/>
          <a:ln cap="rnd">
            <a:noFill/>
          </a:ln>
        </p:spPr>
        <p:txBody>
          <a:bodyPr wrap="square" lIns="0" tIns="0" rIns="0" bIns="0" rtlCol="0" anchor="b" anchorCtr="0">
            <a:noAutofit/>
          </a:bodyPr>
          <a:lstStyle/>
          <a:p>
            <a:pPr marL="0" lvl="3"/>
            <a:r>
              <a:rPr lang="cs-CZ" sz="1600" dirty="0">
                <a:solidFill>
                  <a:srgbClr val="575757"/>
                </a:solidFill>
              </a:rPr>
              <a:t>CBDC</a:t>
            </a:r>
            <a:endParaRPr lang="en-US" sz="1600" dirty="0">
              <a:solidFill>
                <a:srgbClr val="575757"/>
              </a:solidFill>
            </a:endParaRPr>
          </a:p>
        </p:txBody>
      </p:sp>
      <p:sp>
        <p:nvSpPr>
          <p:cNvPr id="19" name="ee4pHeader2"/>
          <p:cNvSpPr txBox="1"/>
          <p:nvPr/>
        </p:nvSpPr>
        <p:spPr>
          <a:xfrm>
            <a:off x="2875782" y="1427976"/>
            <a:ext cx="1947672" cy="759600"/>
          </a:xfrm>
          <a:prstGeom prst="rect">
            <a:avLst/>
          </a:prstGeom>
          <a:noFill/>
          <a:ln cap="rnd">
            <a:noFill/>
          </a:ln>
        </p:spPr>
        <p:txBody>
          <a:bodyPr wrap="square" lIns="0" tIns="0" rIns="0" bIns="0" rtlCol="0" anchor="b" anchorCtr="0">
            <a:noAutofit/>
          </a:bodyPr>
          <a:lstStyle/>
          <a:p>
            <a:pPr marL="0" lvl="3"/>
            <a:r>
              <a:rPr lang="cs-CZ" sz="1600" dirty="0">
                <a:solidFill>
                  <a:srgbClr val="575757"/>
                </a:solidFill>
              </a:rPr>
              <a:t>Centralized</a:t>
            </a:r>
            <a:endParaRPr lang="en-US" sz="1600" dirty="0">
              <a:solidFill>
                <a:srgbClr val="575757"/>
              </a:solidFill>
            </a:endParaRPr>
          </a:p>
        </p:txBody>
      </p:sp>
      <p:sp>
        <p:nvSpPr>
          <p:cNvPr id="21" name="ee4pHeader3"/>
          <p:cNvSpPr txBox="1"/>
          <p:nvPr/>
        </p:nvSpPr>
        <p:spPr>
          <a:xfrm>
            <a:off x="5122164" y="1427976"/>
            <a:ext cx="1947672" cy="759600"/>
          </a:xfrm>
          <a:prstGeom prst="rect">
            <a:avLst/>
          </a:prstGeom>
          <a:noFill/>
          <a:ln cap="rnd">
            <a:noFill/>
          </a:ln>
        </p:spPr>
        <p:txBody>
          <a:bodyPr wrap="square" lIns="0" tIns="0" rIns="0" bIns="0" rtlCol="0" anchor="b" anchorCtr="0">
            <a:noAutofit/>
          </a:bodyPr>
          <a:lstStyle/>
          <a:p>
            <a:pPr marL="0" lvl="3"/>
            <a:r>
              <a:rPr lang="cs-CZ" sz="1600" dirty="0">
                <a:solidFill>
                  <a:srgbClr val="575757"/>
                </a:solidFill>
              </a:rPr>
              <a:t>Pegged to fiat &amp; (over)collateralized</a:t>
            </a:r>
            <a:endParaRPr lang="en-US" sz="1600" dirty="0">
              <a:solidFill>
                <a:srgbClr val="575757"/>
              </a:solidFill>
            </a:endParaRPr>
          </a:p>
        </p:txBody>
      </p:sp>
      <p:sp>
        <p:nvSpPr>
          <p:cNvPr id="23" name="ee4pHeader4"/>
          <p:cNvSpPr txBox="1"/>
          <p:nvPr/>
        </p:nvSpPr>
        <p:spPr>
          <a:xfrm>
            <a:off x="7368546" y="1427976"/>
            <a:ext cx="1947672" cy="759600"/>
          </a:xfrm>
          <a:prstGeom prst="rect">
            <a:avLst/>
          </a:prstGeom>
          <a:noFill/>
          <a:ln cap="rnd">
            <a:noFill/>
          </a:ln>
        </p:spPr>
        <p:txBody>
          <a:bodyPr wrap="square" lIns="0" tIns="0" rIns="0" bIns="0" rtlCol="0" anchor="b" anchorCtr="0">
            <a:noAutofit/>
          </a:bodyPr>
          <a:lstStyle/>
          <a:p>
            <a:pPr marL="0" lvl="3"/>
            <a:r>
              <a:rPr lang="cs-CZ" sz="1600" dirty="0">
                <a:solidFill>
                  <a:srgbClr val="575757"/>
                </a:solidFill>
              </a:rPr>
              <a:t>Pegged to fiat &amp; un(der)collateralized</a:t>
            </a:r>
            <a:endParaRPr lang="en-US" sz="1600" dirty="0">
              <a:solidFill>
                <a:srgbClr val="575757"/>
              </a:solidFill>
            </a:endParaRPr>
          </a:p>
        </p:txBody>
      </p:sp>
      <p:sp>
        <p:nvSpPr>
          <p:cNvPr id="25" name="ee4pHeader5"/>
          <p:cNvSpPr txBox="1"/>
          <p:nvPr/>
        </p:nvSpPr>
        <p:spPr>
          <a:xfrm>
            <a:off x="9614927" y="1427976"/>
            <a:ext cx="1947672" cy="759600"/>
          </a:xfrm>
          <a:prstGeom prst="rect">
            <a:avLst/>
          </a:prstGeom>
          <a:noFill/>
          <a:ln cap="rnd">
            <a:noFill/>
          </a:ln>
        </p:spPr>
        <p:txBody>
          <a:bodyPr wrap="square" lIns="0" tIns="0" rIns="0" bIns="0" rtlCol="0" anchor="b" anchorCtr="0">
            <a:noAutofit/>
          </a:bodyPr>
          <a:lstStyle/>
          <a:p>
            <a:pPr marL="0" lvl="3"/>
            <a:r>
              <a:rPr lang="cs-CZ" sz="1600" dirty="0">
                <a:solidFill>
                  <a:srgbClr val="575757"/>
                </a:solidFill>
              </a:rPr>
              <a:t>Unpegged to fiat</a:t>
            </a:r>
            <a:endParaRPr lang="en-US" sz="1600" dirty="0">
              <a:solidFill>
                <a:srgbClr val="575757"/>
              </a:solidFill>
            </a:endParaRPr>
          </a:p>
        </p:txBody>
      </p:sp>
      <p:pic>
        <p:nvPicPr>
          <p:cNvPr id="1026" name="Picture 2" descr="数字人民币logo矢量图- 设计之家">
            <a:extLst>
              <a:ext uri="{FF2B5EF4-FFF2-40B4-BE49-F238E27FC236}">
                <a16:creationId xmlns:a16="http://schemas.microsoft.com/office/drawing/2014/main" id="{E5A580BC-20F8-4565-B4EA-9B4DBC3C413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490" t="8692" r="18401" b="9341"/>
          <a:stretch/>
        </p:blipFill>
        <p:spPr bwMode="auto">
          <a:xfrm>
            <a:off x="629400" y="2361515"/>
            <a:ext cx="618302"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13EC2A-0ED5-44D5-8C99-23E7CB9962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782"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2499902-EFB4-4333-BA85-324EFDAAF4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2911"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476BD23-1E41-444D-A467-A86656102D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2164"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flexer Labs">
            <a:extLst>
              <a:ext uri="{FF2B5EF4-FFF2-40B4-BE49-F238E27FC236}">
                <a16:creationId xmlns:a16="http://schemas.microsoft.com/office/drawing/2014/main" id="{2A751FC3-A1BA-419D-81F9-D4EAFC4C57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4927" y="2361515"/>
            <a:ext cx="574925"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C02119E-CB83-438D-817C-33BECC510B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68545"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C0645935-E903-42C5-9A83-E773077498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9243"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ecurity Engineer at Diem Association - Cryptocurrency Jobs">
            <a:extLst>
              <a:ext uri="{FF2B5EF4-FFF2-40B4-BE49-F238E27FC236}">
                <a16:creationId xmlns:a16="http://schemas.microsoft.com/office/drawing/2014/main" id="{083037A0-2B96-4622-889B-13F4295E909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0040" y="2361515"/>
            <a:ext cx="570698" cy="57069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elo Dollar price today, CUSD to USD live, marketcap and chart |  CoinMarketCap">
            <a:extLst>
              <a:ext uri="{FF2B5EF4-FFF2-40B4-BE49-F238E27FC236}">
                <a16:creationId xmlns:a16="http://schemas.microsoft.com/office/drawing/2014/main" id="{C6F794F8-9511-469E-947C-EC1243E112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92313" y="2361515"/>
            <a:ext cx="570698" cy="570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7A79D94-6B02-4BEB-A5D8-95C6D472D57E}"/>
              </a:ext>
            </a:extLst>
          </p:cNvPr>
          <p:cNvSpPr/>
          <p:nvPr/>
        </p:nvSpPr>
        <p:spPr>
          <a:xfrm>
            <a:off x="10632071" y="2361515"/>
            <a:ext cx="775962" cy="5706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9A9A9A"/>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cs-CZ" sz="1400" i="1" dirty="0">
                <a:solidFill>
                  <a:srgbClr val="7F7F7F"/>
                </a:solidFill>
              </a:rPr>
              <a:t>Pegged to CPI?</a:t>
            </a:r>
            <a:endParaRPr lang="en-US" sz="1400" i="1" dirty="0">
              <a:solidFill>
                <a:srgbClr val="7F7F7F"/>
              </a:solidFill>
            </a:endParaRPr>
          </a:p>
        </p:txBody>
      </p:sp>
    </p:spTree>
    <p:custDataLst>
      <p:tags r:id="rId1"/>
    </p:custDataLst>
    <p:extLst>
      <p:ext uri="{BB962C8B-B14F-4D97-AF65-F5344CB8AC3E}">
        <p14:creationId xmlns:p14="http://schemas.microsoft.com/office/powerpoint/2010/main" val="38505828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sso6ekzh6BkW1xxSA_mT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z1ewi4Rkm5JtyQtjsCYm2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NAcrkYVPo01MvbJekcBRg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bAb9j.PxBOrhsN_pE8INU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ORKPpA0IBBSGFi089Fn_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6.Ve.xrLLqGqh9htJM5yl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CtY.MA6UAssZi6O8c43Q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WO6RevQn8CEgGzoFI61.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_J_MTdYIOvDCipLIDRC5I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JVdIc2x2JoXt875pK3P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iL8AsFWkYu8wBglI8Za.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FMDy9o1WTYJdOsKL0JYR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RvQARXkC8tsewnVhyTUlx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ND4Kh1iCuUa0UA7J3_HZ0A"/>
</p:tagLst>
</file>

<file path=ppt/tags/tag46.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box"/>
  <p:tag name="EE4P_LAYOUT_ID" val="K"/>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STRETCH" val="1"/>
  <p:tag name="EE4P_LAYOUT_ID" val="K"/>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box"/>
  <p:tag name="EE4P_LAYOUT_ID" val="K"/>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FU1sDJt0zhn9iW07_QqAV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L1TSK3vcQgAwVKQ5.lcPi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ytIMuiIex.kw1ObIXOzt8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QfKowltZncWOSLhm3Hq0C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2q3JEAdxglaWKoRnwPV.t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ZRedw1Oka4WEvcvKZRb_L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Gdxs4BEQeeiq4bfMx8f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kniDnDxwlivnLgRczkua_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Rl5ByidBtOWb._yhetK17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BUHXxW2aO9siDZgsQNgz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56zRkLzqBq8J5_SM_c9H2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dIIG2B4se05fIh8bsfjL3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uaJYyvP1bSEjr3Fw3g_B6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nIACM88onq0CABnBBTNSo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jPISSXbegu1gArVA73hIP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Ib7kC.GQoTc1zA1RcSHe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AKeSW73HHnZy6GhA68Jig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Pxfwf_Z49EcmAaZxCFTe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y0SAu8WLOjZQreBlGyqFV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8PTF6UifjR36YgyC.dmno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_s.SNA5o.IuE1LvSP7_eI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dMucqoFe.9gPOrXw9ZjRh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1371</Words>
  <Application>Microsoft Office PowerPoint</Application>
  <PresentationFormat>Widescreen</PresentationFormat>
  <Paragraphs>190</Paragraphs>
  <Slides>12</Slides>
  <Notes>6</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ariant>
        <vt:lpstr>Custom Shows</vt:lpstr>
      </vt:variant>
      <vt:variant>
        <vt:i4>1</vt:i4>
      </vt:variant>
    </vt:vector>
  </HeadingPairs>
  <TitlesOfParts>
    <vt:vector size="18" baseType="lpstr">
      <vt:lpstr>Arial</vt:lpstr>
      <vt:lpstr>Trebuchet MS</vt:lpstr>
      <vt:lpstr>TwitterChirp</vt:lpstr>
      <vt:lpstr>BCG Grid 16:9</vt:lpstr>
      <vt:lpstr>think-cell Slide</vt:lpstr>
      <vt:lpstr>How can real digital money look like?</vt:lpstr>
      <vt:lpstr>Crypto &amp; I: A skeptical Ethereum maximalist</vt:lpstr>
      <vt:lpstr>Nevertheless, bitcoin &amp; ether are still not money. And definitely not sound or ultrasound.</vt:lpstr>
      <vt:lpstr>By definition, money serve three purposes</vt:lpstr>
      <vt:lpstr>Neither bitcoin nor ether are money because they cannot be accounting units</vt:lpstr>
      <vt:lpstr>Money cannot be a store of long-term value. Money needs a controlled expansion &amp; contraction for stable price levels.</vt:lpstr>
      <vt:lpstr>BTC (just as ETH) is not good for setting prices due to extreme instability – even gold was bad money</vt:lpstr>
      <vt:lpstr>However, web 3.0/DeFi needs tokenized money – and perhaps it can even innovate better money</vt:lpstr>
      <vt:lpstr>There are five types of candidates for digital money</vt:lpstr>
      <vt:lpstr>AMPL: Stable price but not value</vt:lpstr>
      <vt:lpstr>FRAX: Undercollateralized money</vt:lpstr>
      <vt:lpstr>RAI: Unpegged money – yet stable</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David Antoš</cp:lastModifiedBy>
  <cp:revision>484</cp:revision>
  <cp:lastPrinted>1999-12-31T22:00:00Z</cp:lastPrinted>
  <dcterms:created xsi:type="dcterms:W3CDTF">2021-10-03T12:23:58Z</dcterms:created>
  <dcterms:modified xsi:type="dcterms:W3CDTF">2021-10-11T22:58:52Z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2021-10-11T22:58:52Z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88e36a66-7429-45db-ba9b-6c8d830deea9</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