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b4128418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b4128418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b4128418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b4128418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b4128418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b4128418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b4128418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b4128418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b4128418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b4128418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b41284185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b41284185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b41284185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b4128418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b41284185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b41284185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b41284185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b4128418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b4128418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b4128418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4128418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4128418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b41284185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b41284185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b41284185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b41284185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b41284185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cb41284185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b41284185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b41284185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b41284185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cb41284185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b41284185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cb41284185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b41284185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b41284185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cb41284185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cb41284185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b41284185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b41284185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cb41284185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cb41284185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b4128418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b4128418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b4128418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b4128418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b4128418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b4128418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b4128418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b4128418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4128418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4128418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4128418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4128418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b4128418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b4128418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14283" y="1997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DAOs: Teorie a praxe v BanklessDAO</a:t>
            </a:r>
            <a:endParaRPr b="1"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613" y="1048050"/>
            <a:ext cx="1920775" cy="9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DAO Nástroje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2483850" y="1214288"/>
            <a:ext cx="15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</a:rPr>
              <a:t>GOVERNANCE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4099950" y="1068363"/>
            <a:ext cx="94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🧰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5143950" y="1176075"/>
            <a:ext cx="15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</a:rPr>
              <a:t>BOARDROOM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50" y="1777925"/>
            <a:ext cx="8457502" cy="389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DAO Nástroje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2483850" y="1214288"/>
            <a:ext cx="15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</a:rPr>
              <a:t>GOVERNANCE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4099950" y="1068363"/>
            <a:ext cx="94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🧰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5044050" y="1176075"/>
            <a:ext cx="15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</a:rPr>
              <a:t>ARAGON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25" y="1811075"/>
            <a:ext cx="8452340" cy="40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DAO Nástroje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2483850" y="1214288"/>
            <a:ext cx="15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</a:rPr>
              <a:t>GOVERNANCE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4099950" y="1068363"/>
            <a:ext cx="94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🧰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5044050" y="1176075"/>
            <a:ext cx="15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</a:rPr>
              <a:t>DAOHAUSE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25" y="1811075"/>
            <a:ext cx="8452349" cy="3557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DAO Nástroje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2483850" y="1214288"/>
            <a:ext cx="15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</a:rPr>
              <a:t>GOVERNANCE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4099950" y="1068363"/>
            <a:ext cx="94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🧰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5087375" y="1176075"/>
            <a:ext cx="15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</a:rPr>
              <a:t>GNOSIS SAFE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25" y="1811087"/>
            <a:ext cx="8452350" cy="3591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DAOs a legislativa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4099950" y="1068363"/>
            <a:ext cx="94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🏛️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3518550" y="1683975"/>
            <a:ext cx="21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</a:rPr>
              <a:t>Wyoming DAO Law</a:t>
            </a:r>
            <a:endParaRPr b="1" sz="1800">
              <a:solidFill>
                <a:schemeClr val="lt1"/>
              </a:solidFill>
            </a:endParaRPr>
          </a:p>
        </p:txBody>
      </p:sp>
      <p:grpSp>
        <p:nvGrpSpPr>
          <p:cNvPr id="200" name="Google Shape;200;p26"/>
          <p:cNvGrpSpPr/>
          <p:nvPr/>
        </p:nvGrpSpPr>
        <p:grpSpPr>
          <a:xfrm>
            <a:off x="311700" y="2229013"/>
            <a:ext cx="6270700" cy="1554562"/>
            <a:chOff x="957800" y="2407663"/>
            <a:chExt cx="6270700" cy="1554562"/>
          </a:xfrm>
        </p:grpSpPr>
        <p:sp>
          <p:nvSpPr>
            <p:cNvPr id="201" name="Google Shape;201;p26"/>
            <p:cNvSpPr txBox="1"/>
            <p:nvPr/>
          </p:nvSpPr>
          <p:spPr>
            <a:xfrm>
              <a:off x="957800" y="2407663"/>
              <a:ext cx="1600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700">
                  <a:solidFill>
                    <a:schemeClr val="lt1"/>
                  </a:solidFill>
                </a:rPr>
                <a:t>Podmínky</a:t>
              </a:r>
              <a:endParaRPr b="1" sz="2100">
                <a:solidFill>
                  <a:schemeClr val="lt1"/>
                </a:solidFill>
              </a:endParaRPr>
            </a:p>
          </p:txBody>
        </p:sp>
        <p:sp>
          <p:nvSpPr>
            <p:cNvPr id="202" name="Google Shape;202;p26"/>
            <p:cNvSpPr txBox="1"/>
            <p:nvPr/>
          </p:nvSpPr>
          <p:spPr>
            <a:xfrm>
              <a:off x="1483800" y="2874125"/>
              <a:ext cx="5744700" cy="10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3600" lIns="91425" spcFirstLastPara="1" rIns="91425" wrap="square" tIns="91425">
              <a:noAutofit/>
            </a:bodyPr>
            <a:lstStyle/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Char char="-"/>
              </a:pPr>
              <a:r>
                <a:rPr b="1" lang="cs" sz="1300">
                  <a:solidFill>
                    <a:schemeClr val="lt1"/>
                  </a:solidFill>
                </a:rPr>
                <a:t>Od 1. července, lze založit online, cena je $100</a:t>
              </a:r>
              <a:endParaRPr b="1" sz="1300">
                <a:solidFill>
                  <a:schemeClr val="lt1"/>
                </a:solidFill>
              </a:endParaRPr>
            </a:p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Char char="-"/>
              </a:pPr>
              <a:r>
                <a:rPr b="1" lang="cs" sz="1300">
                  <a:solidFill>
                    <a:schemeClr val="lt1"/>
                  </a:solidFill>
                </a:rPr>
                <a:t>Uvést adresu smart-contractu, který je updatovatelný</a:t>
              </a:r>
              <a:endParaRPr b="1" sz="1300">
                <a:solidFill>
                  <a:schemeClr val="lt1"/>
                </a:solidFill>
              </a:endParaRPr>
            </a:p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Char char="-"/>
              </a:pPr>
              <a:r>
                <a:rPr b="1" lang="cs" sz="1300">
                  <a:solidFill>
                    <a:schemeClr val="lt1"/>
                  </a:solidFill>
                </a:rPr>
                <a:t>Musí mít v názvu DAO LLC</a:t>
              </a:r>
              <a:endParaRPr b="1" sz="1300">
                <a:solidFill>
                  <a:schemeClr val="lt1"/>
                </a:solidFill>
              </a:endParaRPr>
            </a:p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Char char="-"/>
              </a:pPr>
              <a:r>
                <a:rPr b="1" lang="cs" sz="1300">
                  <a:solidFill>
                    <a:schemeClr val="lt1"/>
                  </a:solidFill>
                </a:rPr>
                <a:t>Musí mít jednatele, který má trvalý pobyt ve Wyomingu</a:t>
              </a:r>
              <a:endParaRPr b="1" sz="1300">
                <a:solidFill>
                  <a:schemeClr val="lt1"/>
                </a:solidFill>
              </a:endParaRPr>
            </a:p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Char char="-"/>
              </a:pPr>
              <a:r>
                <a:rPr b="1" lang="cs" sz="1300">
                  <a:solidFill>
                    <a:schemeClr val="lt1"/>
                  </a:solidFill>
                </a:rPr>
                <a:t>Jednatel se podle zákona musí řídit výsledky hlasováním v DAO</a:t>
              </a:r>
              <a:endParaRPr b="1" sz="13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Typy DAOs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4099950" y="1068363"/>
            <a:ext cx="94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🏢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9" name="Google Shape;209;p27"/>
          <p:cNvGrpSpPr/>
          <p:nvPr/>
        </p:nvGrpSpPr>
        <p:grpSpPr>
          <a:xfrm>
            <a:off x="1285350" y="2894988"/>
            <a:ext cx="2144100" cy="988387"/>
            <a:chOff x="686150" y="2407663"/>
            <a:chExt cx="2144100" cy="988387"/>
          </a:xfrm>
        </p:grpSpPr>
        <p:sp>
          <p:nvSpPr>
            <p:cNvPr id="210" name="Google Shape;210;p27"/>
            <p:cNvSpPr txBox="1"/>
            <p:nvPr/>
          </p:nvSpPr>
          <p:spPr>
            <a:xfrm>
              <a:off x="957800" y="2407663"/>
              <a:ext cx="1600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800">
                  <a:solidFill>
                    <a:schemeClr val="lt1"/>
                  </a:solidFill>
                </a:rPr>
                <a:t>Financial</a:t>
              </a:r>
              <a:endParaRPr b="1" sz="2200">
                <a:solidFill>
                  <a:schemeClr val="lt1"/>
                </a:solidFill>
              </a:endParaRPr>
            </a:p>
          </p:txBody>
        </p:sp>
        <p:sp>
          <p:nvSpPr>
            <p:cNvPr id="211" name="Google Shape;211;p27"/>
            <p:cNvSpPr txBox="1"/>
            <p:nvPr/>
          </p:nvSpPr>
          <p:spPr>
            <a:xfrm>
              <a:off x="686150" y="2934350"/>
              <a:ext cx="214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3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300">
                  <a:solidFill>
                    <a:schemeClr val="lt1"/>
                  </a:solidFill>
                </a:rPr>
                <a:t>Hlavním cílem je finanční zisk</a:t>
              </a:r>
              <a:endParaRPr b="1" sz="1300">
                <a:solidFill>
                  <a:schemeClr val="lt1"/>
                </a:solidFill>
              </a:endParaRPr>
            </a:p>
          </p:txBody>
        </p:sp>
      </p:grpSp>
      <p:sp>
        <p:nvSpPr>
          <p:cNvPr id="212" name="Google Shape;212;p27"/>
          <p:cNvSpPr txBox="1"/>
          <p:nvPr/>
        </p:nvSpPr>
        <p:spPr>
          <a:xfrm>
            <a:off x="1865400" y="2182100"/>
            <a:ext cx="98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💰</a:t>
            </a:r>
            <a:endParaRPr/>
          </a:p>
        </p:txBody>
      </p:sp>
      <p:grpSp>
        <p:nvGrpSpPr>
          <p:cNvPr id="213" name="Google Shape;213;p27"/>
          <p:cNvGrpSpPr/>
          <p:nvPr/>
        </p:nvGrpSpPr>
        <p:grpSpPr>
          <a:xfrm>
            <a:off x="5601275" y="2894988"/>
            <a:ext cx="2144100" cy="988387"/>
            <a:chOff x="686150" y="2407663"/>
            <a:chExt cx="2144100" cy="988387"/>
          </a:xfrm>
        </p:grpSpPr>
        <p:sp>
          <p:nvSpPr>
            <p:cNvPr id="214" name="Google Shape;214;p27"/>
            <p:cNvSpPr txBox="1"/>
            <p:nvPr/>
          </p:nvSpPr>
          <p:spPr>
            <a:xfrm>
              <a:off x="957800" y="2407663"/>
              <a:ext cx="1600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800">
                  <a:solidFill>
                    <a:schemeClr val="lt1"/>
                  </a:solidFill>
                </a:rPr>
                <a:t>Social</a:t>
              </a:r>
              <a:endParaRPr b="1" sz="2200">
                <a:solidFill>
                  <a:schemeClr val="lt1"/>
                </a:solidFill>
              </a:endParaRPr>
            </a:p>
          </p:txBody>
        </p:sp>
        <p:sp>
          <p:nvSpPr>
            <p:cNvPr id="215" name="Google Shape;215;p27"/>
            <p:cNvSpPr txBox="1"/>
            <p:nvPr/>
          </p:nvSpPr>
          <p:spPr>
            <a:xfrm>
              <a:off x="686150" y="2934350"/>
              <a:ext cx="214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3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300">
                  <a:solidFill>
                    <a:schemeClr val="lt1"/>
                  </a:solidFill>
                </a:rPr>
                <a:t>Hlavním cílem je předat hodnoty nebo znalosti</a:t>
              </a:r>
              <a:endParaRPr b="1" sz="1300">
                <a:solidFill>
                  <a:schemeClr val="lt1"/>
                </a:solidFill>
              </a:endParaRPr>
            </a:p>
          </p:txBody>
        </p:sp>
      </p:grpSp>
      <p:sp>
        <p:nvSpPr>
          <p:cNvPr id="216" name="Google Shape;216;p27"/>
          <p:cNvSpPr txBox="1"/>
          <p:nvPr/>
        </p:nvSpPr>
        <p:spPr>
          <a:xfrm>
            <a:off x="6181325" y="2182100"/>
            <a:ext cx="98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🧑‍🤝‍🧑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 je to BanklessDAO?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2" name="Google Shape;222;p28"/>
          <p:cNvGrpSpPr/>
          <p:nvPr/>
        </p:nvGrpSpPr>
        <p:grpSpPr>
          <a:xfrm>
            <a:off x="1285350" y="2894988"/>
            <a:ext cx="2144100" cy="988387"/>
            <a:chOff x="686150" y="2407663"/>
            <a:chExt cx="2144100" cy="988387"/>
          </a:xfrm>
        </p:grpSpPr>
        <p:sp>
          <p:nvSpPr>
            <p:cNvPr id="223" name="Google Shape;223;p28"/>
            <p:cNvSpPr txBox="1"/>
            <p:nvPr/>
          </p:nvSpPr>
          <p:spPr>
            <a:xfrm>
              <a:off x="957800" y="2407663"/>
              <a:ext cx="1600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800">
                  <a:solidFill>
                    <a:schemeClr val="lt1"/>
                  </a:solidFill>
                </a:rPr>
                <a:t>Bankless</a:t>
              </a:r>
              <a:endParaRPr b="1" sz="2200">
                <a:solidFill>
                  <a:schemeClr val="lt1"/>
                </a:solidFill>
              </a:endParaRPr>
            </a:p>
          </p:txBody>
        </p:sp>
        <p:sp>
          <p:nvSpPr>
            <p:cNvPr id="224" name="Google Shape;224;p28"/>
            <p:cNvSpPr txBox="1"/>
            <p:nvPr/>
          </p:nvSpPr>
          <p:spPr>
            <a:xfrm>
              <a:off x="686150" y="2934350"/>
              <a:ext cx="214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3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300">
                  <a:solidFill>
                    <a:schemeClr val="lt1"/>
                  </a:solidFill>
                </a:rPr>
                <a:t>Zbavit se závislosti na systému tradičních financí</a:t>
              </a:r>
              <a:endParaRPr b="1" sz="1300">
                <a:solidFill>
                  <a:schemeClr val="lt1"/>
                </a:solidFill>
              </a:endParaRPr>
            </a:p>
          </p:txBody>
        </p:sp>
      </p:grpSp>
      <p:sp>
        <p:nvSpPr>
          <p:cNvPr id="225" name="Google Shape;225;p28"/>
          <p:cNvSpPr txBox="1"/>
          <p:nvPr/>
        </p:nvSpPr>
        <p:spPr>
          <a:xfrm>
            <a:off x="1865400" y="2182100"/>
            <a:ext cx="98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💡</a:t>
            </a:r>
            <a:endParaRPr/>
          </a:p>
        </p:txBody>
      </p:sp>
      <p:grpSp>
        <p:nvGrpSpPr>
          <p:cNvPr id="226" name="Google Shape;226;p28"/>
          <p:cNvGrpSpPr/>
          <p:nvPr/>
        </p:nvGrpSpPr>
        <p:grpSpPr>
          <a:xfrm>
            <a:off x="5601275" y="2895000"/>
            <a:ext cx="2144100" cy="988375"/>
            <a:chOff x="686150" y="2407675"/>
            <a:chExt cx="2144100" cy="988375"/>
          </a:xfrm>
        </p:grpSpPr>
        <p:sp>
          <p:nvSpPr>
            <p:cNvPr id="227" name="Google Shape;227;p28"/>
            <p:cNvSpPr txBox="1"/>
            <p:nvPr/>
          </p:nvSpPr>
          <p:spPr>
            <a:xfrm>
              <a:off x="957800" y="2407675"/>
              <a:ext cx="172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800">
                  <a:solidFill>
                    <a:schemeClr val="lt1"/>
                  </a:solidFill>
                </a:rPr>
                <a:t>BanklessDAO</a:t>
              </a:r>
              <a:endParaRPr b="1" sz="2200">
                <a:solidFill>
                  <a:schemeClr val="lt1"/>
                </a:solidFill>
              </a:endParaRPr>
            </a:p>
          </p:txBody>
        </p:sp>
        <p:sp>
          <p:nvSpPr>
            <p:cNvPr id="228" name="Google Shape;228;p28"/>
            <p:cNvSpPr txBox="1"/>
            <p:nvPr/>
          </p:nvSpPr>
          <p:spPr>
            <a:xfrm>
              <a:off x="686150" y="2934350"/>
              <a:ext cx="214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3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300">
                  <a:solidFill>
                    <a:schemeClr val="lt1"/>
                  </a:solidFill>
                </a:rPr>
                <a:t>Navzájem si pomoct s přechodem od tradičních financí</a:t>
              </a:r>
              <a:endParaRPr b="1" sz="1300">
                <a:solidFill>
                  <a:schemeClr val="lt1"/>
                </a:solidFill>
              </a:endParaRPr>
            </a:p>
          </p:txBody>
        </p:sp>
      </p:grpSp>
      <p:sp>
        <p:nvSpPr>
          <p:cNvPr id="229" name="Google Shape;229;p28"/>
          <p:cNvSpPr txBox="1"/>
          <p:nvPr/>
        </p:nvSpPr>
        <p:spPr>
          <a:xfrm>
            <a:off x="6181325" y="2182100"/>
            <a:ext cx="9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🏢</a:t>
            </a:r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4080000" y="1017725"/>
            <a:ext cx="98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❓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Jak se dostat do BanklessDAO?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6" name="Google Shape;236;p29"/>
          <p:cNvGrpSpPr/>
          <p:nvPr/>
        </p:nvGrpSpPr>
        <p:grpSpPr>
          <a:xfrm>
            <a:off x="1302550" y="2571750"/>
            <a:ext cx="1600800" cy="1143988"/>
            <a:chOff x="1302550" y="2571750"/>
            <a:chExt cx="1600800" cy="1143988"/>
          </a:xfrm>
        </p:grpSpPr>
        <p:sp>
          <p:nvSpPr>
            <p:cNvPr id="237" name="Google Shape;237;p29"/>
            <p:cNvSpPr txBox="1"/>
            <p:nvPr/>
          </p:nvSpPr>
          <p:spPr>
            <a:xfrm>
              <a:off x="1302550" y="3284638"/>
              <a:ext cx="1600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600">
                  <a:solidFill>
                    <a:schemeClr val="lt1"/>
                  </a:solidFill>
                </a:rPr>
                <a:t>Airdrop</a:t>
              </a:r>
              <a:endParaRPr b="1" sz="2000">
                <a:solidFill>
                  <a:schemeClr val="lt1"/>
                </a:solidFill>
              </a:endParaRPr>
            </a:p>
          </p:txBody>
        </p:sp>
        <p:sp>
          <p:nvSpPr>
            <p:cNvPr id="238" name="Google Shape;238;p29"/>
            <p:cNvSpPr txBox="1"/>
            <p:nvPr/>
          </p:nvSpPr>
          <p:spPr>
            <a:xfrm>
              <a:off x="1610950" y="2571750"/>
              <a:ext cx="984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3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📦</a:t>
              </a:r>
              <a:endParaRPr/>
            </a:p>
          </p:txBody>
        </p:sp>
      </p:grpSp>
      <p:sp>
        <p:nvSpPr>
          <p:cNvPr id="239" name="Google Shape;239;p29"/>
          <p:cNvSpPr txBox="1"/>
          <p:nvPr/>
        </p:nvSpPr>
        <p:spPr>
          <a:xfrm>
            <a:off x="4080000" y="1017725"/>
            <a:ext cx="9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🏢</a:t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3318000" y="1749500"/>
            <a:ext cx="250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36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300">
                <a:solidFill>
                  <a:schemeClr val="lt1"/>
                </a:solidFill>
              </a:rPr>
              <a:t>Potřeba 35000 $BANK tokenů</a:t>
            </a:r>
            <a:endParaRPr b="1" sz="1300">
              <a:solidFill>
                <a:schemeClr val="lt1"/>
              </a:solidFill>
            </a:endParaRPr>
          </a:p>
        </p:txBody>
      </p:sp>
      <p:grpSp>
        <p:nvGrpSpPr>
          <p:cNvPr id="241" name="Google Shape;241;p29"/>
          <p:cNvGrpSpPr/>
          <p:nvPr/>
        </p:nvGrpSpPr>
        <p:grpSpPr>
          <a:xfrm>
            <a:off x="3771600" y="2571750"/>
            <a:ext cx="1600800" cy="1143988"/>
            <a:chOff x="1302550" y="2571750"/>
            <a:chExt cx="1600800" cy="1143988"/>
          </a:xfrm>
        </p:grpSpPr>
        <p:sp>
          <p:nvSpPr>
            <p:cNvPr id="242" name="Google Shape;242;p29"/>
            <p:cNvSpPr txBox="1"/>
            <p:nvPr/>
          </p:nvSpPr>
          <p:spPr>
            <a:xfrm>
              <a:off x="1302550" y="3284638"/>
              <a:ext cx="1600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600">
                  <a:solidFill>
                    <a:schemeClr val="lt1"/>
                  </a:solidFill>
                </a:rPr>
                <a:t>Nákupem</a:t>
              </a:r>
              <a:endParaRPr b="1" sz="2000">
                <a:solidFill>
                  <a:schemeClr val="lt1"/>
                </a:solidFill>
              </a:endParaRPr>
            </a:p>
          </p:txBody>
        </p:sp>
        <p:sp>
          <p:nvSpPr>
            <p:cNvPr id="243" name="Google Shape;243;p29"/>
            <p:cNvSpPr txBox="1"/>
            <p:nvPr/>
          </p:nvSpPr>
          <p:spPr>
            <a:xfrm>
              <a:off x="1610950" y="2571750"/>
              <a:ext cx="984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3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💳</a:t>
              </a:r>
              <a:endParaRPr/>
            </a:p>
          </p:txBody>
        </p:sp>
      </p:grpSp>
      <p:grpSp>
        <p:nvGrpSpPr>
          <p:cNvPr id="244" name="Google Shape;244;p29"/>
          <p:cNvGrpSpPr/>
          <p:nvPr/>
        </p:nvGrpSpPr>
        <p:grpSpPr>
          <a:xfrm>
            <a:off x="6240650" y="2571750"/>
            <a:ext cx="1600800" cy="1143988"/>
            <a:chOff x="1302550" y="2571750"/>
            <a:chExt cx="1600800" cy="1143988"/>
          </a:xfrm>
        </p:grpSpPr>
        <p:sp>
          <p:nvSpPr>
            <p:cNvPr id="245" name="Google Shape;245;p29"/>
            <p:cNvSpPr txBox="1"/>
            <p:nvPr/>
          </p:nvSpPr>
          <p:spPr>
            <a:xfrm>
              <a:off x="1302550" y="3284638"/>
              <a:ext cx="1600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600">
                  <a:solidFill>
                    <a:schemeClr val="lt1"/>
                  </a:solidFill>
                </a:rPr>
                <a:t>Prací pro DAO</a:t>
              </a:r>
              <a:endParaRPr b="1" sz="2000">
                <a:solidFill>
                  <a:schemeClr val="lt1"/>
                </a:solidFill>
              </a:endParaRPr>
            </a:p>
          </p:txBody>
        </p:sp>
        <p:sp>
          <p:nvSpPr>
            <p:cNvPr id="246" name="Google Shape;246;p29"/>
            <p:cNvSpPr txBox="1"/>
            <p:nvPr/>
          </p:nvSpPr>
          <p:spPr>
            <a:xfrm>
              <a:off x="1610950" y="2571750"/>
              <a:ext cx="984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3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🧑‍🏭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Struktura a fungování BanklessDAO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4080000" y="1017725"/>
            <a:ext cx="9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🏢</a:t>
            </a:r>
            <a:endParaRPr/>
          </a:p>
        </p:txBody>
      </p:sp>
      <p:sp>
        <p:nvSpPr>
          <p:cNvPr id="253" name="Google Shape;253;p30"/>
          <p:cNvSpPr txBox="1"/>
          <p:nvPr/>
        </p:nvSpPr>
        <p:spPr>
          <a:xfrm>
            <a:off x="3318000" y="1633325"/>
            <a:ext cx="2508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36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300">
                <a:solidFill>
                  <a:schemeClr val="lt1"/>
                </a:solidFill>
              </a:rPr>
              <a:t>Pracovní rozdělení do guild</a:t>
            </a:r>
            <a:endParaRPr b="1" sz="1300">
              <a:solidFill>
                <a:schemeClr val="lt1"/>
              </a:solidFill>
            </a:endParaRPr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975" y="2121425"/>
            <a:ext cx="6586049" cy="326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Struktura a fungování BanklessDAO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0" name="Google Shape;260;p31"/>
          <p:cNvGrpSpPr/>
          <p:nvPr/>
        </p:nvGrpSpPr>
        <p:grpSpPr>
          <a:xfrm>
            <a:off x="625775" y="2571750"/>
            <a:ext cx="1600800" cy="1389988"/>
            <a:chOff x="1302550" y="2571750"/>
            <a:chExt cx="1600800" cy="1389988"/>
          </a:xfrm>
        </p:grpSpPr>
        <p:sp>
          <p:nvSpPr>
            <p:cNvPr id="261" name="Google Shape;261;p31"/>
            <p:cNvSpPr txBox="1"/>
            <p:nvPr/>
          </p:nvSpPr>
          <p:spPr>
            <a:xfrm>
              <a:off x="1302550" y="3284638"/>
              <a:ext cx="16008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600">
                  <a:solidFill>
                    <a:schemeClr val="lt1"/>
                  </a:solidFill>
                </a:rPr>
                <a:t>Sezónní projekty</a:t>
              </a:r>
              <a:endParaRPr b="1" sz="2000">
                <a:solidFill>
                  <a:schemeClr val="lt1"/>
                </a:solidFill>
              </a:endParaRPr>
            </a:p>
          </p:txBody>
        </p:sp>
        <p:sp>
          <p:nvSpPr>
            <p:cNvPr id="262" name="Google Shape;262;p31"/>
            <p:cNvSpPr txBox="1"/>
            <p:nvPr/>
          </p:nvSpPr>
          <p:spPr>
            <a:xfrm>
              <a:off x="1610950" y="2571750"/>
              <a:ext cx="984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3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🌱</a:t>
              </a:r>
              <a:endParaRPr/>
            </a:p>
          </p:txBody>
        </p:sp>
      </p:grpSp>
      <p:sp>
        <p:nvSpPr>
          <p:cNvPr id="263" name="Google Shape;263;p31"/>
          <p:cNvSpPr txBox="1"/>
          <p:nvPr/>
        </p:nvSpPr>
        <p:spPr>
          <a:xfrm>
            <a:off x="4080000" y="1017725"/>
            <a:ext cx="9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🏢</a:t>
            </a:r>
            <a:endParaRPr/>
          </a:p>
        </p:txBody>
      </p:sp>
      <p:sp>
        <p:nvSpPr>
          <p:cNvPr id="264" name="Google Shape;264;p31"/>
          <p:cNvSpPr txBox="1"/>
          <p:nvPr/>
        </p:nvSpPr>
        <p:spPr>
          <a:xfrm>
            <a:off x="3318000" y="1633325"/>
            <a:ext cx="2508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36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300">
                <a:solidFill>
                  <a:schemeClr val="lt1"/>
                </a:solidFill>
              </a:rPr>
              <a:t>Časové rozdělení do sezón</a:t>
            </a:r>
            <a:endParaRPr b="1" sz="1300">
              <a:solidFill>
                <a:schemeClr val="lt1"/>
              </a:solidFill>
            </a:endParaRPr>
          </a:p>
        </p:txBody>
      </p:sp>
      <p:grpSp>
        <p:nvGrpSpPr>
          <p:cNvPr id="265" name="Google Shape;265;p31"/>
          <p:cNvGrpSpPr/>
          <p:nvPr/>
        </p:nvGrpSpPr>
        <p:grpSpPr>
          <a:xfrm>
            <a:off x="2577750" y="2624375"/>
            <a:ext cx="1600800" cy="1143988"/>
            <a:chOff x="1302550" y="2571750"/>
            <a:chExt cx="1600800" cy="1143988"/>
          </a:xfrm>
        </p:grpSpPr>
        <p:sp>
          <p:nvSpPr>
            <p:cNvPr id="266" name="Google Shape;266;p31"/>
            <p:cNvSpPr txBox="1"/>
            <p:nvPr/>
          </p:nvSpPr>
          <p:spPr>
            <a:xfrm>
              <a:off x="1302550" y="3284638"/>
              <a:ext cx="1600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600">
                  <a:solidFill>
                    <a:schemeClr val="lt1"/>
                  </a:solidFill>
                </a:rPr>
                <a:t>Granty</a:t>
              </a:r>
              <a:endParaRPr b="1" sz="2000">
                <a:solidFill>
                  <a:schemeClr val="lt1"/>
                </a:solidFill>
              </a:endParaRPr>
            </a:p>
          </p:txBody>
        </p:sp>
        <p:sp>
          <p:nvSpPr>
            <p:cNvPr id="267" name="Google Shape;267;p31"/>
            <p:cNvSpPr txBox="1"/>
            <p:nvPr/>
          </p:nvSpPr>
          <p:spPr>
            <a:xfrm>
              <a:off x="1610950" y="2571750"/>
              <a:ext cx="984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3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📜</a:t>
              </a:r>
              <a:endParaRPr/>
            </a:p>
          </p:txBody>
        </p:sp>
      </p:grpSp>
      <p:grpSp>
        <p:nvGrpSpPr>
          <p:cNvPr id="268" name="Google Shape;268;p31"/>
          <p:cNvGrpSpPr/>
          <p:nvPr/>
        </p:nvGrpSpPr>
        <p:grpSpPr>
          <a:xfrm>
            <a:off x="4747588" y="2501375"/>
            <a:ext cx="1600800" cy="1389988"/>
            <a:chOff x="1302550" y="2571750"/>
            <a:chExt cx="1600800" cy="1389988"/>
          </a:xfrm>
        </p:grpSpPr>
        <p:sp>
          <p:nvSpPr>
            <p:cNvPr id="269" name="Google Shape;269;p31"/>
            <p:cNvSpPr txBox="1"/>
            <p:nvPr/>
          </p:nvSpPr>
          <p:spPr>
            <a:xfrm>
              <a:off x="1302550" y="3284638"/>
              <a:ext cx="16008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600">
                  <a:solidFill>
                    <a:schemeClr val="lt1"/>
                  </a:solidFill>
                </a:rPr>
                <a:t>Financování Guild</a:t>
              </a:r>
              <a:endParaRPr b="1" sz="2000">
                <a:solidFill>
                  <a:schemeClr val="lt1"/>
                </a:solidFill>
              </a:endParaRPr>
            </a:p>
          </p:txBody>
        </p:sp>
        <p:sp>
          <p:nvSpPr>
            <p:cNvPr id="270" name="Google Shape;270;p31"/>
            <p:cNvSpPr txBox="1"/>
            <p:nvPr/>
          </p:nvSpPr>
          <p:spPr>
            <a:xfrm>
              <a:off x="1610950" y="2571750"/>
              <a:ext cx="984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3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⚔️</a:t>
              </a:r>
              <a:endParaRPr/>
            </a:p>
          </p:txBody>
        </p:sp>
      </p:grpSp>
      <p:grpSp>
        <p:nvGrpSpPr>
          <p:cNvPr id="271" name="Google Shape;271;p31"/>
          <p:cNvGrpSpPr/>
          <p:nvPr/>
        </p:nvGrpSpPr>
        <p:grpSpPr>
          <a:xfrm>
            <a:off x="6917425" y="2470425"/>
            <a:ext cx="1600800" cy="1389988"/>
            <a:chOff x="1302550" y="2571750"/>
            <a:chExt cx="1600800" cy="1389988"/>
          </a:xfrm>
        </p:grpSpPr>
        <p:sp>
          <p:nvSpPr>
            <p:cNvPr id="272" name="Google Shape;272;p31"/>
            <p:cNvSpPr txBox="1"/>
            <p:nvPr/>
          </p:nvSpPr>
          <p:spPr>
            <a:xfrm>
              <a:off x="1302550" y="3284638"/>
              <a:ext cx="16008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600">
                  <a:solidFill>
                    <a:schemeClr val="lt1"/>
                  </a:solidFill>
                </a:rPr>
                <a:t>Odměny přispěvatelům</a:t>
              </a:r>
              <a:endParaRPr b="1" sz="2000">
                <a:solidFill>
                  <a:schemeClr val="lt1"/>
                </a:solidFill>
              </a:endParaRPr>
            </a:p>
          </p:txBody>
        </p:sp>
        <p:sp>
          <p:nvSpPr>
            <p:cNvPr id="273" name="Google Shape;273;p31"/>
            <p:cNvSpPr txBox="1"/>
            <p:nvPr/>
          </p:nvSpPr>
          <p:spPr>
            <a:xfrm>
              <a:off x="1610950" y="2571750"/>
              <a:ext cx="984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3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🏆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 je to vlastně DAO?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998500" y="1931500"/>
            <a:ext cx="314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DAO</a:t>
            </a:r>
            <a:endParaRPr b="1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481300" y="2858981"/>
            <a:ext cx="20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</a:rPr>
              <a:t>DECENTRALIZOVANÁ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904200" y="2858981"/>
            <a:ext cx="13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</a:rPr>
              <a:t>AUTONOMNÍ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592400" y="2858981"/>
            <a:ext cx="14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</a:rPr>
              <a:t>ORGANIZACE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Struktura a fungování BanklessDAO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4080000" y="1017725"/>
            <a:ext cx="9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🏢</a:t>
            </a:r>
            <a:endParaRPr/>
          </a:p>
        </p:txBody>
      </p:sp>
      <p:pic>
        <p:nvPicPr>
          <p:cNvPr id="280" name="Google Shape;2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275" y="1655825"/>
            <a:ext cx="6671449" cy="34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BanklessDAO Projekty: Bounty Board (DEGEN bot)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3"/>
          <p:cNvSpPr txBox="1"/>
          <p:nvPr/>
        </p:nvSpPr>
        <p:spPr>
          <a:xfrm>
            <a:off x="4080000" y="1017725"/>
            <a:ext cx="9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🚧</a:t>
            </a:r>
            <a:endParaRPr/>
          </a:p>
        </p:txBody>
      </p:sp>
      <p:pic>
        <p:nvPicPr>
          <p:cNvPr id="287" name="Google Shape;2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50" y="1772375"/>
            <a:ext cx="5014749" cy="332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9223" y="1336625"/>
            <a:ext cx="3673876" cy="45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BanklessDAO Projekty: BED Index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34"/>
          <p:cNvSpPr txBox="1"/>
          <p:nvPr/>
        </p:nvSpPr>
        <p:spPr>
          <a:xfrm>
            <a:off x="4080000" y="1017725"/>
            <a:ext cx="9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🚧</a:t>
            </a:r>
            <a:endParaRPr/>
          </a:p>
        </p:txBody>
      </p:sp>
      <p:pic>
        <p:nvPicPr>
          <p:cNvPr id="295" name="Google Shape;2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625" y="1872375"/>
            <a:ext cx="1302750" cy="130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7900" y="3498250"/>
            <a:ext cx="712599" cy="71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3225" y="3465775"/>
            <a:ext cx="777549" cy="77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3500" y="3465775"/>
            <a:ext cx="880774" cy="883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BanklessDAO Projekty: Bankless Academy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35"/>
          <p:cNvSpPr txBox="1"/>
          <p:nvPr/>
        </p:nvSpPr>
        <p:spPr>
          <a:xfrm>
            <a:off x="4080000" y="1017725"/>
            <a:ext cx="9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🚧</a:t>
            </a:r>
            <a:endParaRPr/>
          </a:p>
        </p:txBody>
      </p:sp>
      <p:pic>
        <p:nvPicPr>
          <p:cNvPr id="305" name="Google Shape;3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426" y="1785700"/>
            <a:ext cx="7167147" cy="33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BanklessDAO Projekty: Bankless Academy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36"/>
          <p:cNvSpPr txBox="1"/>
          <p:nvPr/>
        </p:nvSpPr>
        <p:spPr>
          <a:xfrm>
            <a:off x="4080000" y="1017725"/>
            <a:ext cx="9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🚧</a:t>
            </a:r>
            <a:endParaRPr/>
          </a:p>
        </p:txBody>
      </p:sp>
      <p:pic>
        <p:nvPicPr>
          <p:cNvPr id="312" name="Google Shape;3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426" y="1785700"/>
            <a:ext cx="7167147" cy="33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588" y="1785700"/>
            <a:ext cx="7226827" cy="33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BanklessDAO Projekty: Fight Club (Venture Capital DAO)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37"/>
          <p:cNvSpPr txBox="1"/>
          <p:nvPr/>
        </p:nvSpPr>
        <p:spPr>
          <a:xfrm>
            <a:off x="4080000" y="1017725"/>
            <a:ext cx="9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🚧</a:t>
            </a:r>
            <a:endParaRPr/>
          </a:p>
        </p:txBody>
      </p:sp>
      <p:grpSp>
        <p:nvGrpSpPr>
          <p:cNvPr id="320" name="Google Shape;320;p37"/>
          <p:cNvGrpSpPr/>
          <p:nvPr/>
        </p:nvGrpSpPr>
        <p:grpSpPr>
          <a:xfrm>
            <a:off x="1935900" y="2894988"/>
            <a:ext cx="2144100" cy="988387"/>
            <a:chOff x="686150" y="2407663"/>
            <a:chExt cx="2144100" cy="988387"/>
          </a:xfrm>
        </p:grpSpPr>
        <p:sp>
          <p:nvSpPr>
            <p:cNvPr id="321" name="Google Shape;321;p37"/>
            <p:cNvSpPr txBox="1"/>
            <p:nvPr/>
          </p:nvSpPr>
          <p:spPr>
            <a:xfrm>
              <a:off x="957800" y="2407663"/>
              <a:ext cx="1600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800">
                  <a:solidFill>
                    <a:schemeClr val="lt1"/>
                  </a:solidFill>
                </a:rPr>
                <a:t>Vzdělání</a:t>
              </a:r>
              <a:endParaRPr b="1" sz="2200">
                <a:solidFill>
                  <a:schemeClr val="lt1"/>
                </a:solidFill>
              </a:endParaRPr>
            </a:p>
          </p:txBody>
        </p:sp>
        <p:sp>
          <p:nvSpPr>
            <p:cNvPr id="322" name="Google Shape;322;p37"/>
            <p:cNvSpPr txBox="1"/>
            <p:nvPr/>
          </p:nvSpPr>
          <p:spPr>
            <a:xfrm>
              <a:off x="686150" y="2934350"/>
              <a:ext cx="214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3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300">
                  <a:solidFill>
                    <a:schemeClr val="lt1"/>
                  </a:solidFill>
                </a:rPr>
                <a:t>Vyhodnocení investičního potenciálu</a:t>
              </a:r>
              <a:endParaRPr b="1" sz="1300">
                <a:solidFill>
                  <a:schemeClr val="lt1"/>
                </a:solidFill>
              </a:endParaRPr>
            </a:p>
          </p:txBody>
        </p:sp>
      </p:grpSp>
      <p:sp>
        <p:nvSpPr>
          <p:cNvPr id="323" name="Google Shape;323;p37"/>
          <p:cNvSpPr txBox="1"/>
          <p:nvPr/>
        </p:nvSpPr>
        <p:spPr>
          <a:xfrm>
            <a:off x="2515950" y="2182100"/>
            <a:ext cx="98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🏫</a:t>
            </a:r>
            <a:endParaRPr/>
          </a:p>
        </p:txBody>
      </p:sp>
      <p:grpSp>
        <p:nvGrpSpPr>
          <p:cNvPr id="324" name="Google Shape;324;p37"/>
          <p:cNvGrpSpPr/>
          <p:nvPr/>
        </p:nvGrpSpPr>
        <p:grpSpPr>
          <a:xfrm>
            <a:off x="5064000" y="2894988"/>
            <a:ext cx="2144100" cy="988387"/>
            <a:chOff x="686150" y="2407663"/>
            <a:chExt cx="2144100" cy="988387"/>
          </a:xfrm>
        </p:grpSpPr>
        <p:sp>
          <p:nvSpPr>
            <p:cNvPr id="325" name="Google Shape;325;p37"/>
            <p:cNvSpPr txBox="1"/>
            <p:nvPr/>
          </p:nvSpPr>
          <p:spPr>
            <a:xfrm>
              <a:off x="957800" y="2407663"/>
              <a:ext cx="1600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800">
                  <a:solidFill>
                    <a:schemeClr val="lt1"/>
                  </a:solidFill>
                </a:rPr>
                <a:t>Diverzifikace</a:t>
              </a:r>
              <a:endParaRPr b="1" sz="2200">
                <a:solidFill>
                  <a:schemeClr val="lt1"/>
                </a:solidFill>
              </a:endParaRPr>
            </a:p>
          </p:txBody>
        </p:sp>
        <p:sp>
          <p:nvSpPr>
            <p:cNvPr id="326" name="Google Shape;326;p37"/>
            <p:cNvSpPr txBox="1"/>
            <p:nvPr/>
          </p:nvSpPr>
          <p:spPr>
            <a:xfrm>
              <a:off x="686150" y="2934350"/>
              <a:ext cx="214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3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300">
                  <a:solidFill>
                    <a:schemeClr val="lt1"/>
                  </a:solidFill>
                </a:rPr>
                <a:t>Diverzifikace financí BanklessDAO</a:t>
              </a:r>
              <a:endParaRPr b="1" sz="1300">
                <a:solidFill>
                  <a:schemeClr val="lt1"/>
                </a:solidFill>
              </a:endParaRPr>
            </a:p>
          </p:txBody>
        </p:sp>
      </p:grpSp>
      <p:sp>
        <p:nvSpPr>
          <p:cNvPr id="327" name="Google Shape;327;p37"/>
          <p:cNvSpPr txBox="1"/>
          <p:nvPr/>
        </p:nvSpPr>
        <p:spPr>
          <a:xfrm>
            <a:off x="5644050" y="2182100"/>
            <a:ext cx="98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💸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BanklessDAO Projekty: Fight Club (Venture Capital DAO)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38"/>
          <p:cNvSpPr txBox="1"/>
          <p:nvPr/>
        </p:nvSpPr>
        <p:spPr>
          <a:xfrm>
            <a:off x="4080000" y="1017725"/>
            <a:ext cx="9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🚧</a:t>
            </a:r>
            <a:endParaRPr/>
          </a:p>
        </p:txBody>
      </p:sp>
      <p:grpSp>
        <p:nvGrpSpPr>
          <p:cNvPr id="334" name="Google Shape;334;p38"/>
          <p:cNvGrpSpPr/>
          <p:nvPr/>
        </p:nvGrpSpPr>
        <p:grpSpPr>
          <a:xfrm>
            <a:off x="-236569" y="2878738"/>
            <a:ext cx="2144100" cy="988387"/>
            <a:chOff x="686150" y="2407663"/>
            <a:chExt cx="2144100" cy="988387"/>
          </a:xfrm>
        </p:grpSpPr>
        <p:sp>
          <p:nvSpPr>
            <p:cNvPr id="335" name="Google Shape;335;p38"/>
            <p:cNvSpPr txBox="1"/>
            <p:nvPr/>
          </p:nvSpPr>
          <p:spPr>
            <a:xfrm>
              <a:off x="957800" y="2407663"/>
              <a:ext cx="1600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800">
                  <a:solidFill>
                    <a:schemeClr val="lt1"/>
                  </a:solidFill>
                </a:rPr>
                <a:t>Členové</a:t>
              </a:r>
              <a:endParaRPr b="1" sz="2200">
                <a:solidFill>
                  <a:schemeClr val="lt1"/>
                </a:solidFill>
              </a:endParaRPr>
            </a:p>
          </p:txBody>
        </p:sp>
        <p:sp>
          <p:nvSpPr>
            <p:cNvPr id="336" name="Google Shape;336;p38"/>
            <p:cNvSpPr txBox="1"/>
            <p:nvPr/>
          </p:nvSpPr>
          <p:spPr>
            <a:xfrm>
              <a:off x="686150" y="2934350"/>
              <a:ext cx="214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3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300">
                  <a:solidFill>
                    <a:schemeClr val="lt1"/>
                  </a:solidFill>
                </a:rPr>
                <a:t>Platí si roční membership</a:t>
              </a:r>
              <a:endParaRPr b="1" sz="1300">
                <a:solidFill>
                  <a:schemeClr val="lt1"/>
                </a:solidFill>
              </a:endParaRPr>
            </a:p>
          </p:txBody>
        </p:sp>
      </p:grpSp>
      <p:sp>
        <p:nvSpPr>
          <p:cNvPr id="337" name="Google Shape;337;p38"/>
          <p:cNvSpPr txBox="1"/>
          <p:nvPr/>
        </p:nvSpPr>
        <p:spPr>
          <a:xfrm>
            <a:off x="343481" y="2165850"/>
            <a:ext cx="98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🧑</a:t>
            </a:r>
            <a:endParaRPr/>
          </a:p>
        </p:txBody>
      </p:sp>
      <p:grpSp>
        <p:nvGrpSpPr>
          <p:cNvPr id="338" name="Google Shape;338;p38"/>
          <p:cNvGrpSpPr/>
          <p:nvPr/>
        </p:nvGrpSpPr>
        <p:grpSpPr>
          <a:xfrm>
            <a:off x="1841468" y="2878738"/>
            <a:ext cx="2144100" cy="988387"/>
            <a:chOff x="686150" y="2407663"/>
            <a:chExt cx="2144100" cy="988387"/>
          </a:xfrm>
        </p:grpSpPr>
        <p:sp>
          <p:nvSpPr>
            <p:cNvPr id="339" name="Google Shape;339;p38"/>
            <p:cNvSpPr txBox="1"/>
            <p:nvPr/>
          </p:nvSpPr>
          <p:spPr>
            <a:xfrm>
              <a:off x="957800" y="2407663"/>
              <a:ext cx="1600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800">
                  <a:solidFill>
                    <a:schemeClr val="lt1"/>
                  </a:solidFill>
                </a:rPr>
                <a:t>VCDAO Pool</a:t>
              </a:r>
              <a:endParaRPr b="1" sz="2200">
                <a:solidFill>
                  <a:schemeClr val="lt1"/>
                </a:solidFill>
              </a:endParaRPr>
            </a:p>
          </p:txBody>
        </p:sp>
        <p:sp>
          <p:nvSpPr>
            <p:cNvPr id="340" name="Google Shape;340;p38"/>
            <p:cNvSpPr txBox="1"/>
            <p:nvPr/>
          </p:nvSpPr>
          <p:spPr>
            <a:xfrm>
              <a:off x="686150" y="2934350"/>
              <a:ext cx="214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3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300">
                  <a:solidFill>
                    <a:schemeClr val="lt1"/>
                  </a:solidFill>
                </a:rPr>
                <a:t>Zamčení do likvidity poolu</a:t>
              </a:r>
              <a:endParaRPr b="1" sz="1300">
                <a:solidFill>
                  <a:schemeClr val="lt1"/>
                </a:solidFill>
              </a:endParaRPr>
            </a:p>
          </p:txBody>
        </p:sp>
      </p:grpSp>
      <p:sp>
        <p:nvSpPr>
          <p:cNvPr id="341" name="Google Shape;341;p38"/>
          <p:cNvSpPr txBox="1"/>
          <p:nvPr/>
        </p:nvSpPr>
        <p:spPr>
          <a:xfrm>
            <a:off x="2421518" y="2165850"/>
            <a:ext cx="98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🏊</a:t>
            </a:r>
            <a:endParaRPr/>
          </a:p>
        </p:txBody>
      </p:sp>
      <p:sp>
        <p:nvSpPr>
          <p:cNvPr id="342" name="Google Shape;342;p38"/>
          <p:cNvSpPr txBox="1"/>
          <p:nvPr/>
        </p:nvSpPr>
        <p:spPr>
          <a:xfrm>
            <a:off x="3499950" y="1549175"/>
            <a:ext cx="214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36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300">
                <a:solidFill>
                  <a:schemeClr val="lt1"/>
                </a:solidFill>
              </a:rPr>
              <a:t>Konkrétní fungování</a:t>
            </a:r>
            <a:endParaRPr b="1" sz="1300">
              <a:solidFill>
                <a:schemeClr val="lt1"/>
              </a:solidFill>
            </a:endParaRPr>
          </a:p>
        </p:txBody>
      </p:sp>
      <p:grpSp>
        <p:nvGrpSpPr>
          <p:cNvPr id="343" name="Google Shape;343;p38"/>
          <p:cNvGrpSpPr/>
          <p:nvPr/>
        </p:nvGrpSpPr>
        <p:grpSpPr>
          <a:xfrm>
            <a:off x="4316993" y="2928263"/>
            <a:ext cx="2144100" cy="988387"/>
            <a:chOff x="686150" y="2407663"/>
            <a:chExt cx="2144100" cy="988387"/>
          </a:xfrm>
        </p:grpSpPr>
        <p:sp>
          <p:nvSpPr>
            <p:cNvPr id="344" name="Google Shape;344;p38"/>
            <p:cNvSpPr txBox="1"/>
            <p:nvPr/>
          </p:nvSpPr>
          <p:spPr>
            <a:xfrm>
              <a:off x="957800" y="2407663"/>
              <a:ext cx="1600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800">
                  <a:solidFill>
                    <a:schemeClr val="lt1"/>
                  </a:solidFill>
                </a:rPr>
                <a:t>Hlasování</a:t>
              </a:r>
              <a:endParaRPr b="1" sz="2200">
                <a:solidFill>
                  <a:schemeClr val="lt1"/>
                </a:solidFill>
              </a:endParaRPr>
            </a:p>
          </p:txBody>
        </p:sp>
        <p:sp>
          <p:nvSpPr>
            <p:cNvPr id="345" name="Google Shape;345;p38"/>
            <p:cNvSpPr txBox="1"/>
            <p:nvPr/>
          </p:nvSpPr>
          <p:spPr>
            <a:xfrm>
              <a:off x="686150" y="2934350"/>
              <a:ext cx="214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3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300">
                  <a:solidFill>
                    <a:schemeClr val="lt1"/>
                  </a:solidFill>
                </a:rPr>
                <a:t>Rozhodnutí o investici na základě DAO governance</a:t>
              </a:r>
              <a:endParaRPr b="1" sz="1300">
                <a:solidFill>
                  <a:schemeClr val="lt1"/>
                </a:solidFill>
              </a:endParaRPr>
            </a:p>
          </p:txBody>
        </p:sp>
      </p:grpSp>
      <p:sp>
        <p:nvSpPr>
          <p:cNvPr id="346" name="Google Shape;346;p38"/>
          <p:cNvSpPr txBox="1"/>
          <p:nvPr/>
        </p:nvSpPr>
        <p:spPr>
          <a:xfrm>
            <a:off x="4846956" y="2215375"/>
            <a:ext cx="98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🗳️</a:t>
            </a:r>
            <a:endParaRPr/>
          </a:p>
        </p:txBody>
      </p:sp>
      <p:grpSp>
        <p:nvGrpSpPr>
          <p:cNvPr id="347" name="Google Shape;347;p38"/>
          <p:cNvGrpSpPr/>
          <p:nvPr/>
        </p:nvGrpSpPr>
        <p:grpSpPr>
          <a:xfrm>
            <a:off x="6792500" y="2928263"/>
            <a:ext cx="2144100" cy="988387"/>
            <a:chOff x="686150" y="2407663"/>
            <a:chExt cx="2144100" cy="988387"/>
          </a:xfrm>
        </p:grpSpPr>
        <p:sp>
          <p:nvSpPr>
            <p:cNvPr id="348" name="Google Shape;348;p38"/>
            <p:cNvSpPr txBox="1"/>
            <p:nvPr/>
          </p:nvSpPr>
          <p:spPr>
            <a:xfrm>
              <a:off x="957800" y="2407663"/>
              <a:ext cx="1600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800">
                  <a:solidFill>
                    <a:schemeClr val="lt1"/>
                  </a:solidFill>
                </a:rPr>
                <a:t>Ragequit</a:t>
              </a:r>
              <a:endParaRPr b="1" sz="2200">
                <a:solidFill>
                  <a:schemeClr val="lt1"/>
                </a:solidFill>
              </a:endParaRPr>
            </a:p>
          </p:txBody>
        </p:sp>
        <p:sp>
          <p:nvSpPr>
            <p:cNvPr id="349" name="Google Shape;349;p38"/>
            <p:cNvSpPr txBox="1"/>
            <p:nvPr/>
          </p:nvSpPr>
          <p:spPr>
            <a:xfrm>
              <a:off x="686150" y="2934350"/>
              <a:ext cx="214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3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300">
                  <a:solidFill>
                    <a:schemeClr val="lt1"/>
                  </a:solidFill>
                </a:rPr>
                <a:t>Z VCDAO může kdokoliv odejít bez podmínek</a:t>
              </a:r>
              <a:endParaRPr b="1" sz="1300">
                <a:solidFill>
                  <a:schemeClr val="lt1"/>
                </a:solidFill>
              </a:endParaRPr>
            </a:p>
          </p:txBody>
        </p:sp>
      </p:grpSp>
      <p:sp>
        <p:nvSpPr>
          <p:cNvPr id="350" name="Google Shape;350;p38"/>
          <p:cNvSpPr txBox="1"/>
          <p:nvPr/>
        </p:nvSpPr>
        <p:spPr>
          <a:xfrm>
            <a:off x="7372550" y="2215375"/>
            <a:ext cx="98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🤬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BanklessDAO Projekty: Další projekty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4080000" y="1017725"/>
            <a:ext cx="9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🚧</a:t>
            </a:r>
            <a:endParaRPr/>
          </a:p>
        </p:txBody>
      </p:sp>
      <p:grpSp>
        <p:nvGrpSpPr>
          <p:cNvPr id="357" name="Google Shape;357;p39"/>
          <p:cNvGrpSpPr/>
          <p:nvPr/>
        </p:nvGrpSpPr>
        <p:grpSpPr>
          <a:xfrm>
            <a:off x="1015656" y="2165850"/>
            <a:ext cx="1600800" cy="1174588"/>
            <a:chOff x="35081" y="2165850"/>
            <a:chExt cx="1600800" cy="1174588"/>
          </a:xfrm>
        </p:grpSpPr>
        <p:sp>
          <p:nvSpPr>
            <p:cNvPr id="358" name="Google Shape;358;p39"/>
            <p:cNvSpPr txBox="1"/>
            <p:nvPr/>
          </p:nvSpPr>
          <p:spPr>
            <a:xfrm>
              <a:off x="35081" y="2878738"/>
              <a:ext cx="1600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800">
                  <a:solidFill>
                    <a:schemeClr val="lt1"/>
                  </a:solidFill>
                </a:rPr>
                <a:t>Newsletter</a:t>
              </a:r>
              <a:endParaRPr b="1" sz="2200">
                <a:solidFill>
                  <a:schemeClr val="lt1"/>
                </a:solidFill>
              </a:endParaRPr>
            </a:p>
          </p:txBody>
        </p:sp>
        <p:sp>
          <p:nvSpPr>
            <p:cNvPr id="359" name="Google Shape;359;p39"/>
            <p:cNvSpPr txBox="1"/>
            <p:nvPr/>
          </p:nvSpPr>
          <p:spPr>
            <a:xfrm>
              <a:off x="343481" y="2165850"/>
              <a:ext cx="984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3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📰</a:t>
              </a:r>
              <a:endParaRPr/>
            </a:p>
          </p:txBody>
        </p:sp>
      </p:grpSp>
      <p:grpSp>
        <p:nvGrpSpPr>
          <p:cNvPr id="360" name="Google Shape;360;p39"/>
          <p:cNvGrpSpPr/>
          <p:nvPr/>
        </p:nvGrpSpPr>
        <p:grpSpPr>
          <a:xfrm>
            <a:off x="2806743" y="2165850"/>
            <a:ext cx="1600800" cy="1174588"/>
            <a:chOff x="2113118" y="2165850"/>
            <a:chExt cx="1600800" cy="1174588"/>
          </a:xfrm>
        </p:grpSpPr>
        <p:sp>
          <p:nvSpPr>
            <p:cNvPr id="361" name="Google Shape;361;p39"/>
            <p:cNvSpPr txBox="1"/>
            <p:nvPr/>
          </p:nvSpPr>
          <p:spPr>
            <a:xfrm>
              <a:off x="2113118" y="2878738"/>
              <a:ext cx="1600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800">
                  <a:solidFill>
                    <a:schemeClr val="lt1"/>
                  </a:solidFill>
                </a:rPr>
                <a:t>NFT Aukce</a:t>
              </a:r>
              <a:endParaRPr b="1" sz="2200">
                <a:solidFill>
                  <a:schemeClr val="lt1"/>
                </a:solidFill>
              </a:endParaRPr>
            </a:p>
          </p:txBody>
        </p:sp>
        <p:sp>
          <p:nvSpPr>
            <p:cNvPr id="362" name="Google Shape;362;p39"/>
            <p:cNvSpPr txBox="1"/>
            <p:nvPr/>
          </p:nvSpPr>
          <p:spPr>
            <a:xfrm>
              <a:off x="2421518" y="2165850"/>
              <a:ext cx="984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3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🎨</a:t>
              </a:r>
              <a:endParaRPr/>
            </a:p>
          </p:txBody>
        </p:sp>
      </p:grpSp>
      <p:grpSp>
        <p:nvGrpSpPr>
          <p:cNvPr id="363" name="Google Shape;363;p39"/>
          <p:cNvGrpSpPr/>
          <p:nvPr/>
        </p:nvGrpSpPr>
        <p:grpSpPr>
          <a:xfrm>
            <a:off x="4597843" y="2165850"/>
            <a:ext cx="1600800" cy="1174588"/>
            <a:chOff x="4588643" y="2215375"/>
            <a:chExt cx="1600800" cy="1174588"/>
          </a:xfrm>
        </p:grpSpPr>
        <p:sp>
          <p:nvSpPr>
            <p:cNvPr id="364" name="Google Shape;364;p39"/>
            <p:cNvSpPr txBox="1"/>
            <p:nvPr/>
          </p:nvSpPr>
          <p:spPr>
            <a:xfrm>
              <a:off x="4588643" y="2928263"/>
              <a:ext cx="1600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800">
                  <a:solidFill>
                    <a:schemeClr val="lt1"/>
                  </a:solidFill>
                </a:rPr>
                <a:t>Metafactory</a:t>
              </a:r>
              <a:endParaRPr b="1" sz="2200">
                <a:solidFill>
                  <a:schemeClr val="lt1"/>
                </a:solidFill>
              </a:endParaRPr>
            </a:p>
          </p:txBody>
        </p:sp>
        <p:sp>
          <p:nvSpPr>
            <p:cNvPr id="365" name="Google Shape;365;p39"/>
            <p:cNvSpPr txBox="1"/>
            <p:nvPr/>
          </p:nvSpPr>
          <p:spPr>
            <a:xfrm>
              <a:off x="4846956" y="2215375"/>
              <a:ext cx="984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3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👘</a:t>
              </a:r>
              <a:endParaRPr/>
            </a:p>
          </p:txBody>
        </p:sp>
      </p:grpSp>
      <p:grpSp>
        <p:nvGrpSpPr>
          <p:cNvPr id="366" name="Google Shape;366;p39"/>
          <p:cNvGrpSpPr/>
          <p:nvPr/>
        </p:nvGrpSpPr>
        <p:grpSpPr>
          <a:xfrm>
            <a:off x="6388950" y="2215375"/>
            <a:ext cx="1739400" cy="1174600"/>
            <a:chOff x="7004575" y="2215375"/>
            <a:chExt cx="1739400" cy="1174600"/>
          </a:xfrm>
        </p:grpSpPr>
        <p:sp>
          <p:nvSpPr>
            <p:cNvPr id="367" name="Google Shape;367;p39"/>
            <p:cNvSpPr txBox="1"/>
            <p:nvPr/>
          </p:nvSpPr>
          <p:spPr>
            <a:xfrm>
              <a:off x="7004575" y="2928275"/>
              <a:ext cx="1739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800">
                  <a:solidFill>
                    <a:schemeClr val="lt1"/>
                  </a:solidFill>
                </a:rPr>
                <a:t>Více projektů</a:t>
              </a:r>
              <a:endParaRPr b="1" sz="2200">
                <a:solidFill>
                  <a:schemeClr val="lt1"/>
                </a:solidFill>
              </a:endParaRPr>
            </a:p>
          </p:txBody>
        </p:sp>
        <p:sp>
          <p:nvSpPr>
            <p:cNvPr id="368" name="Google Shape;368;p39"/>
            <p:cNvSpPr txBox="1"/>
            <p:nvPr/>
          </p:nvSpPr>
          <p:spPr>
            <a:xfrm>
              <a:off x="7372550" y="2215375"/>
              <a:ext cx="984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3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🏪</a:t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BanklessDAO + BanklessCZ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40"/>
          <p:cNvSpPr txBox="1"/>
          <p:nvPr/>
        </p:nvSpPr>
        <p:spPr>
          <a:xfrm>
            <a:off x="4080000" y="1017725"/>
            <a:ext cx="9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🤝</a:t>
            </a:r>
            <a:endParaRPr/>
          </a:p>
        </p:txBody>
      </p:sp>
      <p:grpSp>
        <p:nvGrpSpPr>
          <p:cNvPr id="375" name="Google Shape;375;p40"/>
          <p:cNvGrpSpPr/>
          <p:nvPr/>
        </p:nvGrpSpPr>
        <p:grpSpPr>
          <a:xfrm>
            <a:off x="1980506" y="2144200"/>
            <a:ext cx="1600800" cy="1174588"/>
            <a:chOff x="35081" y="2165850"/>
            <a:chExt cx="1600800" cy="1174588"/>
          </a:xfrm>
        </p:grpSpPr>
        <p:sp>
          <p:nvSpPr>
            <p:cNvPr id="376" name="Google Shape;376;p40"/>
            <p:cNvSpPr txBox="1"/>
            <p:nvPr/>
          </p:nvSpPr>
          <p:spPr>
            <a:xfrm>
              <a:off x="35081" y="2878738"/>
              <a:ext cx="1600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800">
                  <a:solidFill>
                    <a:schemeClr val="lt1"/>
                  </a:solidFill>
                </a:rPr>
                <a:t>Newsletter</a:t>
              </a:r>
              <a:endParaRPr b="1" sz="2200">
                <a:solidFill>
                  <a:schemeClr val="lt1"/>
                </a:solidFill>
              </a:endParaRPr>
            </a:p>
          </p:txBody>
        </p:sp>
        <p:sp>
          <p:nvSpPr>
            <p:cNvPr id="377" name="Google Shape;377;p40"/>
            <p:cNvSpPr txBox="1"/>
            <p:nvPr/>
          </p:nvSpPr>
          <p:spPr>
            <a:xfrm>
              <a:off x="343481" y="2165850"/>
              <a:ext cx="984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3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📰</a:t>
              </a:r>
              <a:endParaRPr/>
            </a:p>
          </p:txBody>
        </p:sp>
      </p:grpSp>
      <p:grpSp>
        <p:nvGrpSpPr>
          <p:cNvPr id="378" name="Google Shape;378;p40"/>
          <p:cNvGrpSpPr/>
          <p:nvPr/>
        </p:nvGrpSpPr>
        <p:grpSpPr>
          <a:xfrm>
            <a:off x="3771593" y="2144200"/>
            <a:ext cx="1600800" cy="1451788"/>
            <a:chOff x="2113118" y="2165850"/>
            <a:chExt cx="1600800" cy="1451788"/>
          </a:xfrm>
        </p:grpSpPr>
        <p:sp>
          <p:nvSpPr>
            <p:cNvPr id="379" name="Google Shape;379;p40"/>
            <p:cNvSpPr txBox="1"/>
            <p:nvPr/>
          </p:nvSpPr>
          <p:spPr>
            <a:xfrm>
              <a:off x="2113118" y="2878738"/>
              <a:ext cx="1600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800">
                  <a:solidFill>
                    <a:schemeClr val="lt1"/>
                  </a:solidFill>
                </a:rPr>
                <a:t>Video o EIP-1559</a:t>
              </a:r>
              <a:endParaRPr b="1" sz="2200">
                <a:solidFill>
                  <a:schemeClr val="lt1"/>
                </a:solidFill>
              </a:endParaRPr>
            </a:p>
          </p:txBody>
        </p:sp>
        <p:sp>
          <p:nvSpPr>
            <p:cNvPr id="380" name="Google Shape;380;p40"/>
            <p:cNvSpPr txBox="1"/>
            <p:nvPr/>
          </p:nvSpPr>
          <p:spPr>
            <a:xfrm>
              <a:off x="2421518" y="2165850"/>
              <a:ext cx="984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3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📹</a:t>
              </a:r>
              <a:endParaRPr/>
            </a:p>
          </p:txBody>
        </p:sp>
      </p:grpSp>
      <p:grpSp>
        <p:nvGrpSpPr>
          <p:cNvPr id="381" name="Google Shape;381;p40"/>
          <p:cNvGrpSpPr/>
          <p:nvPr/>
        </p:nvGrpSpPr>
        <p:grpSpPr>
          <a:xfrm>
            <a:off x="5562693" y="2144200"/>
            <a:ext cx="1600800" cy="1451788"/>
            <a:chOff x="4588643" y="2215375"/>
            <a:chExt cx="1600800" cy="1451788"/>
          </a:xfrm>
        </p:grpSpPr>
        <p:sp>
          <p:nvSpPr>
            <p:cNvPr id="382" name="Google Shape;382;p40"/>
            <p:cNvSpPr txBox="1"/>
            <p:nvPr/>
          </p:nvSpPr>
          <p:spPr>
            <a:xfrm>
              <a:off x="4588643" y="2928263"/>
              <a:ext cx="1600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1800">
                  <a:solidFill>
                    <a:schemeClr val="lt1"/>
                  </a:solidFill>
                </a:rPr>
                <a:t>bAcademy překlad</a:t>
              </a:r>
              <a:endParaRPr b="1" sz="2200">
                <a:solidFill>
                  <a:schemeClr val="lt1"/>
                </a:solidFill>
              </a:endParaRPr>
            </a:p>
          </p:txBody>
        </p:sp>
        <p:sp>
          <p:nvSpPr>
            <p:cNvPr id="383" name="Google Shape;383;p40"/>
            <p:cNvSpPr txBox="1"/>
            <p:nvPr/>
          </p:nvSpPr>
          <p:spPr>
            <a:xfrm>
              <a:off x="4846956" y="2215375"/>
              <a:ext cx="984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3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🇨🇿</a:t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/>
          <p:nvPr>
            <p:ph type="title"/>
          </p:nvPr>
        </p:nvSpPr>
        <p:spPr>
          <a:xfrm>
            <a:off x="311700" y="2540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Děkuji za pozornost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1"/>
          <p:cNvSpPr txBox="1"/>
          <p:nvPr/>
        </p:nvSpPr>
        <p:spPr>
          <a:xfrm>
            <a:off x="4080000" y="1640350"/>
            <a:ext cx="984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🙏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091250" y="1946784"/>
            <a:ext cx="1323900" cy="1539300"/>
            <a:chOff x="3091250" y="1946784"/>
            <a:chExt cx="1323900" cy="1539300"/>
          </a:xfrm>
        </p:grpSpPr>
        <p:sp>
          <p:nvSpPr>
            <p:cNvPr id="70" name="Google Shape;70;p15"/>
            <p:cNvSpPr txBox="1"/>
            <p:nvPr/>
          </p:nvSpPr>
          <p:spPr>
            <a:xfrm>
              <a:off x="3281150" y="1946784"/>
              <a:ext cx="944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3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💰</a:t>
              </a:r>
              <a:endParaRPr b="1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" name="Google Shape;71;p15"/>
            <p:cNvSpPr txBox="1"/>
            <p:nvPr/>
          </p:nvSpPr>
          <p:spPr>
            <a:xfrm>
              <a:off x="3091250" y="2654784"/>
              <a:ext cx="13239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>
                  <a:solidFill>
                    <a:schemeClr val="lt1"/>
                  </a:solidFill>
                </a:rPr>
                <a:t>Náklady na založení a provoz</a:t>
              </a:r>
              <a:endParaRPr b="1"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72" name="Google Shape;72;p15"/>
          <p:cNvGrpSpPr/>
          <p:nvPr/>
        </p:nvGrpSpPr>
        <p:grpSpPr>
          <a:xfrm>
            <a:off x="4728850" y="1946784"/>
            <a:ext cx="1323900" cy="1539300"/>
            <a:chOff x="4728850" y="1946784"/>
            <a:chExt cx="1323900" cy="1539300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4918750" y="1946784"/>
              <a:ext cx="944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3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🧑</a:t>
              </a:r>
              <a:endParaRPr b="1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4728850" y="2654784"/>
              <a:ext cx="13239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>
                  <a:solidFill>
                    <a:schemeClr val="lt1"/>
                  </a:solidFill>
                </a:rPr>
                <a:t>Neexistují přijímací pohovory</a:t>
              </a:r>
              <a:endParaRPr b="1"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75" name="Google Shape;75;p15"/>
          <p:cNvGrpSpPr/>
          <p:nvPr/>
        </p:nvGrpSpPr>
        <p:grpSpPr>
          <a:xfrm>
            <a:off x="1453650" y="1946784"/>
            <a:ext cx="1323900" cy="1539300"/>
            <a:chOff x="1453650" y="1946784"/>
            <a:chExt cx="1323900" cy="1539300"/>
          </a:xfrm>
        </p:grpSpPr>
        <p:sp>
          <p:nvSpPr>
            <p:cNvPr id="76" name="Google Shape;76;p15"/>
            <p:cNvSpPr txBox="1"/>
            <p:nvPr/>
          </p:nvSpPr>
          <p:spPr>
            <a:xfrm>
              <a:off x="1643550" y="1946784"/>
              <a:ext cx="944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3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🗳️</a:t>
              </a:r>
              <a:endParaRPr b="1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5"/>
            <p:cNvSpPr txBox="1"/>
            <p:nvPr/>
          </p:nvSpPr>
          <p:spPr>
            <a:xfrm>
              <a:off x="1453650" y="2654784"/>
              <a:ext cx="13239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>
                  <a:solidFill>
                    <a:schemeClr val="lt1"/>
                  </a:solidFill>
                </a:rPr>
                <a:t>Každý člen se podílí na rozhodování</a:t>
              </a:r>
              <a:endParaRPr b="1"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78" name="Google Shape;78;p15"/>
          <p:cNvGrpSpPr/>
          <p:nvPr/>
        </p:nvGrpSpPr>
        <p:grpSpPr>
          <a:xfrm>
            <a:off x="6366450" y="1946784"/>
            <a:ext cx="1323900" cy="1539300"/>
            <a:chOff x="6366450" y="1946784"/>
            <a:chExt cx="1323900" cy="1539300"/>
          </a:xfrm>
        </p:grpSpPr>
        <p:sp>
          <p:nvSpPr>
            <p:cNvPr id="79" name="Google Shape;79;p15"/>
            <p:cNvSpPr txBox="1"/>
            <p:nvPr/>
          </p:nvSpPr>
          <p:spPr>
            <a:xfrm>
              <a:off x="6556350" y="1946784"/>
              <a:ext cx="944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3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💪</a:t>
              </a:r>
              <a:endParaRPr b="1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6366450" y="2654784"/>
              <a:ext cx="13239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>
                  <a:solidFill>
                    <a:schemeClr val="lt1"/>
                  </a:solidFill>
                </a:rPr>
                <a:t>Záleží na odvedené práci</a:t>
              </a:r>
              <a:endParaRPr b="1" sz="1800">
                <a:solidFill>
                  <a:schemeClr val="lt1"/>
                </a:solidFill>
              </a:endParaRPr>
            </a:p>
          </p:txBody>
        </p:sp>
      </p:grpSp>
      <p:sp>
        <p:nvSpPr>
          <p:cNvPr id="81" name="Google Shape;81;p15"/>
          <p:cNvSpPr txBox="1"/>
          <p:nvPr>
            <p:ph type="title"/>
          </p:nvPr>
        </p:nvSpPr>
        <p:spPr>
          <a:xfrm>
            <a:off x="2748800" y="445025"/>
            <a:ext cx="104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Firma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099950" y="1017734"/>
            <a:ext cx="94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⚔️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170450" y="423575"/>
            <a:ext cx="80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vs.</a:t>
            </a:r>
            <a:endParaRPr sz="2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353300" y="423575"/>
            <a:ext cx="104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DAO</a:t>
            </a:r>
            <a:endParaRPr sz="2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Výhody DAOs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0" name="Google Shape;90;p16"/>
          <p:cNvGrpSpPr/>
          <p:nvPr/>
        </p:nvGrpSpPr>
        <p:grpSpPr>
          <a:xfrm>
            <a:off x="6647325" y="1946784"/>
            <a:ext cx="1323900" cy="1539300"/>
            <a:chOff x="6647325" y="1946784"/>
            <a:chExt cx="1323900" cy="1539300"/>
          </a:xfrm>
        </p:grpSpPr>
        <p:sp>
          <p:nvSpPr>
            <p:cNvPr id="91" name="Google Shape;91;p16"/>
            <p:cNvSpPr txBox="1"/>
            <p:nvPr/>
          </p:nvSpPr>
          <p:spPr>
            <a:xfrm>
              <a:off x="6837225" y="1946784"/>
              <a:ext cx="944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3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🧑‍🤝‍🧑</a:t>
              </a:r>
              <a:endParaRPr b="1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6647325" y="2654784"/>
              <a:ext cx="13239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>
                  <a:solidFill>
                    <a:schemeClr val="lt1"/>
                  </a:solidFill>
                </a:rPr>
                <a:t>Kolaborace a celková svoboda</a:t>
              </a:r>
              <a:endParaRPr b="1"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oogle Shape;93;p16"/>
          <p:cNvGrpSpPr/>
          <p:nvPr/>
        </p:nvGrpSpPr>
        <p:grpSpPr>
          <a:xfrm>
            <a:off x="3182225" y="1946784"/>
            <a:ext cx="1323900" cy="1323600"/>
            <a:chOff x="3182225" y="1946784"/>
            <a:chExt cx="1323900" cy="1323600"/>
          </a:xfrm>
        </p:grpSpPr>
        <p:sp>
          <p:nvSpPr>
            <p:cNvPr id="94" name="Google Shape;94;p16"/>
            <p:cNvSpPr txBox="1"/>
            <p:nvPr/>
          </p:nvSpPr>
          <p:spPr>
            <a:xfrm>
              <a:off x="3372125" y="1946784"/>
              <a:ext cx="944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3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🧑</a:t>
              </a:r>
              <a:endParaRPr b="1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3182225" y="2654784"/>
              <a:ext cx="13239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>
                  <a:solidFill>
                    <a:schemeClr val="lt1"/>
                  </a:solidFill>
                </a:rPr>
                <a:t>On-boarding nových členů</a:t>
              </a:r>
              <a:endParaRPr b="1"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96" name="Google Shape;96;p16"/>
          <p:cNvGrpSpPr/>
          <p:nvPr/>
        </p:nvGrpSpPr>
        <p:grpSpPr>
          <a:xfrm>
            <a:off x="4914775" y="1946784"/>
            <a:ext cx="1323900" cy="1539300"/>
            <a:chOff x="4914775" y="1946784"/>
            <a:chExt cx="1323900" cy="1539300"/>
          </a:xfrm>
        </p:grpSpPr>
        <p:sp>
          <p:nvSpPr>
            <p:cNvPr id="97" name="Google Shape;97;p16"/>
            <p:cNvSpPr txBox="1"/>
            <p:nvPr/>
          </p:nvSpPr>
          <p:spPr>
            <a:xfrm>
              <a:off x="5104675" y="1946784"/>
              <a:ext cx="944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cs" sz="3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💰</a:t>
              </a:r>
              <a:endParaRPr b="1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6"/>
            <p:cNvSpPr txBox="1"/>
            <p:nvPr/>
          </p:nvSpPr>
          <p:spPr>
            <a:xfrm>
              <a:off x="4914775" y="2654784"/>
              <a:ext cx="13239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>
                  <a:solidFill>
                    <a:schemeClr val="lt1"/>
                  </a:solidFill>
                </a:rPr>
                <a:t>Náklady na založení a provoz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grpSp>
        <p:nvGrpSpPr>
          <p:cNvPr id="99" name="Google Shape;99;p16"/>
          <p:cNvGrpSpPr/>
          <p:nvPr/>
        </p:nvGrpSpPr>
        <p:grpSpPr>
          <a:xfrm>
            <a:off x="1172775" y="1946784"/>
            <a:ext cx="1600800" cy="1108191"/>
            <a:chOff x="1172775" y="1946784"/>
            <a:chExt cx="1600800" cy="1108191"/>
          </a:xfrm>
        </p:grpSpPr>
        <p:sp>
          <p:nvSpPr>
            <p:cNvPr id="100" name="Google Shape;100;p16"/>
            <p:cNvSpPr txBox="1"/>
            <p:nvPr/>
          </p:nvSpPr>
          <p:spPr>
            <a:xfrm>
              <a:off x="1501125" y="1946784"/>
              <a:ext cx="944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3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👐</a:t>
              </a:r>
              <a:endParaRPr b="1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1172775" y="2654775"/>
              <a:ext cx="1600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>
                  <a:solidFill>
                    <a:schemeClr val="lt1"/>
                  </a:solidFill>
                </a:rPr>
                <a:t>Transparentnost</a:t>
              </a:r>
              <a:endParaRPr b="1" sz="1800">
                <a:solidFill>
                  <a:schemeClr val="lt1"/>
                </a:solidFill>
              </a:endParaRPr>
            </a:p>
          </p:txBody>
        </p:sp>
      </p:grpSp>
      <p:sp>
        <p:nvSpPr>
          <p:cNvPr id="102" name="Google Shape;102;p16"/>
          <p:cNvSpPr txBox="1"/>
          <p:nvPr/>
        </p:nvSpPr>
        <p:spPr>
          <a:xfrm>
            <a:off x="4099950" y="1068363"/>
            <a:ext cx="94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✅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Nev</a:t>
            </a:r>
            <a:r>
              <a:rPr b="1" lang="c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ýhody DAOs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8" name="Google Shape;108;p17"/>
          <p:cNvGrpSpPr/>
          <p:nvPr/>
        </p:nvGrpSpPr>
        <p:grpSpPr>
          <a:xfrm>
            <a:off x="6647325" y="2093322"/>
            <a:ext cx="1323900" cy="1323600"/>
            <a:chOff x="6647325" y="2093322"/>
            <a:chExt cx="1323900" cy="1323600"/>
          </a:xfrm>
        </p:grpSpPr>
        <p:sp>
          <p:nvSpPr>
            <p:cNvPr id="109" name="Google Shape;109;p17"/>
            <p:cNvSpPr txBox="1"/>
            <p:nvPr/>
          </p:nvSpPr>
          <p:spPr>
            <a:xfrm>
              <a:off x="6837225" y="2093322"/>
              <a:ext cx="944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3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⚔️</a:t>
              </a:r>
              <a:endParaRPr b="1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7"/>
            <p:cNvSpPr txBox="1"/>
            <p:nvPr/>
          </p:nvSpPr>
          <p:spPr>
            <a:xfrm>
              <a:off x="6647325" y="2801322"/>
              <a:ext cx="13239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>
                  <a:solidFill>
                    <a:schemeClr val="lt1"/>
                  </a:solidFill>
                </a:rPr>
                <a:t>Spory v komunitě</a:t>
              </a:r>
              <a:endParaRPr b="1"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11" name="Google Shape;111;p17"/>
          <p:cNvGrpSpPr/>
          <p:nvPr/>
        </p:nvGrpSpPr>
        <p:grpSpPr>
          <a:xfrm>
            <a:off x="3182225" y="2093322"/>
            <a:ext cx="1323900" cy="1323600"/>
            <a:chOff x="3182225" y="2093322"/>
            <a:chExt cx="1323900" cy="1323600"/>
          </a:xfrm>
        </p:grpSpPr>
        <p:sp>
          <p:nvSpPr>
            <p:cNvPr id="112" name="Google Shape;112;p17"/>
            <p:cNvSpPr txBox="1"/>
            <p:nvPr/>
          </p:nvSpPr>
          <p:spPr>
            <a:xfrm>
              <a:off x="3372125" y="2093322"/>
              <a:ext cx="944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3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🧑‍💼</a:t>
              </a:r>
              <a:endParaRPr b="1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7"/>
            <p:cNvSpPr txBox="1"/>
            <p:nvPr/>
          </p:nvSpPr>
          <p:spPr>
            <a:xfrm>
              <a:off x="3182225" y="2801322"/>
              <a:ext cx="13239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>
                  <a:solidFill>
                    <a:schemeClr val="lt1"/>
                  </a:solidFill>
                </a:rPr>
                <a:t>Majoritní token holdeři</a:t>
              </a:r>
              <a:endParaRPr b="1"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14" name="Google Shape;114;p17"/>
          <p:cNvGrpSpPr/>
          <p:nvPr/>
        </p:nvGrpSpPr>
        <p:grpSpPr>
          <a:xfrm>
            <a:off x="4914775" y="2093322"/>
            <a:ext cx="1323900" cy="1108200"/>
            <a:chOff x="4914775" y="2093322"/>
            <a:chExt cx="1323900" cy="1108200"/>
          </a:xfrm>
        </p:grpSpPr>
        <p:sp>
          <p:nvSpPr>
            <p:cNvPr id="115" name="Google Shape;115;p17"/>
            <p:cNvSpPr txBox="1"/>
            <p:nvPr/>
          </p:nvSpPr>
          <p:spPr>
            <a:xfrm>
              <a:off x="5104675" y="2093322"/>
              <a:ext cx="944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3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🏛️</a:t>
              </a:r>
              <a:endParaRPr b="1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4914775" y="2801322"/>
              <a:ext cx="132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>
                  <a:solidFill>
                    <a:schemeClr val="lt1"/>
                  </a:solidFill>
                </a:rPr>
                <a:t>Legislativa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grpSp>
        <p:nvGrpSpPr>
          <p:cNvPr id="117" name="Google Shape;117;p17"/>
          <p:cNvGrpSpPr/>
          <p:nvPr/>
        </p:nvGrpSpPr>
        <p:grpSpPr>
          <a:xfrm>
            <a:off x="1172775" y="2093322"/>
            <a:ext cx="1600800" cy="1323591"/>
            <a:chOff x="1172775" y="2093322"/>
            <a:chExt cx="1600800" cy="1323591"/>
          </a:xfrm>
        </p:grpSpPr>
        <p:sp>
          <p:nvSpPr>
            <p:cNvPr id="118" name="Google Shape;118;p17"/>
            <p:cNvSpPr txBox="1"/>
            <p:nvPr/>
          </p:nvSpPr>
          <p:spPr>
            <a:xfrm>
              <a:off x="1501125" y="2093322"/>
              <a:ext cx="944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 sz="3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↔️</a:t>
              </a:r>
              <a:endParaRPr b="1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1172775" y="2801313"/>
              <a:ext cx="1600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s">
                  <a:solidFill>
                    <a:schemeClr val="lt1"/>
                  </a:solidFill>
                </a:rPr>
                <a:t>Horizontální struktura</a:t>
              </a:r>
              <a:endParaRPr b="1" sz="1800">
                <a:solidFill>
                  <a:schemeClr val="lt1"/>
                </a:solidFill>
              </a:endParaRPr>
            </a:p>
          </p:txBody>
        </p:sp>
      </p:grpSp>
      <p:sp>
        <p:nvSpPr>
          <p:cNvPr id="120" name="Google Shape;120;p17"/>
          <p:cNvSpPr txBox="1"/>
          <p:nvPr/>
        </p:nvSpPr>
        <p:spPr>
          <a:xfrm>
            <a:off x="4099950" y="1068363"/>
            <a:ext cx="94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❌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DAO Nástroje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2483850" y="1214288"/>
            <a:ext cx="15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</a:rPr>
              <a:t>KOMUNIKACE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099950" y="1068363"/>
            <a:ext cx="94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🧰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00" y="1811075"/>
            <a:ext cx="8427799" cy="4432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5143950" y="1176075"/>
            <a:ext cx="12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</a:rPr>
              <a:t>DISCORD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DAO Nástroje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2483850" y="1214288"/>
            <a:ext cx="15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</a:rPr>
              <a:t>KOMUNIKACE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4099950" y="1068363"/>
            <a:ext cx="94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🧰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5143950" y="1176075"/>
            <a:ext cx="13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</a:rPr>
              <a:t>DISCOURSE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00" y="1811075"/>
            <a:ext cx="8427802" cy="4263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DAO Nástroje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2483850" y="1214288"/>
            <a:ext cx="15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</a:rPr>
              <a:t>GOVERNANCE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4099950" y="1068363"/>
            <a:ext cx="94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🧰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5143950" y="1176075"/>
            <a:ext cx="13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</a:rPr>
              <a:t>SNAPSHOT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50" y="1776031"/>
            <a:ext cx="8457523" cy="3955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DAO Nástroje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2483850" y="1214288"/>
            <a:ext cx="15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</a:rPr>
              <a:t>GOVERNANCE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4099950" y="1068363"/>
            <a:ext cx="94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🧰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5143950" y="1176075"/>
            <a:ext cx="13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lt1"/>
                </a:solidFill>
              </a:rPr>
              <a:t>SNAPSHOT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38" y="1777925"/>
            <a:ext cx="8457523" cy="4292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